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0.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1.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2.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5.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6.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7.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9.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2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21.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22.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3.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4.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5.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26.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27.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28.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29.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30.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31.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32.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3.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34.xml" ContentType="application/vnd.openxmlformats-officedocument.theme+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35.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36.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37.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38.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9.xml" ContentType="application/vnd.openxmlformats-officedocument.theme+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98" r:id="rId4"/>
    <p:sldMasterId id="2147483711" r:id="rId5"/>
    <p:sldMasterId id="2147483724" r:id="rId6"/>
    <p:sldMasterId id="2147483737" r:id="rId7"/>
    <p:sldMasterId id="2147483750" r:id="rId8"/>
    <p:sldMasterId id="2147483763" r:id="rId9"/>
    <p:sldMasterId id="2147483776" r:id="rId10"/>
    <p:sldMasterId id="2147483789" r:id="rId11"/>
    <p:sldMasterId id="2147483802" r:id="rId12"/>
    <p:sldMasterId id="2147483815" r:id="rId13"/>
    <p:sldMasterId id="2147483828" r:id="rId14"/>
    <p:sldMasterId id="2147483841" r:id="rId15"/>
    <p:sldMasterId id="2147483854" r:id="rId16"/>
    <p:sldMasterId id="2147483880" r:id="rId17"/>
    <p:sldMasterId id="2147483893" r:id="rId18"/>
    <p:sldMasterId id="2147483906" r:id="rId19"/>
    <p:sldMasterId id="2147483919" r:id="rId20"/>
    <p:sldMasterId id="2147483932" r:id="rId21"/>
    <p:sldMasterId id="2147483945" r:id="rId22"/>
    <p:sldMasterId id="2147483958" r:id="rId23"/>
    <p:sldMasterId id="2147483971" r:id="rId24"/>
    <p:sldMasterId id="2147483984" r:id="rId25"/>
    <p:sldMasterId id="2147483997" r:id="rId26"/>
    <p:sldMasterId id="2147484010" r:id="rId27"/>
    <p:sldMasterId id="2147484023" r:id="rId28"/>
    <p:sldMasterId id="2147484036" r:id="rId29"/>
    <p:sldMasterId id="2147484049" r:id="rId30"/>
    <p:sldMasterId id="2147484075" r:id="rId31"/>
    <p:sldMasterId id="2147484088" r:id="rId32"/>
    <p:sldMasterId id="2147484102" r:id="rId33"/>
    <p:sldMasterId id="2147484116" r:id="rId34"/>
    <p:sldMasterId id="2147484144" r:id="rId35"/>
    <p:sldMasterId id="2147484170" r:id="rId36"/>
    <p:sldMasterId id="2147484183" r:id="rId37"/>
    <p:sldMasterId id="2147484195" r:id="rId38"/>
    <p:sldMasterId id="2147484207" r:id="rId39"/>
  </p:sldMasterIdLst>
  <p:notesMasterIdLst>
    <p:notesMasterId r:id="rId395"/>
  </p:notesMasterIdLst>
  <p:sldIdLst>
    <p:sldId id="259" r:id="rId40"/>
    <p:sldId id="262" r:id="rId41"/>
    <p:sldId id="265" r:id="rId42"/>
    <p:sldId id="268" r:id="rId43"/>
    <p:sldId id="271" r:id="rId44"/>
    <p:sldId id="274" r:id="rId45"/>
    <p:sldId id="277" r:id="rId46"/>
    <p:sldId id="280" r:id="rId47"/>
    <p:sldId id="283" r:id="rId48"/>
    <p:sldId id="286" r:id="rId49"/>
    <p:sldId id="289" r:id="rId50"/>
    <p:sldId id="292" r:id="rId51"/>
    <p:sldId id="295" r:id="rId52"/>
    <p:sldId id="298" r:id="rId53"/>
    <p:sldId id="301" r:id="rId54"/>
    <p:sldId id="304" r:id="rId55"/>
    <p:sldId id="307" r:id="rId56"/>
    <p:sldId id="310" r:id="rId57"/>
    <p:sldId id="313" r:id="rId58"/>
    <p:sldId id="316" r:id="rId59"/>
    <p:sldId id="319" r:id="rId60"/>
    <p:sldId id="322" r:id="rId61"/>
    <p:sldId id="325" r:id="rId62"/>
    <p:sldId id="328" r:id="rId63"/>
    <p:sldId id="331" r:id="rId64"/>
    <p:sldId id="334" r:id="rId65"/>
    <p:sldId id="337" r:id="rId66"/>
    <p:sldId id="340" r:id="rId67"/>
    <p:sldId id="343" r:id="rId68"/>
    <p:sldId id="346" r:id="rId69"/>
    <p:sldId id="349" r:id="rId70"/>
    <p:sldId id="352" r:id="rId71"/>
    <p:sldId id="355" r:id="rId72"/>
    <p:sldId id="358" r:id="rId73"/>
    <p:sldId id="361" r:id="rId74"/>
    <p:sldId id="364" r:id="rId75"/>
    <p:sldId id="367" r:id="rId76"/>
    <p:sldId id="370" r:id="rId77"/>
    <p:sldId id="373" r:id="rId78"/>
    <p:sldId id="376" r:id="rId79"/>
    <p:sldId id="379" r:id="rId80"/>
    <p:sldId id="382" r:id="rId81"/>
    <p:sldId id="385" r:id="rId82"/>
    <p:sldId id="388" r:id="rId83"/>
    <p:sldId id="391" r:id="rId84"/>
    <p:sldId id="394" r:id="rId85"/>
    <p:sldId id="397" r:id="rId86"/>
    <p:sldId id="400" r:id="rId87"/>
    <p:sldId id="403" r:id="rId88"/>
    <p:sldId id="406" r:id="rId89"/>
    <p:sldId id="409" r:id="rId90"/>
    <p:sldId id="412" r:id="rId91"/>
    <p:sldId id="415" r:id="rId92"/>
    <p:sldId id="418" r:id="rId93"/>
    <p:sldId id="421" r:id="rId94"/>
    <p:sldId id="424" r:id="rId95"/>
    <p:sldId id="427" r:id="rId96"/>
    <p:sldId id="430" r:id="rId97"/>
    <p:sldId id="433" r:id="rId98"/>
    <p:sldId id="436" r:id="rId99"/>
    <p:sldId id="439" r:id="rId100"/>
    <p:sldId id="442" r:id="rId101"/>
    <p:sldId id="445" r:id="rId102"/>
    <p:sldId id="448" r:id="rId103"/>
    <p:sldId id="451" r:id="rId104"/>
    <p:sldId id="454" r:id="rId105"/>
    <p:sldId id="457" r:id="rId106"/>
    <p:sldId id="460" r:id="rId107"/>
    <p:sldId id="463" r:id="rId108"/>
    <p:sldId id="466" r:id="rId109"/>
    <p:sldId id="469" r:id="rId110"/>
    <p:sldId id="472" r:id="rId111"/>
    <p:sldId id="475" r:id="rId112"/>
    <p:sldId id="478" r:id="rId113"/>
    <p:sldId id="481" r:id="rId114"/>
    <p:sldId id="484" r:id="rId115"/>
    <p:sldId id="487" r:id="rId116"/>
    <p:sldId id="490" r:id="rId117"/>
    <p:sldId id="493" r:id="rId118"/>
    <p:sldId id="496" r:id="rId119"/>
    <p:sldId id="499" r:id="rId120"/>
    <p:sldId id="502" r:id="rId121"/>
    <p:sldId id="505" r:id="rId122"/>
    <p:sldId id="508" r:id="rId123"/>
    <p:sldId id="511" r:id="rId124"/>
    <p:sldId id="514" r:id="rId125"/>
    <p:sldId id="517" r:id="rId126"/>
    <p:sldId id="520" r:id="rId127"/>
    <p:sldId id="523" r:id="rId128"/>
    <p:sldId id="526" r:id="rId129"/>
    <p:sldId id="529" r:id="rId130"/>
    <p:sldId id="532" r:id="rId131"/>
    <p:sldId id="535" r:id="rId132"/>
    <p:sldId id="538" r:id="rId133"/>
    <p:sldId id="541" r:id="rId134"/>
    <p:sldId id="544" r:id="rId135"/>
    <p:sldId id="547" r:id="rId136"/>
    <p:sldId id="550" r:id="rId137"/>
    <p:sldId id="553" r:id="rId138"/>
    <p:sldId id="556" r:id="rId139"/>
    <p:sldId id="559" r:id="rId140"/>
    <p:sldId id="562" r:id="rId141"/>
    <p:sldId id="565" r:id="rId142"/>
    <p:sldId id="568" r:id="rId143"/>
    <p:sldId id="571" r:id="rId144"/>
    <p:sldId id="574" r:id="rId145"/>
    <p:sldId id="577" r:id="rId146"/>
    <p:sldId id="580" r:id="rId147"/>
    <p:sldId id="583" r:id="rId148"/>
    <p:sldId id="586" r:id="rId149"/>
    <p:sldId id="589" r:id="rId150"/>
    <p:sldId id="592" r:id="rId151"/>
    <p:sldId id="595" r:id="rId152"/>
    <p:sldId id="598" r:id="rId153"/>
    <p:sldId id="601" r:id="rId154"/>
    <p:sldId id="604" r:id="rId155"/>
    <p:sldId id="607" r:id="rId156"/>
    <p:sldId id="610" r:id="rId157"/>
    <p:sldId id="613" r:id="rId158"/>
    <p:sldId id="616" r:id="rId159"/>
    <p:sldId id="619" r:id="rId160"/>
    <p:sldId id="622" r:id="rId161"/>
    <p:sldId id="625" r:id="rId162"/>
    <p:sldId id="628" r:id="rId163"/>
    <p:sldId id="631" r:id="rId164"/>
    <p:sldId id="634" r:id="rId165"/>
    <p:sldId id="637" r:id="rId166"/>
    <p:sldId id="640" r:id="rId167"/>
    <p:sldId id="643" r:id="rId168"/>
    <p:sldId id="646" r:id="rId169"/>
    <p:sldId id="649" r:id="rId170"/>
    <p:sldId id="652" r:id="rId171"/>
    <p:sldId id="655" r:id="rId172"/>
    <p:sldId id="658" r:id="rId173"/>
    <p:sldId id="661" r:id="rId174"/>
    <p:sldId id="664" r:id="rId175"/>
    <p:sldId id="667" r:id="rId176"/>
    <p:sldId id="670" r:id="rId177"/>
    <p:sldId id="673" r:id="rId178"/>
    <p:sldId id="676" r:id="rId179"/>
    <p:sldId id="679" r:id="rId180"/>
    <p:sldId id="682" r:id="rId181"/>
    <p:sldId id="685" r:id="rId182"/>
    <p:sldId id="688" r:id="rId183"/>
    <p:sldId id="691" r:id="rId184"/>
    <p:sldId id="694" r:id="rId185"/>
    <p:sldId id="697" r:id="rId186"/>
    <p:sldId id="700" r:id="rId187"/>
    <p:sldId id="703" r:id="rId188"/>
    <p:sldId id="706" r:id="rId189"/>
    <p:sldId id="709" r:id="rId190"/>
    <p:sldId id="712" r:id="rId191"/>
    <p:sldId id="715" r:id="rId192"/>
    <p:sldId id="718" r:id="rId193"/>
    <p:sldId id="721" r:id="rId194"/>
    <p:sldId id="724" r:id="rId195"/>
    <p:sldId id="727" r:id="rId196"/>
    <p:sldId id="730" r:id="rId197"/>
    <p:sldId id="733" r:id="rId198"/>
    <p:sldId id="736" r:id="rId199"/>
    <p:sldId id="739" r:id="rId200"/>
    <p:sldId id="742" r:id="rId201"/>
    <p:sldId id="745" r:id="rId202"/>
    <p:sldId id="748" r:id="rId203"/>
    <p:sldId id="751" r:id="rId204"/>
    <p:sldId id="754" r:id="rId205"/>
    <p:sldId id="757" r:id="rId206"/>
    <p:sldId id="760" r:id="rId207"/>
    <p:sldId id="763" r:id="rId208"/>
    <p:sldId id="766" r:id="rId209"/>
    <p:sldId id="769" r:id="rId210"/>
    <p:sldId id="772" r:id="rId211"/>
    <p:sldId id="775" r:id="rId212"/>
    <p:sldId id="778" r:id="rId213"/>
    <p:sldId id="781" r:id="rId214"/>
    <p:sldId id="784" r:id="rId215"/>
    <p:sldId id="787" r:id="rId216"/>
    <p:sldId id="790" r:id="rId217"/>
    <p:sldId id="793" r:id="rId218"/>
    <p:sldId id="796" r:id="rId219"/>
    <p:sldId id="799" r:id="rId220"/>
    <p:sldId id="802" r:id="rId221"/>
    <p:sldId id="805" r:id="rId222"/>
    <p:sldId id="808" r:id="rId223"/>
    <p:sldId id="811" r:id="rId224"/>
    <p:sldId id="814" r:id="rId225"/>
    <p:sldId id="817" r:id="rId226"/>
    <p:sldId id="820" r:id="rId227"/>
    <p:sldId id="823" r:id="rId228"/>
    <p:sldId id="826" r:id="rId229"/>
    <p:sldId id="829" r:id="rId230"/>
    <p:sldId id="832" r:id="rId231"/>
    <p:sldId id="835" r:id="rId232"/>
    <p:sldId id="838" r:id="rId233"/>
    <p:sldId id="841" r:id="rId234"/>
    <p:sldId id="844" r:id="rId235"/>
    <p:sldId id="847" r:id="rId236"/>
    <p:sldId id="850" r:id="rId237"/>
    <p:sldId id="853" r:id="rId238"/>
    <p:sldId id="856" r:id="rId239"/>
    <p:sldId id="859" r:id="rId240"/>
    <p:sldId id="862" r:id="rId241"/>
    <p:sldId id="865" r:id="rId242"/>
    <p:sldId id="868" r:id="rId243"/>
    <p:sldId id="871" r:id="rId244"/>
    <p:sldId id="874" r:id="rId245"/>
    <p:sldId id="877" r:id="rId246"/>
    <p:sldId id="880" r:id="rId247"/>
    <p:sldId id="883" r:id="rId248"/>
    <p:sldId id="886" r:id="rId249"/>
    <p:sldId id="889" r:id="rId250"/>
    <p:sldId id="892" r:id="rId251"/>
    <p:sldId id="895" r:id="rId252"/>
    <p:sldId id="898" r:id="rId253"/>
    <p:sldId id="901" r:id="rId254"/>
    <p:sldId id="904" r:id="rId255"/>
    <p:sldId id="907" r:id="rId256"/>
    <p:sldId id="910" r:id="rId257"/>
    <p:sldId id="913" r:id="rId258"/>
    <p:sldId id="916" r:id="rId259"/>
    <p:sldId id="919" r:id="rId260"/>
    <p:sldId id="922" r:id="rId261"/>
    <p:sldId id="925" r:id="rId262"/>
    <p:sldId id="928" r:id="rId263"/>
    <p:sldId id="931" r:id="rId264"/>
    <p:sldId id="934" r:id="rId265"/>
    <p:sldId id="937" r:id="rId266"/>
    <p:sldId id="940" r:id="rId267"/>
    <p:sldId id="943" r:id="rId268"/>
    <p:sldId id="946" r:id="rId269"/>
    <p:sldId id="949" r:id="rId270"/>
    <p:sldId id="952" r:id="rId271"/>
    <p:sldId id="955" r:id="rId272"/>
    <p:sldId id="958" r:id="rId273"/>
    <p:sldId id="961" r:id="rId274"/>
    <p:sldId id="964" r:id="rId275"/>
    <p:sldId id="967" r:id="rId276"/>
    <p:sldId id="970" r:id="rId277"/>
    <p:sldId id="973" r:id="rId278"/>
    <p:sldId id="976" r:id="rId279"/>
    <p:sldId id="979" r:id="rId280"/>
    <p:sldId id="982" r:id="rId281"/>
    <p:sldId id="985" r:id="rId282"/>
    <p:sldId id="988" r:id="rId283"/>
    <p:sldId id="991" r:id="rId284"/>
    <p:sldId id="994" r:id="rId285"/>
    <p:sldId id="997" r:id="rId286"/>
    <p:sldId id="1000" r:id="rId287"/>
    <p:sldId id="1003" r:id="rId288"/>
    <p:sldId id="1006" r:id="rId289"/>
    <p:sldId id="1009" r:id="rId290"/>
    <p:sldId id="1012" r:id="rId291"/>
    <p:sldId id="1015" r:id="rId292"/>
    <p:sldId id="1018" r:id="rId293"/>
    <p:sldId id="1021" r:id="rId294"/>
    <p:sldId id="1024" r:id="rId295"/>
    <p:sldId id="1027" r:id="rId296"/>
    <p:sldId id="1030" r:id="rId297"/>
    <p:sldId id="1033" r:id="rId298"/>
    <p:sldId id="1036" r:id="rId299"/>
    <p:sldId id="1039" r:id="rId300"/>
    <p:sldId id="1042" r:id="rId301"/>
    <p:sldId id="1045" r:id="rId302"/>
    <p:sldId id="1048" r:id="rId303"/>
    <p:sldId id="1051" r:id="rId304"/>
    <p:sldId id="1054" r:id="rId305"/>
    <p:sldId id="1057" r:id="rId306"/>
    <p:sldId id="1060" r:id="rId307"/>
    <p:sldId id="1063" r:id="rId308"/>
    <p:sldId id="1066" r:id="rId309"/>
    <p:sldId id="1069" r:id="rId310"/>
    <p:sldId id="1072" r:id="rId311"/>
    <p:sldId id="1075" r:id="rId312"/>
    <p:sldId id="1078" r:id="rId313"/>
    <p:sldId id="1081" r:id="rId314"/>
    <p:sldId id="1084" r:id="rId315"/>
    <p:sldId id="1087" r:id="rId316"/>
    <p:sldId id="1090" r:id="rId317"/>
    <p:sldId id="1093" r:id="rId318"/>
    <p:sldId id="1096" r:id="rId319"/>
    <p:sldId id="1099" r:id="rId320"/>
    <p:sldId id="1102" r:id="rId321"/>
    <p:sldId id="1105" r:id="rId322"/>
    <p:sldId id="1108" r:id="rId323"/>
    <p:sldId id="1111" r:id="rId324"/>
    <p:sldId id="1114" r:id="rId325"/>
    <p:sldId id="1117" r:id="rId326"/>
    <p:sldId id="1120" r:id="rId327"/>
    <p:sldId id="1123" r:id="rId328"/>
    <p:sldId id="1126" r:id="rId329"/>
    <p:sldId id="1129" r:id="rId330"/>
    <p:sldId id="1132" r:id="rId331"/>
    <p:sldId id="1135" r:id="rId332"/>
    <p:sldId id="1138" r:id="rId333"/>
    <p:sldId id="1141" r:id="rId334"/>
    <p:sldId id="1144" r:id="rId335"/>
    <p:sldId id="1147" r:id="rId336"/>
    <p:sldId id="1150" r:id="rId337"/>
    <p:sldId id="1153" r:id="rId338"/>
    <p:sldId id="1156" r:id="rId339"/>
    <p:sldId id="1159" r:id="rId340"/>
    <p:sldId id="1162" r:id="rId341"/>
    <p:sldId id="1165" r:id="rId342"/>
    <p:sldId id="1168" r:id="rId343"/>
    <p:sldId id="1171" r:id="rId344"/>
    <p:sldId id="1174" r:id="rId345"/>
    <p:sldId id="1177" r:id="rId346"/>
    <p:sldId id="1180" r:id="rId347"/>
    <p:sldId id="1183" r:id="rId348"/>
    <p:sldId id="1186" r:id="rId349"/>
    <p:sldId id="1189" r:id="rId350"/>
    <p:sldId id="1192" r:id="rId351"/>
    <p:sldId id="1195" r:id="rId352"/>
    <p:sldId id="1198" r:id="rId353"/>
    <p:sldId id="1201" r:id="rId354"/>
    <p:sldId id="1204" r:id="rId355"/>
    <p:sldId id="1207" r:id="rId356"/>
    <p:sldId id="1210" r:id="rId357"/>
    <p:sldId id="1213" r:id="rId358"/>
    <p:sldId id="1216" r:id="rId359"/>
    <p:sldId id="1219" r:id="rId360"/>
    <p:sldId id="1222" r:id="rId361"/>
    <p:sldId id="1225" r:id="rId362"/>
    <p:sldId id="1228" r:id="rId363"/>
    <p:sldId id="1231" r:id="rId364"/>
    <p:sldId id="1234" r:id="rId365"/>
    <p:sldId id="1237" r:id="rId366"/>
    <p:sldId id="1240" r:id="rId367"/>
    <p:sldId id="1243" r:id="rId368"/>
    <p:sldId id="1246" r:id="rId369"/>
    <p:sldId id="1249" r:id="rId370"/>
    <p:sldId id="1252" r:id="rId371"/>
    <p:sldId id="1255" r:id="rId372"/>
    <p:sldId id="1258" r:id="rId373"/>
    <p:sldId id="1261" r:id="rId374"/>
    <p:sldId id="1264" r:id="rId375"/>
    <p:sldId id="1267" r:id="rId376"/>
    <p:sldId id="1270" r:id="rId377"/>
    <p:sldId id="1273" r:id="rId378"/>
    <p:sldId id="1276" r:id="rId379"/>
    <p:sldId id="1279" r:id="rId380"/>
    <p:sldId id="1282" r:id="rId381"/>
    <p:sldId id="1285" r:id="rId382"/>
    <p:sldId id="1288" r:id="rId383"/>
    <p:sldId id="1291" r:id="rId384"/>
    <p:sldId id="1294" r:id="rId385"/>
    <p:sldId id="1297" r:id="rId386"/>
    <p:sldId id="1300" r:id="rId387"/>
    <p:sldId id="1303" r:id="rId388"/>
    <p:sldId id="1306" r:id="rId389"/>
    <p:sldId id="1309" r:id="rId390"/>
    <p:sldId id="1312" r:id="rId391"/>
    <p:sldId id="1315" r:id="rId392"/>
    <p:sldId id="1318" r:id="rId393"/>
    <p:sldId id="1321" r:id="rId394"/>
  </p:sldIdLst>
  <p:sldSz cx="12192000" cy="6858000"/>
  <p:notesSz cx="6858000" cy="9144000"/>
  <p:custDataLst>
    <p:tags r:id="rId39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82" d="100"/>
          <a:sy n="82" d="100"/>
        </p:scale>
        <p:origin x="672" y="7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78.xml"/><Relationship Id="rId299" Type="http://schemas.openxmlformats.org/officeDocument/2006/relationships/slide" Target="slides/slide260.xml"/><Relationship Id="rId21" Type="http://schemas.openxmlformats.org/officeDocument/2006/relationships/slideMaster" Target="slideMasters/slideMaster21.xml"/><Relationship Id="rId63" Type="http://schemas.openxmlformats.org/officeDocument/2006/relationships/slide" Target="slides/slide24.xml"/><Relationship Id="rId159" Type="http://schemas.openxmlformats.org/officeDocument/2006/relationships/slide" Target="slides/slide120.xml"/><Relationship Id="rId324" Type="http://schemas.openxmlformats.org/officeDocument/2006/relationships/slide" Target="slides/slide285.xml"/><Relationship Id="rId366" Type="http://schemas.openxmlformats.org/officeDocument/2006/relationships/slide" Target="slides/slide327.xml"/><Relationship Id="rId170" Type="http://schemas.openxmlformats.org/officeDocument/2006/relationships/slide" Target="slides/slide131.xml"/><Relationship Id="rId226" Type="http://schemas.openxmlformats.org/officeDocument/2006/relationships/slide" Target="slides/slide187.xml"/><Relationship Id="rId268" Type="http://schemas.openxmlformats.org/officeDocument/2006/relationships/slide" Target="slides/slide229.xml"/><Relationship Id="rId32" Type="http://schemas.openxmlformats.org/officeDocument/2006/relationships/slideMaster" Target="slideMasters/slideMaster32.xml"/><Relationship Id="rId74" Type="http://schemas.openxmlformats.org/officeDocument/2006/relationships/slide" Target="slides/slide35.xml"/><Relationship Id="rId128" Type="http://schemas.openxmlformats.org/officeDocument/2006/relationships/slide" Target="slides/slide89.xml"/><Relationship Id="rId335" Type="http://schemas.openxmlformats.org/officeDocument/2006/relationships/slide" Target="slides/slide296.xml"/><Relationship Id="rId377" Type="http://schemas.openxmlformats.org/officeDocument/2006/relationships/slide" Target="slides/slide338.xml"/><Relationship Id="rId5" Type="http://schemas.openxmlformats.org/officeDocument/2006/relationships/slideMaster" Target="slideMasters/slideMaster5.xml"/><Relationship Id="rId181" Type="http://schemas.openxmlformats.org/officeDocument/2006/relationships/slide" Target="slides/slide142.xml"/><Relationship Id="rId237" Type="http://schemas.openxmlformats.org/officeDocument/2006/relationships/slide" Target="slides/slide198.xml"/><Relationship Id="rId279" Type="http://schemas.openxmlformats.org/officeDocument/2006/relationships/slide" Target="slides/slide240.xml"/><Relationship Id="rId43" Type="http://schemas.openxmlformats.org/officeDocument/2006/relationships/slide" Target="slides/slide4.xml"/><Relationship Id="rId139" Type="http://schemas.openxmlformats.org/officeDocument/2006/relationships/slide" Target="slides/slide100.xml"/><Relationship Id="rId290" Type="http://schemas.openxmlformats.org/officeDocument/2006/relationships/slide" Target="slides/slide251.xml"/><Relationship Id="rId304" Type="http://schemas.openxmlformats.org/officeDocument/2006/relationships/slide" Target="slides/slide265.xml"/><Relationship Id="rId346" Type="http://schemas.openxmlformats.org/officeDocument/2006/relationships/slide" Target="slides/slide307.xml"/><Relationship Id="rId388" Type="http://schemas.openxmlformats.org/officeDocument/2006/relationships/slide" Target="slides/slide349.xml"/><Relationship Id="rId85" Type="http://schemas.openxmlformats.org/officeDocument/2006/relationships/slide" Target="slides/slide46.xml"/><Relationship Id="rId150" Type="http://schemas.openxmlformats.org/officeDocument/2006/relationships/slide" Target="slides/slide111.xml"/><Relationship Id="rId192" Type="http://schemas.openxmlformats.org/officeDocument/2006/relationships/slide" Target="slides/slide153.xml"/><Relationship Id="rId206" Type="http://schemas.openxmlformats.org/officeDocument/2006/relationships/slide" Target="slides/slide167.xml"/><Relationship Id="rId248" Type="http://schemas.openxmlformats.org/officeDocument/2006/relationships/slide" Target="slides/slide209.xml"/><Relationship Id="rId12" Type="http://schemas.openxmlformats.org/officeDocument/2006/relationships/slideMaster" Target="slideMasters/slideMaster12.xml"/><Relationship Id="rId108" Type="http://schemas.openxmlformats.org/officeDocument/2006/relationships/slide" Target="slides/slide69.xml"/><Relationship Id="rId315" Type="http://schemas.openxmlformats.org/officeDocument/2006/relationships/slide" Target="slides/slide276.xml"/><Relationship Id="rId357" Type="http://schemas.openxmlformats.org/officeDocument/2006/relationships/slide" Target="slides/slide318.xml"/><Relationship Id="rId54" Type="http://schemas.openxmlformats.org/officeDocument/2006/relationships/slide" Target="slides/slide15.xml"/><Relationship Id="rId96" Type="http://schemas.openxmlformats.org/officeDocument/2006/relationships/slide" Target="slides/slide57.xml"/><Relationship Id="rId161" Type="http://schemas.openxmlformats.org/officeDocument/2006/relationships/slide" Target="slides/slide122.xml"/><Relationship Id="rId217" Type="http://schemas.openxmlformats.org/officeDocument/2006/relationships/slide" Target="slides/slide178.xml"/><Relationship Id="rId399" Type="http://schemas.openxmlformats.org/officeDocument/2006/relationships/theme" Target="theme/theme1.xml"/><Relationship Id="rId259" Type="http://schemas.openxmlformats.org/officeDocument/2006/relationships/slide" Target="slides/slide220.xml"/><Relationship Id="rId23" Type="http://schemas.openxmlformats.org/officeDocument/2006/relationships/slideMaster" Target="slideMasters/slideMaster23.xml"/><Relationship Id="rId119" Type="http://schemas.openxmlformats.org/officeDocument/2006/relationships/slide" Target="slides/slide80.xml"/><Relationship Id="rId270" Type="http://schemas.openxmlformats.org/officeDocument/2006/relationships/slide" Target="slides/slide231.xml"/><Relationship Id="rId326" Type="http://schemas.openxmlformats.org/officeDocument/2006/relationships/slide" Target="slides/slide287.xml"/><Relationship Id="rId65" Type="http://schemas.openxmlformats.org/officeDocument/2006/relationships/slide" Target="slides/slide26.xml"/><Relationship Id="rId130" Type="http://schemas.openxmlformats.org/officeDocument/2006/relationships/slide" Target="slides/slide91.xml"/><Relationship Id="rId368" Type="http://schemas.openxmlformats.org/officeDocument/2006/relationships/slide" Target="slides/slide329.xml"/><Relationship Id="rId172" Type="http://schemas.openxmlformats.org/officeDocument/2006/relationships/slide" Target="slides/slide133.xml"/><Relationship Id="rId228" Type="http://schemas.openxmlformats.org/officeDocument/2006/relationships/slide" Target="slides/slide189.xml"/><Relationship Id="rId281" Type="http://schemas.openxmlformats.org/officeDocument/2006/relationships/slide" Target="slides/slide242.xml"/><Relationship Id="rId337" Type="http://schemas.openxmlformats.org/officeDocument/2006/relationships/slide" Target="slides/slide298.xml"/><Relationship Id="rId34" Type="http://schemas.openxmlformats.org/officeDocument/2006/relationships/slideMaster" Target="slideMasters/slideMaster34.xml"/><Relationship Id="rId76" Type="http://schemas.openxmlformats.org/officeDocument/2006/relationships/slide" Target="slides/slide37.xml"/><Relationship Id="rId141" Type="http://schemas.openxmlformats.org/officeDocument/2006/relationships/slide" Target="slides/slide102.xml"/><Relationship Id="rId379" Type="http://schemas.openxmlformats.org/officeDocument/2006/relationships/slide" Target="slides/slide340.xml"/><Relationship Id="rId7" Type="http://schemas.openxmlformats.org/officeDocument/2006/relationships/slideMaster" Target="slideMasters/slideMaster7.xml"/><Relationship Id="rId183" Type="http://schemas.openxmlformats.org/officeDocument/2006/relationships/slide" Target="slides/slide144.xml"/><Relationship Id="rId239" Type="http://schemas.openxmlformats.org/officeDocument/2006/relationships/slide" Target="slides/slide200.xml"/><Relationship Id="rId390" Type="http://schemas.openxmlformats.org/officeDocument/2006/relationships/slide" Target="slides/slide351.xml"/><Relationship Id="rId250" Type="http://schemas.openxmlformats.org/officeDocument/2006/relationships/slide" Target="slides/slide211.xml"/><Relationship Id="rId292" Type="http://schemas.openxmlformats.org/officeDocument/2006/relationships/slide" Target="slides/slide253.xml"/><Relationship Id="rId306" Type="http://schemas.openxmlformats.org/officeDocument/2006/relationships/slide" Target="slides/slide267.xml"/><Relationship Id="rId45" Type="http://schemas.openxmlformats.org/officeDocument/2006/relationships/slide" Target="slides/slide6.xml"/><Relationship Id="rId87" Type="http://schemas.openxmlformats.org/officeDocument/2006/relationships/slide" Target="slides/slide48.xml"/><Relationship Id="rId110" Type="http://schemas.openxmlformats.org/officeDocument/2006/relationships/slide" Target="slides/slide71.xml"/><Relationship Id="rId348" Type="http://schemas.openxmlformats.org/officeDocument/2006/relationships/slide" Target="slides/slide309.xml"/><Relationship Id="rId152" Type="http://schemas.openxmlformats.org/officeDocument/2006/relationships/slide" Target="slides/slide113.xml"/><Relationship Id="rId194" Type="http://schemas.openxmlformats.org/officeDocument/2006/relationships/slide" Target="slides/slide155.xml"/><Relationship Id="rId208" Type="http://schemas.openxmlformats.org/officeDocument/2006/relationships/slide" Target="slides/slide169.xml"/><Relationship Id="rId261" Type="http://schemas.openxmlformats.org/officeDocument/2006/relationships/slide" Target="slides/slide222.xml"/><Relationship Id="rId14" Type="http://schemas.openxmlformats.org/officeDocument/2006/relationships/slideMaster" Target="slideMasters/slideMaster14.xml"/><Relationship Id="rId56" Type="http://schemas.openxmlformats.org/officeDocument/2006/relationships/slide" Target="slides/slide17.xml"/><Relationship Id="rId317" Type="http://schemas.openxmlformats.org/officeDocument/2006/relationships/slide" Target="slides/slide278.xml"/><Relationship Id="rId359" Type="http://schemas.openxmlformats.org/officeDocument/2006/relationships/slide" Target="slides/slide320.xml"/><Relationship Id="rId98" Type="http://schemas.openxmlformats.org/officeDocument/2006/relationships/slide" Target="slides/slide59.xml"/><Relationship Id="rId121" Type="http://schemas.openxmlformats.org/officeDocument/2006/relationships/slide" Target="slides/slide82.xml"/><Relationship Id="rId163" Type="http://schemas.openxmlformats.org/officeDocument/2006/relationships/slide" Target="slides/slide124.xml"/><Relationship Id="rId219" Type="http://schemas.openxmlformats.org/officeDocument/2006/relationships/slide" Target="slides/slide180.xml"/><Relationship Id="rId370" Type="http://schemas.openxmlformats.org/officeDocument/2006/relationships/slide" Target="slides/slide331.xml"/><Relationship Id="rId230" Type="http://schemas.openxmlformats.org/officeDocument/2006/relationships/slide" Target="slides/slide191.xml"/><Relationship Id="rId25" Type="http://schemas.openxmlformats.org/officeDocument/2006/relationships/slideMaster" Target="slideMasters/slideMaster25.xml"/><Relationship Id="rId67" Type="http://schemas.openxmlformats.org/officeDocument/2006/relationships/slide" Target="slides/slide28.xml"/><Relationship Id="rId272" Type="http://schemas.openxmlformats.org/officeDocument/2006/relationships/slide" Target="slides/slide233.xml"/><Relationship Id="rId328" Type="http://schemas.openxmlformats.org/officeDocument/2006/relationships/slide" Target="slides/slide289.xml"/><Relationship Id="rId132" Type="http://schemas.openxmlformats.org/officeDocument/2006/relationships/slide" Target="slides/slide93.xml"/><Relationship Id="rId174" Type="http://schemas.openxmlformats.org/officeDocument/2006/relationships/slide" Target="slides/slide135.xml"/><Relationship Id="rId381" Type="http://schemas.openxmlformats.org/officeDocument/2006/relationships/slide" Target="slides/slide342.xml"/><Relationship Id="rId241" Type="http://schemas.openxmlformats.org/officeDocument/2006/relationships/slide" Target="slides/slide202.xml"/><Relationship Id="rId36" Type="http://schemas.openxmlformats.org/officeDocument/2006/relationships/slideMaster" Target="slideMasters/slideMaster36.xml"/><Relationship Id="rId283" Type="http://schemas.openxmlformats.org/officeDocument/2006/relationships/slide" Target="slides/slide244.xml"/><Relationship Id="rId339" Type="http://schemas.openxmlformats.org/officeDocument/2006/relationships/slide" Target="slides/slide300.xml"/><Relationship Id="rId78" Type="http://schemas.openxmlformats.org/officeDocument/2006/relationships/slide" Target="slides/slide39.xml"/><Relationship Id="rId101" Type="http://schemas.openxmlformats.org/officeDocument/2006/relationships/slide" Target="slides/slide62.xml"/><Relationship Id="rId143" Type="http://schemas.openxmlformats.org/officeDocument/2006/relationships/slide" Target="slides/slide104.xml"/><Relationship Id="rId185" Type="http://schemas.openxmlformats.org/officeDocument/2006/relationships/slide" Target="slides/slide146.xml"/><Relationship Id="rId350" Type="http://schemas.openxmlformats.org/officeDocument/2006/relationships/slide" Target="slides/slide311.xml"/><Relationship Id="rId9" Type="http://schemas.openxmlformats.org/officeDocument/2006/relationships/slideMaster" Target="slideMasters/slideMaster9.xml"/><Relationship Id="rId210" Type="http://schemas.openxmlformats.org/officeDocument/2006/relationships/slide" Target="slides/slide171.xml"/><Relationship Id="rId392" Type="http://schemas.openxmlformats.org/officeDocument/2006/relationships/slide" Target="slides/slide353.xml"/><Relationship Id="rId252" Type="http://schemas.openxmlformats.org/officeDocument/2006/relationships/slide" Target="slides/slide213.xml"/><Relationship Id="rId294" Type="http://schemas.openxmlformats.org/officeDocument/2006/relationships/slide" Target="slides/slide255.xml"/><Relationship Id="rId308" Type="http://schemas.openxmlformats.org/officeDocument/2006/relationships/slide" Target="slides/slide269.xml"/><Relationship Id="rId47" Type="http://schemas.openxmlformats.org/officeDocument/2006/relationships/slide" Target="slides/slide8.xml"/><Relationship Id="rId89" Type="http://schemas.openxmlformats.org/officeDocument/2006/relationships/slide" Target="slides/slide50.xml"/><Relationship Id="rId112" Type="http://schemas.openxmlformats.org/officeDocument/2006/relationships/slide" Target="slides/slide73.xml"/><Relationship Id="rId154" Type="http://schemas.openxmlformats.org/officeDocument/2006/relationships/slide" Target="slides/slide115.xml"/><Relationship Id="rId361" Type="http://schemas.openxmlformats.org/officeDocument/2006/relationships/slide" Target="slides/slide322.xml"/><Relationship Id="rId196" Type="http://schemas.openxmlformats.org/officeDocument/2006/relationships/slide" Target="slides/slide157.xml"/><Relationship Id="rId16" Type="http://schemas.openxmlformats.org/officeDocument/2006/relationships/slideMaster" Target="slideMasters/slideMaster16.xml"/><Relationship Id="rId221" Type="http://schemas.openxmlformats.org/officeDocument/2006/relationships/slide" Target="slides/slide182.xml"/><Relationship Id="rId263" Type="http://schemas.openxmlformats.org/officeDocument/2006/relationships/slide" Target="slides/slide224.xml"/><Relationship Id="rId319" Type="http://schemas.openxmlformats.org/officeDocument/2006/relationships/slide" Target="slides/slide280.xml"/><Relationship Id="rId37" Type="http://schemas.openxmlformats.org/officeDocument/2006/relationships/slideMaster" Target="slideMasters/slideMaster37.xml"/><Relationship Id="rId58" Type="http://schemas.openxmlformats.org/officeDocument/2006/relationships/slide" Target="slides/slide19.xml"/><Relationship Id="rId79" Type="http://schemas.openxmlformats.org/officeDocument/2006/relationships/slide" Target="slides/slide40.xml"/><Relationship Id="rId102" Type="http://schemas.openxmlformats.org/officeDocument/2006/relationships/slide" Target="slides/slide63.xml"/><Relationship Id="rId123" Type="http://schemas.openxmlformats.org/officeDocument/2006/relationships/slide" Target="slides/slide84.xml"/><Relationship Id="rId144" Type="http://schemas.openxmlformats.org/officeDocument/2006/relationships/slide" Target="slides/slide105.xml"/><Relationship Id="rId330" Type="http://schemas.openxmlformats.org/officeDocument/2006/relationships/slide" Target="slides/slide291.xml"/><Relationship Id="rId90" Type="http://schemas.openxmlformats.org/officeDocument/2006/relationships/slide" Target="slides/slide51.xml"/><Relationship Id="rId165" Type="http://schemas.openxmlformats.org/officeDocument/2006/relationships/slide" Target="slides/slide126.xml"/><Relationship Id="rId186" Type="http://schemas.openxmlformats.org/officeDocument/2006/relationships/slide" Target="slides/slide147.xml"/><Relationship Id="rId351" Type="http://schemas.openxmlformats.org/officeDocument/2006/relationships/slide" Target="slides/slide312.xml"/><Relationship Id="rId372" Type="http://schemas.openxmlformats.org/officeDocument/2006/relationships/slide" Target="slides/slide333.xml"/><Relationship Id="rId393" Type="http://schemas.openxmlformats.org/officeDocument/2006/relationships/slide" Target="slides/slide354.xml"/><Relationship Id="rId211" Type="http://schemas.openxmlformats.org/officeDocument/2006/relationships/slide" Target="slides/slide172.xml"/><Relationship Id="rId232" Type="http://schemas.openxmlformats.org/officeDocument/2006/relationships/slide" Target="slides/slide193.xml"/><Relationship Id="rId253" Type="http://schemas.openxmlformats.org/officeDocument/2006/relationships/slide" Target="slides/slide214.xml"/><Relationship Id="rId274" Type="http://schemas.openxmlformats.org/officeDocument/2006/relationships/slide" Target="slides/slide235.xml"/><Relationship Id="rId295" Type="http://schemas.openxmlformats.org/officeDocument/2006/relationships/slide" Target="slides/slide256.xml"/><Relationship Id="rId309" Type="http://schemas.openxmlformats.org/officeDocument/2006/relationships/slide" Target="slides/slide270.xml"/><Relationship Id="rId27" Type="http://schemas.openxmlformats.org/officeDocument/2006/relationships/slideMaster" Target="slideMasters/slideMaster27.xml"/><Relationship Id="rId48" Type="http://schemas.openxmlformats.org/officeDocument/2006/relationships/slide" Target="slides/slide9.xml"/><Relationship Id="rId69" Type="http://schemas.openxmlformats.org/officeDocument/2006/relationships/slide" Target="slides/slide30.xml"/><Relationship Id="rId113" Type="http://schemas.openxmlformats.org/officeDocument/2006/relationships/slide" Target="slides/slide74.xml"/><Relationship Id="rId134" Type="http://schemas.openxmlformats.org/officeDocument/2006/relationships/slide" Target="slides/slide95.xml"/><Relationship Id="rId320" Type="http://schemas.openxmlformats.org/officeDocument/2006/relationships/slide" Target="slides/slide281.xml"/><Relationship Id="rId80" Type="http://schemas.openxmlformats.org/officeDocument/2006/relationships/slide" Target="slides/slide41.xml"/><Relationship Id="rId155" Type="http://schemas.openxmlformats.org/officeDocument/2006/relationships/slide" Target="slides/slide116.xml"/><Relationship Id="rId176" Type="http://schemas.openxmlformats.org/officeDocument/2006/relationships/slide" Target="slides/slide137.xml"/><Relationship Id="rId197" Type="http://schemas.openxmlformats.org/officeDocument/2006/relationships/slide" Target="slides/slide158.xml"/><Relationship Id="rId341" Type="http://schemas.openxmlformats.org/officeDocument/2006/relationships/slide" Target="slides/slide302.xml"/><Relationship Id="rId362" Type="http://schemas.openxmlformats.org/officeDocument/2006/relationships/slide" Target="slides/slide323.xml"/><Relationship Id="rId383" Type="http://schemas.openxmlformats.org/officeDocument/2006/relationships/slide" Target="slides/slide344.xml"/><Relationship Id="rId201" Type="http://schemas.openxmlformats.org/officeDocument/2006/relationships/slide" Target="slides/slide162.xml"/><Relationship Id="rId222" Type="http://schemas.openxmlformats.org/officeDocument/2006/relationships/slide" Target="slides/slide183.xml"/><Relationship Id="rId243" Type="http://schemas.openxmlformats.org/officeDocument/2006/relationships/slide" Target="slides/slide204.xml"/><Relationship Id="rId264" Type="http://schemas.openxmlformats.org/officeDocument/2006/relationships/slide" Target="slides/slide225.xml"/><Relationship Id="rId285" Type="http://schemas.openxmlformats.org/officeDocument/2006/relationships/slide" Target="slides/slide24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20.xml"/><Relationship Id="rId103" Type="http://schemas.openxmlformats.org/officeDocument/2006/relationships/slide" Target="slides/slide64.xml"/><Relationship Id="rId124" Type="http://schemas.openxmlformats.org/officeDocument/2006/relationships/slide" Target="slides/slide85.xml"/><Relationship Id="rId310" Type="http://schemas.openxmlformats.org/officeDocument/2006/relationships/slide" Target="slides/slide271.xml"/><Relationship Id="rId70" Type="http://schemas.openxmlformats.org/officeDocument/2006/relationships/slide" Target="slides/slide31.xml"/><Relationship Id="rId91" Type="http://schemas.openxmlformats.org/officeDocument/2006/relationships/slide" Target="slides/slide52.xml"/><Relationship Id="rId145" Type="http://schemas.openxmlformats.org/officeDocument/2006/relationships/slide" Target="slides/slide106.xml"/><Relationship Id="rId166" Type="http://schemas.openxmlformats.org/officeDocument/2006/relationships/slide" Target="slides/slide127.xml"/><Relationship Id="rId187" Type="http://schemas.openxmlformats.org/officeDocument/2006/relationships/slide" Target="slides/slide148.xml"/><Relationship Id="rId331" Type="http://schemas.openxmlformats.org/officeDocument/2006/relationships/slide" Target="slides/slide292.xml"/><Relationship Id="rId352" Type="http://schemas.openxmlformats.org/officeDocument/2006/relationships/slide" Target="slides/slide313.xml"/><Relationship Id="rId373" Type="http://schemas.openxmlformats.org/officeDocument/2006/relationships/slide" Target="slides/slide334.xml"/><Relationship Id="rId394" Type="http://schemas.openxmlformats.org/officeDocument/2006/relationships/slide" Target="slides/slide355.xml"/><Relationship Id="rId1" Type="http://schemas.openxmlformats.org/officeDocument/2006/relationships/slideMaster" Target="slideMasters/slideMaster1.xml"/><Relationship Id="rId212" Type="http://schemas.openxmlformats.org/officeDocument/2006/relationships/slide" Target="slides/slide173.xml"/><Relationship Id="rId233" Type="http://schemas.openxmlformats.org/officeDocument/2006/relationships/slide" Target="slides/slide194.xml"/><Relationship Id="rId254" Type="http://schemas.openxmlformats.org/officeDocument/2006/relationships/slide" Target="slides/slide215.xml"/><Relationship Id="rId28" Type="http://schemas.openxmlformats.org/officeDocument/2006/relationships/slideMaster" Target="slideMasters/slideMaster28.xml"/><Relationship Id="rId49" Type="http://schemas.openxmlformats.org/officeDocument/2006/relationships/slide" Target="slides/slide10.xml"/><Relationship Id="rId114" Type="http://schemas.openxmlformats.org/officeDocument/2006/relationships/slide" Target="slides/slide75.xml"/><Relationship Id="rId275" Type="http://schemas.openxmlformats.org/officeDocument/2006/relationships/slide" Target="slides/slide236.xml"/><Relationship Id="rId296" Type="http://schemas.openxmlformats.org/officeDocument/2006/relationships/slide" Target="slides/slide257.xml"/><Relationship Id="rId300" Type="http://schemas.openxmlformats.org/officeDocument/2006/relationships/slide" Target="slides/slide261.xml"/><Relationship Id="rId60" Type="http://schemas.openxmlformats.org/officeDocument/2006/relationships/slide" Target="slides/slide21.xml"/><Relationship Id="rId81" Type="http://schemas.openxmlformats.org/officeDocument/2006/relationships/slide" Target="slides/slide42.xml"/><Relationship Id="rId135" Type="http://schemas.openxmlformats.org/officeDocument/2006/relationships/slide" Target="slides/slide96.xml"/><Relationship Id="rId156" Type="http://schemas.openxmlformats.org/officeDocument/2006/relationships/slide" Target="slides/slide117.xml"/><Relationship Id="rId177" Type="http://schemas.openxmlformats.org/officeDocument/2006/relationships/slide" Target="slides/slide138.xml"/><Relationship Id="rId198" Type="http://schemas.openxmlformats.org/officeDocument/2006/relationships/slide" Target="slides/slide159.xml"/><Relationship Id="rId321" Type="http://schemas.openxmlformats.org/officeDocument/2006/relationships/slide" Target="slides/slide282.xml"/><Relationship Id="rId342" Type="http://schemas.openxmlformats.org/officeDocument/2006/relationships/slide" Target="slides/slide303.xml"/><Relationship Id="rId363" Type="http://schemas.openxmlformats.org/officeDocument/2006/relationships/slide" Target="slides/slide324.xml"/><Relationship Id="rId384" Type="http://schemas.openxmlformats.org/officeDocument/2006/relationships/slide" Target="slides/slide345.xml"/><Relationship Id="rId202" Type="http://schemas.openxmlformats.org/officeDocument/2006/relationships/slide" Target="slides/slide163.xml"/><Relationship Id="rId223" Type="http://schemas.openxmlformats.org/officeDocument/2006/relationships/slide" Target="slides/slide184.xml"/><Relationship Id="rId244" Type="http://schemas.openxmlformats.org/officeDocument/2006/relationships/slide" Target="slides/slide205.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265" Type="http://schemas.openxmlformats.org/officeDocument/2006/relationships/slide" Target="slides/slide226.xml"/><Relationship Id="rId286" Type="http://schemas.openxmlformats.org/officeDocument/2006/relationships/slide" Target="slides/slide247.xml"/><Relationship Id="rId50" Type="http://schemas.openxmlformats.org/officeDocument/2006/relationships/slide" Target="slides/slide11.xml"/><Relationship Id="rId104" Type="http://schemas.openxmlformats.org/officeDocument/2006/relationships/slide" Target="slides/slide65.xml"/><Relationship Id="rId125" Type="http://schemas.openxmlformats.org/officeDocument/2006/relationships/slide" Target="slides/slide86.xml"/><Relationship Id="rId146" Type="http://schemas.openxmlformats.org/officeDocument/2006/relationships/slide" Target="slides/slide107.xml"/><Relationship Id="rId167" Type="http://schemas.openxmlformats.org/officeDocument/2006/relationships/slide" Target="slides/slide128.xml"/><Relationship Id="rId188" Type="http://schemas.openxmlformats.org/officeDocument/2006/relationships/slide" Target="slides/slide149.xml"/><Relationship Id="rId311" Type="http://schemas.openxmlformats.org/officeDocument/2006/relationships/slide" Target="slides/slide272.xml"/><Relationship Id="rId332" Type="http://schemas.openxmlformats.org/officeDocument/2006/relationships/slide" Target="slides/slide293.xml"/><Relationship Id="rId353" Type="http://schemas.openxmlformats.org/officeDocument/2006/relationships/slide" Target="slides/slide314.xml"/><Relationship Id="rId374" Type="http://schemas.openxmlformats.org/officeDocument/2006/relationships/slide" Target="slides/slide335.xml"/><Relationship Id="rId395" Type="http://schemas.openxmlformats.org/officeDocument/2006/relationships/notesMaster" Target="notesMasters/notesMaster1.xml"/><Relationship Id="rId71" Type="http://schemas.openxmlformats.org/officeDocument/2006/relationships/slide" Target="slides/slide32.xml"/><Relationship Id="rId92" Type="http://schemas.openxmlformats.org/officeDocument/2006/relationships/slide" Target="slides/slide53.xml"/><Relationship Id="rId213" Type="http://schemas.openxmlformats.org/officeDocument/2006/relationships/slide" Target="slides/slide174.xml"/><Relationship Id="rId234" Type="http://schemas.openxmlformats.org/officeDocument/2006/relationships/slide" Target="slides/slide19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216.xml"/><Relationship Id="rId276" Type="http://schemas.openxmlformats.org/officeDocument/2006/relationships/slide" Target="slides/slide237.xml"/><Relationship Id="rId297" Type="http://schemas.openxmlformats.org/officeDocument/2006/relationships/slide" Target="slides/slide258.xml"/><Relationship Id="rId40" Type="http://schemas.openxmlformats.org/officeDocument/2006/relationships/slide" Target="slides/slide1.xml"/><Relationship Id="rId115" Type="http://schemas.openxmlformats.org/officeDocument/2006/relationships/slide" Target="slides/slide76.xml"/><Relationship Id="rId136" Type="http://schemas.openxmlformats.org/officeDocument/2006/relationships/slide" Target="slides/slide97.xml"/><Relationship Id="rId157" Type="http://schemas.openxmlformats.org/officeDocument/2006/relationships/slide" Target="slides/slide118.xml"/><Relationship Id="rId178" Type="http://schemas.openxmlformats.org/officeDocument/2006/relationships/slide" Target="slides/slide139.xml"/><Relationship Id="rId301" Type="http://schemas.openxmlformats.org/officeDocument/2006/relationships/slide" Target="slides/slide262.xml"/><Relationship Id="rId322" Type="http://schemas.openxmlformats.org/officeDocument/2006/relationships/slide" Target="slides/slide283.xml"/><Relationship Id="rId343" Type="http://schemas.openxmlformats.org/officeDocument/2006/relationships/slide" Target="slides/slide304.xml"/><Relationship Id="rId364" Type="http://schemas.openxmlformats.org/officeDocument/2006/relationships/slide" Target="slides/slide325.xml"/><Relationship Id="rId61" Type="http://schemas.openxmlformats.org/officeDocument/2006/relationships/slide" Target="slides/slide22.xml"/><Relationship Id="rId82" Type="http://schemas.openxmlformats.org/officeDocument/2006/relationships/slide" Target="slides/slide43.xml"/><Relationship Id="rId199" Type="http://schemas.openxmlformats.org/officeDocument/2006/relationships/slide" Target="slides/slide160.xml"/><Relationship Id="rId203" Type="http://schemas.openxmlformats.org/officeDocument/2006/relationships/slide" Target="slides/slide164.xml"/><Relationship Id="rId385" Type="http://schemas.openxmlformats.org/officeDocument/2006/relationships/slide" Target="slides/slide346.xml"/><Relationship Id="rId19" Type="http://schemas.openxmlformats.org/officeDocument/2006/relationships/slideMaster" Target="slideMasters/slideMaster19.xml"/><Relationship Id="rId224" Type="http://schemas.openxmlformats.org/officeDocument/2006/relationships/slide" Target="slides/slide185.xml"/><Relationship Id="rId245" Type="http://schemas.openxmlformats.org/officeDocument/2006/relationships/slide" Target="slides/slide206.xml"/><Relationship Id="rId266" Type="http://schemas.openxmlformats.org/officeDocument/2006/relationships/slide" Target="slides/slide227.xml"/><Relationship Id="rId287" Type="http://schemas.openxmlformats.org/officeDocument/2006/relationships/slide" Target="slides/slide248.xml"/><Relationship Id="rId30" Type="http://schemas.openxmlformats.org/officeDocument/2006/relationships/slideMaster" Target="slideMasters/slideMaster30.xml"/><Relationship Id="rId105" Type="http://schemas.openxmlformats.org/officeDocument/2006/relationships/slide" Target="slides/slide66.xml"/><Relationship Id="rId126" Type="http://schemas.openxmlformats.org/officeDocument/2006/relationships/slide" Target="slides/slide87.xml"/><Relationship Id="rId147" Type="http://schemas.openxmlformats.org/officeDocument/2006/relationships/slide" Target="slides/slide108.xml"/><Relationship Id="rId168" Type="http://schemas.openxmlformats.org/officeDocument/2006/relationships/slide" Target="slides/slide129.xml"/><Relationship Id="rId312" Type="http://schemas.openxmlformats.org/officeDocument/2006/relationships/slide" Target="slides/slide273.xml"/><Relationship Id="rId333" Type="http://schemas.openxmlformats.org/officeDocument/2006/relationships/slide" Target="slides/slide294.xml"/><Relationship Id="rId354" Type="http://schemas.openxmlformats.org/officeDocument/2006/relationships/slide" Target="slides/slide315.xml"/><Relationship Id="rId51" Type="http://schemas.openxmlformats.org/officeDocument/2006/relationships/slide" Target="slides/slide12.xml"/><Relationship Id="rId72" Type="http://schemas.openxmlformats.org/officeDocument/2006/relationships/slide" Target="slides/slide33.xml"/><Relationship Id="rId93" Type="http://schemas.openxmlformats.org/officeDocument/2006/relationships/slide" Target="slides/slide54.xml"/><Relationship Id="rId189" Type="http://schemas.openxmlformats.org/officeDocument/2006/relationships/slide" Target="slides/slide150.xml"/><Relationship Id="rId375" Type="http://schemas.openxmlformats.org/officeDocument/2006/relationships/slide" Target="slides/slide336.xml"/><Relationship Id="rId396" Type="http://schemas.openxmlformats.org/officeDocument/2006/relationships/tags" Target="tags/tag1.xml"/><Relationship Id="rId3" Type="http://schemas.openxmlformats.org/officeDocument/2006/relationships/slideMaster" Target="slideMasters/slideMaster3.xml"/><Relationship Id="rId214" Type="http://schemas.openxmlformats.org/officeDocument/2006/relationships/slide" Target="slides/slide175.xml"/><Relationship Id="rId235" Type="http://schemas.openxmlformats.org/officeDocument/2006/relationships/slide" Target="slides/slide196.xml"/><Relationship Id="rId256" Type="http://schemas.openxmlformats.org/officeDocument/2006/relationships/slide" Target="slides/slide217.xml"/><Relationship Id="rId277" Type="http://schemas.openxmlformats.org/officeDocument/2006/relationships/slide" Target="slides/slide238.xml"/><Relationship Id="rId298" Type="http://schemas.openxmlformats.org/officeDocument/2006/relationships/slide" Target="slides/slide259.xml"/><Relationship Id="rId400" Type="http://schemas.openxmlformats.org/officeDocument/2006/relationships/tableStyles" Target="tableStyles.xml"/><Relationship Id="rId116" Type="http://schemas.openxmlformats.org/officeDocument/2006/relationships/slide" Target="slides/slide77.xml"/><Relationship Id="rId137" Type="http://schemas.openxmlformats.org/officeDocument/2006/relationships/slide" Target="slides/slide98.xml"/><Relationship Id="rId158" Type="http://schemas.openxmlformats.org/officeDocument/2006/relationships/slide" Target="slides/slide119.xml"/><Relationship Id="rId302" Type="http://schemas.openxmlformats.org/officeDocument/2006/relationships/slide" Target="slides/slide263.xml"/><Relationship Id="rId323" Type="http://schemas.openxmlformats.org/officeDocument/2006/relationships/slide" Target="slides/slide284.xml"/><Relationship Id="rId344" Type="http://schemas.openxmlformats.org/officeDocument/2006/relationships/slide" Target="slides/slide305.xml"/><Relationship Id="rId20" Type="http://schemas.openxmlformats.org/officeDocument/2006/relationships/slideMaster" Target="slideMasters/slideMaster20.xml"/><Relationship Id="rId41" Type="http://schemas.openxmlformats.org/officeDocument/2006/relationships/slide" Target="slides/slide2.xml"/><Relationship Id="rId62" Type="http://schemas.openxmlformats.org/officeDocument/2006/relationships/slide" Target="slides/slide23.xml"/><Relationship Id="rId83" Type="http://schemas.openxmlformats.org/officeDocument/2006/relationships/slide" Target="slides/slide44.xml"/><Relationship Id="rId179" Type="http://schemas.openxmlformats.org/officeDocument/2006/relationships/slide" Target="slides/slide140.xml"/><Relationship Id="rId365" Type="http://schemas.openxmlformats.org/officeDocument/2006/relationships/slide" Target="slides/slide326.xml"/><Relationship Id="rId386" Type="http://schemas.openxmlformats.org/officeDocument/2006/relationships/slide" Target="slides/slide347.xml"/><Relationship Id="rId190" Type="http://schemas.openxmlformats.org/officeDocument/2006/relationships/slide" Target="slides/slide151.xml"/><Relationship Id="rId204" Type="http://schemas.openxmlformats.org/officeDocument/2006/relationships/slide" Target="slides/slide165.xml"/><Relationship Id="rId225" Type="http://schemas.openxmlformats.org/officeDocument/2006/relationships/slide" Target="slides/slide186.xml"/><Relationship Id="rId246" Type="http://schemas.openxmlformats.org/officeDocument/2006/relationships/slide" Target="slides/slide207.xml"/><Relationship Id="rId267" Type="http://schemas.openxmlformats.org/officeDocument/2006/relationships/slide" Target="slides/slide228.xml"/><Relationship Id="rId288" Type="http://schemas.openxmlformats.org/officeDocument/2006/relationships/slide" Target="slides/slide249.xml"/><Relationship Id="rId106" Type="http://schemas.openxmlformats.org/officeDocument/2006/relationships/slide" Target="slides/slide67.xml"/><Relationship Id="rId127" Type="http://schemas.openxmlformats.org/officeDocument/2006/relationships/slide" Target="slides/slide88.xml"/><Relationship Id="rId313" Type="http://schemas.openxmlformats.org/officeDocument/2006/relationships/slide" Target="slides/slide27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3.xml"/><Relationship Id="rId73" Type="http://schemas.openxmlformats.org/officeDocument/2006/relationships/slide" Target="slides/slide34.xml"/><Relationship Id="rId94" Type="http://schemas.openxmlformats.org/officeDocument/2006/relationships/slide" Target="slides/slide55.xml"/><Relationship Id="rId148" Type="http://schemas.openxmlformats.org/officeDocument/2006/relationships/slide" Target="slides/slide109.xml"/><Relationship Id="rId169" Type="http://schemas.openxmlformats.org/officeDocument/2006/relationships/slide" Target="slides/slide130.xml"/><Relationship Id="rId334" Type="http://schemas.openxmlformats.org/officeDocument/2006/relationships/slide" Target="slides/slide295.xml"/><Relationship Id="rId355" Type="http://schemas.openxmlformats.org/officeDocument/2006/relationships/slide" Target="slides/slide316.xml"/><Relationship Id="rId376" Type="http://schemas.openxmlformats.org/officeDocument/2006/relationships/slide" Target="slides/slide337.xml"/><Relationship Id="rId397" Type="http://schemas.openxmlformats.org/officeDocument/2006/relationships/presProps" Target="presProps.xml"/><Relationship Id="rId4" Type="http://schemas.openxmlformats.org/officeDocument/2006/relationships/slideMaster" Target="slideMasters/slideMaster4.xml"/><Relationship Id="rId180" Type="http://schemas.openxmlformats.org/officeDocument/2006/relationships/slide" Target="slides/slide141.xml"/><Relationship Id="rId215" Type="http://schemas.openxmlformats.org/officeDocument/2006/relationships/slide" Target="slides/slide176.xml"/><Relationship Id="rId236" Type="http://schemas.openxmlformats.org/officeDocument/2006/relationships/slide" Target="slides/slide197.xml"/><Relationship Id="rId257" Type="http://schemas.openxmlformats.org/officeDocument/2006/relationships/slide" Target="slides/slide218.xml"/><Relationship Id="rId278" Type="http://schemas.openxmlformats.org/officeDocument/2006/relationships/slide" Target="slides/slide239.xml"/><Relationship Id="rId303" Type="http://schemas.openxmlformats.org/officeDocument/2006/relationships/slide" Target="slides/slide264.xml"/><Relationship Id="rId42" Type="http://schemas.openxmlformats.org/officeDocument/2006/relationships/slide" Target="slides/slide3.xml"/><Relationship Id="rId84" Type="http://schemas.openxmlformats.org/officeDocument/2006/relationships/slide" Target="slides/slide45.xml"/><Relationship Id="rId138" Type="http://schemas.openxmlformats.org/officeDocument/2006/relationships/slide" Target="slides/slide99.xml"/><Relationship Id="rId345" Type="http://schemas.openxmlformats.org/officeDocument/2006/relationships/slide" Target="slides/slide306.xml"/><Relationship Id="rId387" Type="http://schemas.openxmlformats.org/officeDocument/2006/relationships/slide" Target="slides/slide348.xml"/><Relationship Id="rId191" Type="http://schemas.openxmlformats.org/officeDocument/2006/relationships/slide" Target="slides/slide152.xml"/><Relationship Id="rId205" Type="http://schemas.openxmlformats.org/officeDocument/2006/relationships/slide" Target="slides/slide166.xml"/><Relationship Id="rId247" Type="http://schemas.openxmlformats.org/officeDocument/2006/relationships/slide" Target="slides/slide208.xml"/><Relationship Id="rId107" Type="http://schemas.openxmlformats.org/officeDocument/2006/relationships/slide" Target="slides/slide68.xml"/><Relationship Id="rId289" Type="http://schemas.openxmlformats.org/officeDocument/2006/relationships/slide" Target="slides/slide250.xml"/><Relationship Id="rId11" Type="http://schemas.openxmlformats.org/officeDocument/2006/relationships/slideMaster" Target="slideMasters/slideMaster11.xml"/><Relationship Id="rId53" Type="http://schemas.openxmlformats.org/officeDocument/2006/relationships/slide" Target="slides/slide14.xml"/><Relationship Id="rId149" Type="http://schemas.openxmlformats.org/officeDocument/2006/relationships/slide" Target="slides/slide110.xml"/><Relationship Id="rId314" Type="http://schemas.openxmlformats.org/officeDocument/2006/relationships/slide" Target="slides/slide275.xml"/><Relationship Id="rId356" Type="http://schemas.openxmlformats.org/officeDocument/2006/relationships/slide" Target="slides/slide317.xml"/><Relationship Id="rId398" Type="http://schemas.openxmlformats.org/officeDocument/2006/relationships/viewProps" Target="viewProps.xml"/><Relationship Id="rId95" Type="http://schemas.openxmlformats.org/officeDocument/2006/relationships/slide" Target="slides/slide56.xml"/><Relationship Id="rId160" Type="http://schemas.openxmlformats.org/officeDocument/2006/relationships/slide" Target="slides/slide121.xml"/><Relationship Id="rId216" Type="http://schemas.openxmlformats.org/officeDocument/2006/relationships/slide" Target="slides/slide177.xml"/><Relationship Id="rId258" Type="http://schemas.openxmlformats.org/officeDocument/2006/relationships/slide" Target="slides/slide219.xml"/><Relationship Id="rId22" Type="http://schemas.openxmlformats.org/officeDocument/2006/relationships/slideMaster" Target="slideMasters/slideMaster22.xml"/><Relationship Id="rId64" Type="http://schemas.openxmlformats.org/officeDocument/2006/relationships/slide" Target="slides/slide25.xml"/><Relationship Id="rId118" Type="http://schemas.openxmlformats.org/officeDocument/2006/relationships/slide" Target="slides/slide79.xml"/><Relationship Id="rId325" Type="http://schemas.openxmlformats.org/officeDocument/2006/relationships/slide" Target="slides/slide286.xml"/><Relationship Id="rId367" Type="http://schemas.openxmlformats.org/officeDocument/2006/relationships/slide" Target="slides/slide328.xml"/><Relationship Id="rId171" Type="http://schemas.openxmlformats.org/officeDocument/2006/relationships/slide" Target="slides/slide132.xml"/><Relationship Id="rId227" Type="http://schemas.openxmlformats.org/officeDocument/2006/relationships/slide" Target="slides/slide188.xml"/><Relationship Id="rId269" Type="http://schemas.openxmlformats.org/officeDocument/2006/relationships/slide" Target="slides/slide230.xml"/><Relationship Id="rId33" Type="http://schemas.openxmlformats.org/officeDocument/2006/relationships/slideMaster" Target="slideMasters/slideMaster33.xml"/><Relationship Id="rId129" Type="http://schemas.openxmlformats.org/officeDocument/2006/relationships/slide" Target="slides/slide90.xml"/><Relationship Id="rId280" Type="http://schemas.openxmlformats.org/officeDocument/2006/relationships/slide" Target="slides/slide241.xml"/><Relationship Id="rId336" Type="http://schemas.openxmlformats.org/officeDocument/2006/relationships/slide" Target="slides/slide297.xml"/><Relationship Id="rId75" Type="http://schemas.openxmlformats.org/officeDocument/2006/relationships/slide" Target="slides/slide36.xml"/><Relationship Id="rId140" Type="http://schemas.openxmlformats.org/officeDocument/2006/relationships/slide" Target="slides/slide101.xml"/><Relationship Id="rId182" Type="http://schemas.openxmlformats.org/officeDocument/2006/relationships/slide" Target="slides/slide143.xml"/><Relationship Id="rId378" Type="http://schemas.openxmlformats.org/officeDocument/2006/relationships/slide" Target="slides/slide339.xml"/><Relationship Id="rId6" Type="http://schemas.openxmlformats.org/officeDocument/2006/relationships/slideMaster" Target="slideMasters/slideMaster6.xml"/><Relationship Id="rId238" Type="http://schemas.openxmlformats.org/officeDocument/2006/relationships/slide" Target="slides/slide199.xml"/><Relationship Id="rId291" Type="http://schemas.openxmlformats.org/officeDocument/2006/relationships/slide" Target="slides/slide252.xml"/><Relationship Id="rId305" Type="http://schemas.openxmlformats.org/officeDocument/2006/relationships/slide" Target="slides/slide266.xml"/><Relationship Id="rId347" Type="http://schemas.openxmlformats.org/officeDocument/2006/relationships/slide" Target="slides/slide308.xml"/><Relationship Id="rId44" Type="http://schemas.openxmlformats.org/officeDocument/2006/relationships/slide" Target="slides/slide5.xml"/><Relationship Id="rId86" Type="http://schemas.openxmlformats.org/officeDocument/2006/relationships/slide" Target="slides/slide47.xml"/><Relationship Id="rId151" Type="http://schemas.openxmlformats.org/officeDocument/2006/relationships/slide" Target="slides/slide112.xml"/><Relationship Id="rId389" Type="http://schemas.openxmlformats.org/officeDocument/2006/relationships/slide" Target="slides/slide350.xml"/><Relationship Id="rId193" Type="http://schemas.openxmlformats.org/officeDocument/2006/relationships/slide" Target="slides/slide154.xml"/><Relationship Id="rId207" Type="http://schemas.openxmlformats.org/officeDocument/2006/relationships/slide" Target="slides/slide168.xml"/><Relationship Id="rId249" Type="http://schemas.openxmlformats.org/officeDocument/2006/relationships/slide" Target="slides/slide210.xml"/><Relationship Id="rId13" Type="http://schemas.openxmlformats.org/officeDocument/2006/relationships/slideMaster" Target="slideMasters/slideMaster13.xml"/><Relationship Id="rId109" Type="http://schemas.openxmlformats.org/officeDocument/2006/relationships/slide" Target="slides/slide70.xml"/><Relationship Id="rId260" Type="http://schemas.openxmlformats.org/officeDocument/2006/relationships/slide" Target="slides/slide221.xml"/><Relationship Id="rId316" Type="http://schemas.openxmlformats.org/officeDocument/2006/relationships/slide" Target="slides/slide277.xml"/><Relationship Id="rId55" Type="http://schemas.openxmlformats.org/officeDocument/2006/relationships/slide" Target="slides/slide16.xml"/><Relationship Id="rId97" Type="http://schemas.openxmlformats.org/officeDocument/2006/relationships/slide" Target="slides/slide58.xml"/><Relationship Id="rId120" Type="http://schemas.openxmlformats.org/officeDocument/2006/relationships/slide" Target="slides/slide81.xml"/><Relationship Id="rId358" Type="http://schemas.openxmlformats.org/officeDocument/2006/relationships/slide" Target="slides/slide319.xml"/><Relationship Id="rId162" Type="http://schemas.openxmlformats.org/officeDocument/2006/relationships/slide" Target="slides/slide123.xml"/><Relationship Id="rId218" Type="http://schemas.openxmlformats.org/officeDocument/2006/relationships/slide" Target="slides/slide179.xml"/><Relationship Id="rId271" Type="http://schemas.openxmlformats.org/officeDocument/2006/relationships/slide" Target="slides/slide232.xml"/><Relationship Id="rId24" Type="http://schemas.openxmlformats.org/officeDocument/2006/relationships/slideMaster" Target="slideMasters/slideMaster24.xml"/><Relationship Id="rId66" Type="http://schemas.openxmlformats.org/officeDocument/2006/relationships/slide" Target="slides/slide27.xml"/><Relationship Id="rId131" Type="http://schemas.openxmlformats.org/officeDocument/2006/relationships/slide" Target="slides/slide92.xml"/><Relationship Id="rId327" Type="http://schemas.openxmlformats.org/officeDocument/2006/relationships/slide" Target="slides/slide288.xml"/><Relationship Id="rId369" Type="http://schemas.openxmlformats.org/officeDocument/2006/relationships/slide" Target="slides/slide330.xml"/><Relationship Id="rId173" Type="http://schemas.openxmlformats.org/officeDocument/2006/relationships/slide" Target="slides/slide134.xml"/><Relationship Id="rId229" Type="http://schemas.openxmlformats.org/officeDocument/2006/relationships/slide" Target="slides/slide190.xml"/><Relationship Id="rId380" Type="http://schemas.openxmlformats.org/officeDocument/2006/relationships/slide" Target="slides/slide341.xml"/><Relationship Id="rId240" Type="http://schemas.openxmlformats.org/officeDocument/2006/relationships/slide" Target="slides/slide201.xml"/><Relationship Id="rId35" Type="http://schemas.openxmlformats.org/officeDocument/2006/relationships/slideMaster" Target="slideMasters/slideMaster35.xml"/><Relationship Id="rId77" Type="http://schemas.openxmlformats.org/officeDocument/2006/relationships/slide" Target="slides/slide38.xml"/><Relationship Id="rId100" Type="http://schemas.openxmlformats.org/officeDocument/2006/relationships/slide" Target="slides/slide61.xml"/><Relationship Id="rId282" Type="http://schemas.openxmlformats.org/officeDocument/2006/relationships/slide" Target="slides/slide243.xml"/><Relationship Id="rId338" Type="http://schemas.openxmlformats.org/officeDocument/2006/relationships/slide" Target="slides/slide299.xml"/><Relationship Id="rId8" Type="http://schemas.openxmlformats.org/officeDocument/2006/relationships/slideMaster" Target="slideMasters/slideMaster8.xml"/><Relationship Id="rId142" Type="http://schemas.openxmlformats.org/officeDocument/2006/relationships/slide" Target="slides/slide103.xml"/><Relationship Id="rId184" Type="http://schemas.openxmlformats.org/officeDocument/2006/relationships/slide" Target="slides/slide145.xml"/><Relationship Id="rId391" Type="http://schemas.openxmlformats.org/officeDocument/2006/relationships/slide" Target="slides/slide352.xml"/><Relationship Id="rId251" Type="http://schemas.openxmlformats.org/officeDocument/2006/relationships/slide" Target="slides/slide212.xml"/><Relationship Id="rId46" Type="http://schemas.openxmlformats.org/officeDocument/2006/relationships/slide" Target="slides/slide7.xml"/><Relationship Id="rId293" Type="http://schemas.openxmlformats.org/officeDocument/2006/relationships/slide" Target="slides/slide254.xml"/><Relationship Id="rId307" Type="http://schemas.openxmlformats.org/officeDocument/2006/relationships/slide" Target="slides/slide268.xml"/><Relationship Id="rId349" Type="http://schemas.openxmlformats.org/officeDocument/2006/relationships/slide" Target="slides/slide310.xml"/><Relationship Id="rId88" Type="http://schemas.openxmlformats.org/officeDocument/2006/relationships/slide" Target="slides/slide49.xml"/><Relationship Id="rId111" Type="http://schemas.openxmlformats.org/officeDocument/2006/relationships/slide" Target="slides/slide72.xml"/><Relationship Id="rId153" Type="http://schemas.openxmlformats.org/officeDocument/2006/relationships/slide" Target="slides/slide114.xml"/><Relationship Id="rId195" Type="http://schemas.openxmlformats.org/officeDocument/2006/relationships/slide" Target="slides/slide156.xml"/><Relationship Id="rId209" Type="http://schemas.openxmlformats.org/officeDocument/2006/relationships/slide" Target="slides/slide170.xml"/><Relationship Id="rId360" Type="http://schemas.openxmlformats.org/officeDocument/2006/relationships/slide" Target="slides/slide321.xml"/><Relationship Id="rId220" Type="http://schemas.openxmlformats.org/officeDocument/2006/relationships/slide" Target="slides/slide181.xml"/><Relationship Id="rId15" Type="http://schemas.openxmlformats.org/officeDocument/2006/relationships/slideMaster" Target="slideMasters/slideMaster15.xml"/><Relationship Id="rId57" Type="http://schemas.openxmlformats.org/officeDocument/2006/relationships/slide" Target="slides/slide18.xml"/><Relationship Id="rId262" Type="http://schemas.openxmlformats.org/officeDocument/2006/relationships/slide" Target="slides/slide223.xml"/><Relationship Id="rId318" Type="http://schemas.openxmlformats.org/officeDocument/2006/relationships/slide" Target="slides/slide279.xml"/><Relationship Id="rId99" Type="http://schemas.openxmlformats.org/officeDocument/2006/relationships/slide" Target="slides/slide60.xml"/><Relationship Id="rId122" Type="http://schemas.openxmlformats.org/officeDocument/2006/relationships/slide" Target="slides/slide83.xml"/><Relationship Id="rId164" Type="http://schemas.openxmlformats.org/officeDocument/2006/relationships/slide" Target="slides/slide125.xml"/><Relationship Id="rId371" Type="http://schemas.openxmlformats.org/officeDocument/2006/relationships/slide" Target="slides/slide332.xml"/><Relationship Id="rId26" Type="http://schemas.openxmlformats.org/officeDocument/2006/relationships/slideMaster" Target="slideMasters/slideMaster26.xml"/><Relationship Id="rId231" Type="http://schemas.openxmlformats.org/officeDocument/2006/relationships/slide" Target="slides/slide192.xml"/><Relationship Id="rId273" Type="http://schemas.openxmlformats.org/officeDocument/2006/relationships/slide" Target="slides/slide234.xml"/><Relationship Id="rId329" Type="http://schemas.openxmlformats.org/officeDocument/2006/relationships/slide" Target="slides/slide290.xml"/><Relationship Id="rId68" Type="http://schemas.openxmlformats.org/officeDocument/2006/relationships/slide" Target="slides/slide29.xml"/><Relationship Id="rId133" Type="http://schemas.openxmlformats.org/officeDocument/2006/relationships/slide" Target="slides/slide94.xml"/><Relationship Id="rId175" Type="http://schemas.openxmlformats.org/officeDocument/2006/relationships/slide" Target="slides/slide136.xml"/><Relationship Id="rId340" Type="http://schemas.openxmlformats.org/officeDocument/2006/relationships/slide" Target="slides/slide301.xml"/><Relationship Id="rId200" Type="http://schemas.openxmlformats.org/officeDocument/2006/relationships/slide" Target="slides/slide161.xml"/><Relationship Id="rId382" Type="http://schemas.openxmlformats.org/officeDocument/2006/relationships/slide" Target="slides/slide343.xml"/><Relationship Id="rId242" Type="http://schemas.openxmlformats.org/officeDocument/2006/relationships/slide" Target="slides/slide203.xml"/><Relationship Id="rId284" Type="http://schemas.openxmlformats.org/officeDocument/2006/relationships/slide" Target="slides/slide2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B012B-CAE9-41E6-9EDE-8C21F2F39F0C}" type="datetimeFigureOut">
              <a:t>12/14/2022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7D1F3-8359-49CE-BD14-6DE12880A0FA}"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0" anchorCtr="1">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352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lIns="0" tIns="0" rIns="0" bIns="0" anchorCtr="1">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353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0" anchorCtr="1">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354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57C66A8A-7B9A-4642-9A0B-DEB39884549D}" type="datetimeFigureOut">
              <a:rPr lang="en-US" smtClean="0"/>
              <a:t>12/14/2022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0A00F0E-F287-4CCD-818F-B14728B2C908}" type="datetimeFigureOut">
              <a:rPr lang="en-US" smtClean="0"/>
              <a:t>12/14/2022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2"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7"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0528FE4-89E9-497D-8B61-D94BBA57960D}" type="datetimeFigureOut">
              <a:rPr lang="en-US" smtClean="0"/>
              <a:t>12/14/2022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2"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7"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6"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8"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0"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11"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16"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17"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9"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0"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1"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3"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5"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7"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28"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30"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2"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33"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35"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36"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37"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38"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39"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40"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2"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7"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CBED853-6947-4F55-A94A-7F3CA952C25D}" type="datetimeFigureOut">
              <a:rPr lang="en-US" smtClean="0"/>
              <a:t>12/14/2022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2"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7"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2"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7"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2"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7"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subTitle" idx="1"/>
          </p:nvPr>
        </p:nvSpPr>
        <p:spPr>
          <a:xfrm>
            <a:off x="406440" y="152280"/>
            <a:ext cx="8432280" cy="1142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idx="1"/>
          </p:nvPr>
        </p:nvSpPr>
        <p:spPr>
          <a:xfrm>
            <a:off x="406440" y="152280"/>
            <a:ext cx="843228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idx="3"/>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 name="PlaceHolder 4"/>
          <p:cNvSpPr>
            <a:spLocks noGrp="1"/>
          </p:cNvSpPr>
          <p:nvPr>
            <p:ph type="body" idx="3"/>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1" name="PlaceHolder 2"/>
          <p:cNvSpPr>
            <a:spLocks noGrp="1"/>
          </p:cNvSpPr>
          <p:nvPr>
            <p:ph type="body" idx="1"/>
          </p:nvPr>
        </p:nvSpPr>
        <p:spPr>
          <a:xfrm>
            <a:off x="406440" y="15228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3"/>
          <p:cNvSpPr>
            <a:spLocks noGrp="1"/>
          </p:cNvSpPr>
          <p:nvPr>
            <p:ph type="body" idx="2"/>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5"/>
          <p:cNvSpPr>
            <a:spLocks noGrp="1"/>
          </p:cNvSpPr>
          <p:nvPr>
            <p:ph type="body" idx="4"/>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9" name="PlaceHolder 2"/>
          <p:cNvSpPr>
            <a:spLocks noGrp="1"/>
          </p:cNvSpPr>
          <p:nvPr>
            <p:ph type="body" idx="1"/>
          </p:nvPr>
        </p:nvSpPr>
        <p:spPr>
          <a:xfrm>
            <a:off x="4064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0" name="PlaceHolder 3"/>
          <p:cNvSpPr>
            <a:spLocks noGrp="1"/>
          </p:cNvSpPr>
          <p:nvPr>
            <p:ph type="body" idx="2"/>
          </p:nvPr>
        </p:nvSpPr>
        <p:spPr>
          <a:xfrm>
            <a:off x="32576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1" name="PlaceHolder 4"/>
          <p:cNvSpPr>
            <a:spLocks noGrp="1"/>
          </p:cNvSpPr>
          <p:nvPr>
            <p:ph type="body" idx="3"/>
          </p:nvPr>
        </p:nvSpPr>
        <p:spPr>
          <a:xfrm>
            <a:off x="61088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2" name="PlaceHolder 5"/>
          <p:cNvSpPr>
            <a:spLocks noGrp="1"/>
          </p:cNvSpPr>
          <p:nvPr>
            <p:ph type="body" idx="4"/>
          </p:nvPr>
        </p:nvSpPr>
        <p:spPr>
          <a:xfrm>
            <a:off x="4064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3" name="PlaceHolder 6"/>
          <p:cNvSpPr>
            <a:spLocks noGrp="1"/>
          </p:cNvSpPr>
          <p:nvPr>
            <p:ph type="body" idx="5"/>
          </p:nvPr>
        </p:nvSpPr>
        <p:spPr>
          <a:xfrm>
            <a:off x="32576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4" name="PlaceHolder 7"/>
          <p:cNvSpPr>
            <a:spLocks noGrp="1"/>
          </p:cNvSpPr>
          <p:nvPr>
            <p:ph type="body" idx="6"/>
          </p:nvPr>
        </p:nvSpPr>
        <p:spPr>
          <a:xfrm>
            <a:off x="61088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B1BF5AFD-F0FF-4BEB-998C-CE47B4392B9A}" type="datetimeFigureOut">
              <a:rPr lang="en-US" smtClean="0"/>
              <a:t>12/14/2022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subTitle" idx="1"/>
          </p:nvPr>
        </p:nvSpPr>
        <p:spPr>
          <a:xfrm>
            <a:off x="406440" y="152280"/>
            <a:ext cx="8432280" cy="1142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idx="1"/>
          </p:nvPr>
        </p:nvSpPr>
        <p:spPr>
          <a:xfrm>
            <a:off x="406440" y="152280"/>
            <a:ext cx="843228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idx="3"/>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 name="PlaceHolder 4"/>
          <p:cNvSpPr>
            <a:spLocks noGrp="1"/>
          </p:cNvSpPr>
          <p:nvPr>
            <p:ph type="body" idx="3"/>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1" name="PlaceHolder 2"/>
          <p:cNvSpPr>
            <a:spLocks noGrp="1"/>
          </p:cNvSpPr>
          <p:nvPr>
            <p:ph type="body" idx="1"/>
          </p:nvPr>
        </p:nvSpPr>
        <p:spPr>
          <a:xfrm>
            <a:off x="406440" y="15228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3"/>
          <p:cNvSpPr>
            <a:spLocks noGrp="1"/>
          </p:cNvSpPr>
          <p:nvPr>
            <p:ph type="body" idx="2"/>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5"/>
          <p:cNvSpPr>
            <a:spLocks noGrp="1"/>
          </p:cNvSpPr>
          <p:nvPr>
            <p:ph type="body" idx="4"/>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9" name="PlaceHolder 2"/>
          <p:cNvSpPr>
            <a:spLocks noGrp="1"/>
          </p:cNvSpPr>
          <p:nvPr>
            <p:ph type="body" idx="1"/>
          </p:nvPr>
        </p:nvSpPr>
        <p:spPr>
          <a:xfrm>
            <a:off x="4064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0" name="PlaceHolder 3"/>
          <p:cNvSpPr>
            <a:spLocks noGrp="1"/>
          </p:cNvSpPr>
          <p:nvPr>
            <p:ph type="body" idx="2"/>
          </p:nvPr>
        </p:nvSpPr>
        <p:spPr>
          <a:xfrm>
            <a:off x="32576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1" name="PlaceHolder 4"/>
          <p:cNvSpPr>
            <a:spLocks noGrp="1"/>
          </p:cNvSpPr>
          <p:nvPr>
            <p:ph type="body" idx="3"/>
          </p:nvPr>
        </p:nvSpPr>
        <p:spPr>
          <a:xfrm>
            <a:off x="61088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2" name="PlaceHolder 5"/>
          <p:cNvSpPr>
            <a:spLocks noGrp="1"/>
          </p:cNvSpPr>
          <p:nvPr>
            <p:ph type="body" idx="4"/>
          </p:nvPr>
        </p:nvSpPr>
        <p:spPr>
          <a:xfrm>
            <a:off x="4064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3" name="PlaceHolder 6"/>
          <p:cNvSpPr>
            <a:spLocks noGrp="1"/>
          </p:cNvSpPr>
          <p:nvPr>
            <p:ph type="body" idx="5"/>
          </p:nvPr>
        </p:nvSpPr>
        <p:spPr>
          <a:xfrm>
            <a:off x="32576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4" name="PlaceHolder 7"/>
          <p:cNvSpPr>
            <a:spLocks noGrp="1"/>
          </p:cNvSpPr>
          <p:nvPr>
            <p:ph type="body" idx="6"/>
          </p:nvPr>
        </p:nvSpPr>
        <p:spPr>
          <a:xfrm>
            <a:off x="61088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type="subTitle" idx="1"/>
          </p:nvPr>
        </p:nvSpPr>
        <p:spPr>
          <a:xfrm>
            <a:off x="406440" y="152280"/>
            <a:ext cx="8432280" cy="1142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type="body" idx="1"/>
          </p:nvPr>
        </p:nvSpPr>
        <p:spPr>
          <a:xfrm>
            <a:off x="406440" y="152280"/>
            <a:ext cx="843228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7"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8"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4"/>
          <p:cNvSpPr>
            <a:spLocks noGrp="1"/>
          </p:cNvSpPr>
          <p:nvPr>
            <p:ph type="body" idx="3"/>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5"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6"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4"/>
          <p:cNvSpPr>
            <a:spLocks noGrp="1"/>
          </p:cNvSpPr>
          <p:nvPr>
            <p:ph type="body" idx="3"/>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9" name="PlaceHolder 2"/>
          <p:cNvSpPr>
            <a:spLocks noGrp="1"/>
          </p:cNvSpPr>
          <p:nvPr>
            <p:ph type="body" idx="1"/>
          </p:nvPr>
        </p:nvSpPr>
        <p:spPr>
          <a:xfrm>
            <a:off x="406440" y="15228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3"/>
          <p:cNvSpPr>
            <a:spLocks noGrp="1"/>
          </p:cNvSpPr>
          <p:nvPr>
            <p:ph type="body" idx="2"/>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2"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3"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4"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5" name="PlaceHolder 5"/>
          <p:cNvSpPr>
            <a:spLocks noGrp="1"/>
          </p:cNvSpPr>
          <p:nvPr>
            <p:ph type="body" idx="4"/>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7" name="PlaceHolder 2"/>
          <p:cNvSpPr>
            <a:spLocks noGrp="1"/>
          </p:cNvSpPr>
          <p:nvPr>
            <p:ph type="body" idx="1"/>
          </p:nvPr>
        </p:nvSpPr>
        <p:spPr>
          <a:xfrm>
            <a:off x="4064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88" name="PlaceHolder 3"/>
          <p:cNvSpPr>
            <a:spLocks noGrp="1"/>
          </p:cNvSpPr>
          <p:nvPr>
            <p:ph type="body" idx="2"/>
          </p:nvPr>
        </p:nvSpPr>
        <p:spPr>
          <a:xfrm>
            <a:off x="32576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89" name="PlaceHolder 4"/>
          <p:cNvSpPr>
            <a:spLocks noGrp="1"/>
          </p:cNvSpPr>
          <p:nvPr>
            <p:ph type="body" idx="3"/>
          </p:nvPr>
        </p:nvSpPr>
        <p:spPr>
          <a:xfrm>
            <a:off x="61088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90" name="PlaceHolder 5"/>
          <p:cNvSpPr>
            <a:spLocks noGrp="1"/>
          </p:cNvSpPr>
          <p:nvPr>
            <p:ph type="body" idx="4"/>
          </p:nvPr>
        </p:nvSpPr>
        <p:spPr>
          <a:xfrm>
            <a:off x="4064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91" name="PlaceHolder 6"/>
          <p:cNvSpPr>
            <a:spLocks noGrp="1"/>
          </p:cNvSpPr>
          <p:nvPr>
            <p:ph type="body" idx="5"/>
          </p:nvPr>
        </p:nvSpPr>
        <p:spPr>
          <a:xfrm>
            <a:off x="32576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92" name="PlaceHolder 7"/>
          <p:cNvSpPr>
            <a:spLocks noGrp="1"/>
          </p:cNvSpPr>
          <p:nvPr>
            <p:ph type="body" idx="6"/>
          </p:nvPr>
        </p:nvSpPr>
        <p:spPr>
          <a:xfrm>
            <a:off x="61088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2"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7"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subTitle" idx="1"/>
          </p:nvPr>
        </p:nvSpPr>
        <p:spPr>
          <a:xfrm>
            <a:off x="406440" y="152280"/>
            <a:ext cx="8432280" cy="1142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idx="1"/>
          </p:nvPr>
        </p:nvSpPr>
        <p:spPr>
          <a:xfrm>
            <a:off x="406440" y="152280"/>
            <a:ext cx="843228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idx="3"/>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 name="PlaceHolder 4"/>
          <p:cNvSpPr>
            <a:spLocks noGrp="1"/>
          </p:cNvSpPr>
          <p:nvPr>
            <p:ph type="body" idx="3"/>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1" name="PlaceHolder 2"/>
          <p:cNvSpPr>
            <a:spLocks noGrp="1"/>
          </p:cNvSpPr>
          <p:nvPr>
            <p:ph type="body" idx="1"/>
          </p:nvPr>
        </p:nvSpPr>
        <p:spPr>
          <a:xfrm>
            <a:off x="406440" y="15228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3"/>
          <p:cNvSpPr>
            <a:spLocks noGrp="1"/>
          </p:cNvSpPr>
          <p:nvPr>
            <p:ph type="body" idx="2"/>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5"/>
          <p:cNvSpPr>
            <a:spLocks noGrp="1"/>
          </p:cNvSpPr>
          <p:nvPr>
            <p:ph type="body" idx="4"/>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9" name="PlaceHolder 2"/>
          <p:cNvSpPr>
            <a:spLocks noGrp="1"/>
          </p:cNvSpPr>
          <p:nvPr>
            <p:ph type="body" idx="1"/>
          </p:nvPr>
        </p:nvSpPr>
        <p:spPr>
          <a:xfrm>
            <a:off x="4064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0" name="PlaceHolder 3"/>
          <p:cNvSpPr>
            <a:spLocks noGrp="1"/>
          </p:cNvSpPr>
          <p:nvPr>
            <p:ph type="body" idx="2"/>
          </p:nvPr>
        </p:nvSpPr>
        <p:spPr>
          <a:xfrm>
            <a:off x="32576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1" name="PlaceHolder 4"/>
          <p:cNvSpPr>
            <a:spLocks noGrp="1"/>
          </p:cNvSpPr>
          <p:nvPr>
            <p:ph type="body" idx="3"/>
          </p:nvPr>
        </p:nvSpPr>
        <p:spPr>
          <a:xfrm>
            <a:off x="61088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2" name="PlaceHolder 5"/>
          <p:cNvSpPr>
            <a:spLocks noGrp="1"/>
          </p:cNvSpPr>
          <p:nvPr>
            <p:ph type="body" idx="4"/>
          </p:nvPr>
        </p:nvSpPr>
        <p:spPr>
          <a:xfrm>
            <a:off x="4064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3" name="PlaceHolder 6"/>
          <p:cNvSpPr>
            <a:spLocks noGrp="1"/>
          </p:cNvSpPr>
          <p:nvPr>
            <p:ph type="body" idx="5"/>
          </p:nvPr>
        </p:nvSpPr>
        <p:spPr>
          <a:xfrm>
            <a:off x="32576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4" name="PlaceHolder 7"/>
          <p:cNvSpPr>
            <a:spLocks noGrp="1"/>
          </p:cNvSpPr>
          <p:nvPr>
            <p:ph type="body" idx="6"/>
          </p:nvPr>
        </p:nvSpPr>
        <p:spPr>
          <a:xfrm>
            <a:off x="61088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type="subTitle" idx="1"/>
          </p:nvPr>
        </p:nvSpPr>
        <p:spPr>
          <a:xfrm>
            <a:off x="406440" y="152280"/>
            <a:ext cx="8432280" cy="1142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type="body" idx="1"/>
          </p:nvPr>
        </p:nvSpPr>
        <p:spPr>
          <a:xfrm>
            <a:off x="406440" y="152280"/>
            <a:ext cx="843228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7"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8"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4"/>
          <p:cNvSpPr>
            <a:spLocks noGrp="1"/>
          </p:cNvSpPr>
          <p:nvPr>
            <p:ph type="body" idx="3"/>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5"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6"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4"/>
          <p:cNvSpPr>
            <a:spLocks noGrp="1"/>
          </p:cNvSpPr>
          <p:nvPr>
            <p:ph type="body" idx="3"/>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9" name="PlaceHolder 2"/>
          <p:cNvSpPr>
            <a:spLocks noGrp="1"/>
          </p:cNvSpPr>
          <p:nvPr>
            <p:ph type="body" idx="1"/>
          </p:nvPr>
        </p:nvSpPr>
        <p:spPr>
          <a:xfrm>
            <a:off x="406440" y="15228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3"/>
          <p:cNvSpPr>
            <a:spLocks noGrp="1"/>
          </p:cNvSpPr>
          <p:nvPr>
            <p:ph type="body" idx="2"/>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2"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3"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4"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5" name="PlaceHolder 5"/>
          <p:cNvSpPr>
            <a:spLocks noGrp="1"/>
          </p:cNvSpPr>
          <p:nvPr>
            <p:ph type="body" idx="4"/>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7" name="PlaceHolder 2"/>
          <p:cNvSpPr>
            <a:spLocks noGrp="1"/>
          </p:cNvSpPr>
          <p:nvPr>
            <p:ph type="body" idx="1"/>
          </p:nvPr>
        </p:nvSpPr>
        <p:spPr>
          <a:xfrm>
            <a:off x="4064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88" name="PlaceHolder 3"/>
          <p:cNvSpPr>
            <a:spLocks noGrp="1"/>
          </p:cNvSpPr>
          <p:nvPr>
            <p:ph type="body" idx="2"/>
          </p:nvPr>
        </p:nvSpPr>
        <p:spPr>
          <a:xfrm>
            <a:off x="32576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89" name="PlaceHolder 4"/>
          <p:cNvSpPr>
            <a:spLocks noGrp="1"/>
          </p:cNvSpPr>
          <p:nvPr>
            <p:ph type="body" idx="3"/>
          </p:nvPr>
        </p:nvSpPr>
        <p:spPr>
          <a:xfrm>
            <a:off x="61088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90" name="PlaceHolder 5"/>
          <p:cNvSpPr>
            <a:spLocks noGrp="1"/>
          </p:cNvSpPr>
          <p:nvPr>
            <p:ph type="body" idx="4"/>
          </p:nvPr>
        </p:nvSpPr>
        <p:spPr>
          <a:xfrm>
            <a:off x="4064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91" name="PlaceHolder 6"/>
          <p:cNvSpPr>
            <a:spLocks noGrp="1"/>
          </p:cNvSpPr>
          <p:nvPr>
            <p:ph type="body" idx="5"/>
          </p:nvPr>
        </p:nvSpPr>
        <p:spPr>
          <a:xfrm>
            <a:off x="32576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92" name="PlaceHolder 7"/>
          <p:cNvSpPr>
            <a:spLocks noGrp="1"/>
          </p:cNvSpPr>
          <p:nvPr>
            <p:ph type="body" idx="6"/>
          </p:nvPr>
        </p:nvSpPr>
        <p:spPr>
          <a:xfrm>
            <a:off x="61088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4178084651"/>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873238756"/>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429837336"/>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0CDDD6-8C87-4C9D-B8B1-F905E3E845CB}"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943296693"/>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0CDDD6-8C87-4C9D-B8B1-F905E3E845CB}" type="datetimeFigureOut">
              <a:rPr lang="en-US" smtClean="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228096941"/>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0CDDD6-8C87-4C9D-B8B1-F905E3E845CB}" type="datetimeFigureOut">
              <a:rPr lang="en-US" smtClean="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26841593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CDDD6-8C87-4C9D-B8B1-F905E3E845CB}" type="datetimeFigureOut">
              <a:rPr lang="en-US" smtClean="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3542989691"/>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0CDDD6-8C87-4C9D-B8B1-F905E3E845CB}"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4036857954"/>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0CDDD6-8C87-4C9D-B8B1-F905E3E845CB}"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741111997"/>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403584627"/>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290191458"/>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900" b="1" spc="-150">
                <a:solidFill>
                  <a:schemeClr val="bg1"/>
                </a:solidFill>
                <a:latin typeface="Arial"/>
                <a:cs typeface="Arial"/>
              </a:rPr>
              <a:t>BITS</a:t>
            </a:r>
            <a:r>
              <a:rPr lang="en-US" sz="2900" spc="-150">
                <a:solidFill>
                  <a:schemeClr val="bg1"/>
                </a:solidFill>
                <a:latin typeface="Arial"/>
                <a:cs typeface="Arial"/>
              </a:rPr>
              <a:t> Pilani</a:t>
            </a:r>
          </a:p>
        </p:txBody>
      </p:sp>
      <p:sp>
        <p:nvSpPr>
          <p:cNvPr id="11" name="TextBox 10"/>
          <p:cNvSpPr txBox="1">
            <a:spLocks noChangeArrowheads="1"/>
          </p:cNvSpPr>
          <p:nvPr userDrawn="1"/>
        </p:nvSpPr>
        <p:spPr bwMode="auto">
          <a:xfrm>
            <a:off x="203200" y="5667376"/>
            <a:ext cx="2540000" cy="276225"/>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12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ct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35286993"/>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grpSp>
        <p:nvGrpSpPr>
          <p:cNvPr id="3" name="Group 5"/>
          <p:cNvGrpSpPr/>
          <p:nvPr userDrawn="1"/>
        </p:nvGrpSpPr>
        <p:grpSpPr>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8" name="Group 10"/>
          <p:cNvGrpSpPr/>
          <p:nvPr userDrawn="1"/>
        </p:nvGrpSpPr>
        <p:grpSpPr>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4368800" y="6596064"/>
            <a:ext cx="78232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69531174"/>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4178084651"/>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873238756"/>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42983733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80FA94B1-C579-49FE-8959-BF3D1E56A675}" type="datetimeFigureOut">
              <a:rPr lang="en-US" smtClean="0"/>
              <a:t>12/14/2022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0CDDD6-8C87-4C9D-B8B1-F905E3E845CB}"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943296693"/>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0CDDD6-8C87-4C9D-B8B1-F905E3E845CB}" type="datetimeFigureOut">
              <a:rPr lang="en-US" smtClean="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228096941"/>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0CDDD6-8C87-4C9D-B8B1-F905E3E845CB}" type="datetimeFigureOut">
              <a:rPr lang="en-US" smtClean="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268415935"/>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CDDD6-8C87-4C9D-B8B1-F905E3E845CB}" type="datetimeFigureOut">
              <a:rPr lang="en-US" smtClean="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3542989691"/>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0CDDD6-8C87-4C9D-B8B1-F905E3E845CB}"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4036857954"/>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0CDDD6-8C87-4C9D-B8B1-F905E3E845CB}"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741111997"/>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403584627"/>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290191458"/>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900" b="1" spc="-150">
                <a:solidFill>
                  <a:schemeClr val="bg1"/>
                </a:solidFill>
                <a:latin typeface="Arial"/>
                <a:cs typeface="Arial"/>
              </a:rPr>
              <a:t>BITS</a:t>
            </a:r>
            <a:r>
              <a:rPr lang="en-US" sz="2900" spc="-150">
                <a:solidFill>
                  <a:schemeClr val="bg1"/>
                </a:solidFill>
                <a:latin typeface="Arial"/>
                <a:cs typeface="Arial"/>
              </a:rPr>
              <a:t> Pilani</a:t>
            </a:r>
          </a:p>
        </p:txBody>
      </p:sp>
      <p:sp>
        <p:nvSpPr>
          <p:cNvPr id="11" name="TextBox 10"/>
          <p:cNvSpPr txBox="1">
            <a:spLocks noChangeArrowheads="1"/>
          </p:cNvSpPr>
          <p:nvPr userDrawn="1"/>
        </p:nvSpPr>
        <p:spPr bwMode="auto">
          <a:xfrm>
            <a:off x="203200" y="5667376"/>
            <a:ext cx="2540000" cy="276225"/>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12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ct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35286993"/>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grpSp>
        <p:nvGrpSpPr>
          <p:cNvPr id="3" name="Group 5"/>
          <p:cNvGrpSpPr/>
          <p:nvPr userDrawn="1"/>
        </p:nvGrpSpPr>
        <p:grpSpPr>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8" name="Group 10"/>
          <p:cNvGrpSpPr/>
          <p:nvPr userDrawn="1"/>
        </p:nvGrpSpPr>
        <p:grpSpPr>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4368800" y="6596064"/>
            <a:ext cx="78232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6953117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4178084651"/>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873238756"/>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429837336"/>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0CDDD6-8C87-4C9D-B8B1-F905E3E845CB}"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943296693"/>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0CDDD6-8C87-4C9D-B8B1-F905E3E845CB}" type="datetimeFigureOut">
              <a:rPr lang="en-US" smtClean="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228096941"/>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0CDDD6-8C87-4C9D-B8B1-F905E3E845CB}" type="datetimeFigureOut">
              <a:rPr lang="en-US" smtClean="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268415935"/>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CDDD6-8C87-4C9D-B8B1-F905E3E845CB}" type="datetimeFigureOut">
              <a:rPr lang="en-US" smtClean="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3542989691"/>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0CDDD6-8C87-4C9D-B8B1-F905E3E845CB}"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4036857954"/>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0CDDD6-8C87-4C9D-B8B1-F905E3E845CB}"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741111997"/>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140358462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CDDD6-8C87-4C9D-B8B1-F905E3E845CB}"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BD6FF-E75D-41F8-962C-A79919DAC6B9}" type="slidenum">
              <a:rPr lang="en-US" smtClean="0"/>
              <a:t>‹#›</a:t>
            </a:fld>
            <a:endParaRPr lang="en-US"/>
          </a:p>
        </p:txBody>
      </p:sp>
    </p:spTree>
    <p:extLst>
      <p:ext uri="{BB962C8B-B14F-4D97-AF65-F5344CB8AC3E}">
        <p14:creationId xmlns:p14="http://schemas.microsoft.com/office/powerpoint/2010/main" val="2290191458"/>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r>
              <a:rPr lang="en-US" sz="2900" b="1" spc="-150">
                <a:solidFill>
                  <a:schemeClr val="bg1"/>
                </a:solidFill>
                <a:latin typeface="Arial"/>
                <a:cs typeface="Arial"/>
              </a:rPr>
              <a:t>BITS</a:t>
            </a:r>
            <a:r>
              <a:rPr lang="en-US" sz="2900" spc="-150">
                <a:solidFill>
                  <a:schemeClr val="bg1"/>
                </a:solidFill>
                <a:latin typeface="Arial"/>
                <a:cs typeface="Arial"/>
              </a:rPr>
              <a:t> Pilani</a:t>
            </a:r>
          </a:p>
        </p:txBody>
      </p:sp>
      <p:sp>
        <p:nvSpPr>
          <p:cNvPr id="11" name="TextBox 10"/>
          <p:cNvSpPr txBox="1">
            <a:spLocks noChangeArrowheads="1"/>
          </p:cNvSpPr>
          <p:nvPr userDrawn="1"/>
        </p:nvSpPr>
        <p:spPr bwMode="auto">
          <a:xfrm>
            <a:off x="203200" y="5667376"/>
            <a:ext cx="2540000" cy="276225"/>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defRPr/>
            </a:pPr>
            <a:r>
              <a:rPr lang="en-US" sz="12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ct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35286993"/>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grpSp>
        <p:nvGrpSpPr>
          <p:cNvPr id="3" name="Group 5"/>
          <p:cNvGrpSpPr/>
          <p:nvPr userDrawn="1"/>
        </p:nvGrpSpPr>
        <p:grpSpPr>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grpSp>
        <p:nvGrpSpPr>
          <p:cNvPr id="8" name="Group 10"/>
          <p:cNvGrpSpPr/>
          <p:nvPr userDrawn="1"/>
        </p:nvGrpSpPr>
        <p:grpSpPr>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ct val="0"/>
                </a:spcBef>
                <a:spcAft>
                  <a:spcPct val="0"/>
                </a:spcAft>
                <a:defRPr/>
              </a:pPr>
              <a:endParaRPr lang="en-US" sz="1800"/>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4368800" y="6596064"/>
            <a:ext cx="7823200" cy="261937"/>
          </a:xfrm>
          <a:prstGeom prst="rect">
            <a:avLst/>
          </a:prstGeom>
          <a:noFill/>
          <a:ln>
            <a:noFill/>
          </a:ln>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r" eaLnBrk="1" hangingPunct="1">
              <a:defRPr/>
            </a:pPr>
            <a:r>
              <a:rPr lang="en-US" sz="1100" b="1">
                <a:solidFill>
                  <a:srgbClr val="101141"/>
                </a:solidFill>
                <a:cs typeface="Arial" pitchFamily="34" charset="0"/>
              </a:rPr>
              <a:t>BITS </a:t>
            </a:r>
            <a:r>
              <a:rPr lang="en-US" sz="1100">
                <a:solidFill>
                  <a:srgbClr val="101141"/>
                </a:solidFill>
                <a:cs typeface="Arial" pitchFamily="34" charset="0"/>
              </a:rPr>
              <a:t>Pilani, Hyderabad Campus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ct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69531174"/>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subTitle" idx="1"/>
          </p:nvPr>
        </p:nvSpPr>
        <p:spPr>
          <a:xfrm>
            <a:off x="406440" y="152280"/>
            <a:ext cx="8432280" cy="1142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idx="1"/>
          </p:nvPr>
        </p:nvSpPr>
        <p:spPr>
          <a:xfrm>
            <a:off x="406440" y="152280"/>
            <a:ext cx="843228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idx="3"/>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 name="PlaceHolder 4"/>
          <p:cNvSpPr>
            <a:spLocks noGrp="1"/>
          </p:cNvSpPr>
          <p:nvPr>
            <p:ph type="body" idx="3"/>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1" name="PlaceHolder 2"/>
          <p:cNvSpPr>
            <a:spLocks noGrp="1"/>
          </p:cNvSpPr>
          <p:nvPr>
            <p:ph type="body" idx="1"/>
          </p:nvPr>
        </p:nvSpPr>
        <p:spPr>
          <a:xfrm>
            <a:off x="406440" y="15228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3"/>
          <p:cNvSpPr>
            <a:spLocks noGrp="1"/>
          </p:cNvSpPr>
          <p:nvPr>
            <p:ph type="body" idx="2"/>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4"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5"/>
          <p:cNvSpPr>
            <a:spLocks noGrp="1"/>
          </p:cNvSpPr>
          <p:nvPr>
            <p:ph type="body" idx="4"/>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9" name="PlaceHolder 2"/>
          <p:cNvSpPr>
            <a:spLocks noGrp="1"/>
          </p:cNvSpPr>
          <p:nvPr>
            <p:ph type="body" idx="1"/>
          </p:nvPr>
        </p:nvSpPr>
        <p:spPr>
          <a:xfrm>
            <a:off x="4064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0" name="PlaceHolder 3"/>
          <p:cNvSpPr>
            <a:spLocks noGrp="1"/>
          </p:cNvSpPr>
          <p:nvPr>
            <p:ph type="body" idx="2"/>
          </p:nvPr>
        </p:nvSpPr>
        <p:spPr>
          <a:xfrm>
            <a:off x="32576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1" name="PlaceHolder 4"/>
          <p:cNvSpPr>
            <a:spLocks noGrp="1"/>
          </p:cNvSpPr>
          <p:nvPr>
            <p:ph type="body" idx="3"/>
          </p:nvPr>
        </p:nvSpPr>
        <p:spPr>
          <a:xfrm>
            <a:off x="61088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2" name="PlaceHolder 5"/>
          <p:cNvSpPr>
            <a:spLocks noGrp="1"/>
          </p:cNvSpPr>
          <p:nvPr>
            <p:ph type="body" idx="4"/>
          </p:nvPr>
        </p:nvSpPr>
        <p:spPr>
          <a:xfrm>
            <a:off x="4064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3" name="PlaceHolder 6"/>
          <p:cNvSpPr>
            <a:spLocks noGrp="1"/>
          </p:cNvSpPr>
          <p:nvPr>
            <p:ph type="body" idx="5"/>
          </p:nvPr>
        </p:nvSpPr>
        <p:spPr>
          <a:xfrm>
            <a:off x="32576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44" name="PlaceHolder 7"/>
          <p:cNvSpPr>
            <a:spLocks noGrp="1"/>
          </p:cNvSpPr>
          <p:nvPr>
            <p:ph type="body" idx="6"/>
          </p:nvPr>
        </p:nvSpPr>
        <p:spPr>
          <a:xfrm>
            <a:off x="61088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type="subTitle" idx="1"/>
          </p:nvPr>
        </p:nvSpPr>
        <p:spPr>
          <a:xfrm>
            <a:off x="406440" y="152280"/>
            <a:ext cx="8432280" cy="1142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type="body" idx="1"/>
          </p:nvPr>
        </p:nvSpPr>
        <p:spPr>
          <a:xfrm>
            <a:off x="406440" y="152280"/>
            <a:ext cx="843228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7"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8" name="PlaceHolder 3"/>
          <p:cNvSpPr>
            <a:spLocks noGrp="1"/>
          </p:cNvSpPr>
          <p:nvPr>
            <p:ph type="body" idx="2"/>
          </p:nvPr>
        </p:nvSpPr>
        <p:spPr>
          <a:xfrm>
            <a:off x="472752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type="body" idx="1"/>
          </p:nvPr>
        </p:nvSpPr>
        <p:spPr>
          <a:xfrm>
            <a:off x="406440" y="152280"/>
            <a:ext cx="4114800" cy="11426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4"/>
          <p:cNvSpPr>
            <a:spLocks noGrp="1"/>
          </p:cNvSpPr>
          <p:nvPr>
            <p:ph type="body" idx="3"/>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5"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6"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4"/>
          <p:cNvSpPr>
            <a:spLocks noGrp="1"/>
          </p:cNvSpPr>
          <p:nvPr>
            <p:ph type="body" idx="3"/>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9" name="PlaceHolder 2"/>
          <p:cNvSpPr>
            <a:spLocks noGrp="1"/>
          </p:cNvSpPr>
          <p:nvPr>
            <p:ph type="body" idx="1"/>
          </p:nvPr>
        </p:nvSpPr>
        <p:spPr>
          <a:xfrm>
            <a:off x="406440" y="15228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3"/>
          <p:cNvSpPr>
            <a:spLocks noGrp="1"/>
          </p:cNvSpPr>
          <p:nvPr>
            <p:ph type="body" idx="2"/>
          </p:nvPr>
        </p:nvSpPr>
        <p:spPr>
          <a:xfrm>
            <a:off x="406440" y="749160"/>
            <a:ext cx="843228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2" name="PlaceHolder 2"/>
          <p:cNvSpPr>
            <a:spLocks noGrp="1"/>
          </p:cNvSpPr>
          <p:nvPr>
            <p:ph type="body" idx="1"/>
          </p:nvPr>
        </p:nvSpPr>
        <p:spPr>
          <a:xfrm>
            <a:off x="40644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3" name="PlaceHolder 3"/>
          <p:cNvSpPr>
            <a:spLocks noGrp="1"/>
          </p:cNvSpPr>
          <p:nvPr>
            <p:ph type="body" idx="2"/>
          </p:nvPr>
        </p:nvSpPr>
        <p:spPr>
          <a:xfrm>
            <a:off x="4727520" y="15228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4" name="PlaceHolder 4"/>
          <p:cNvSpPr>
            <a:spLocks noGrp="1"/>
          </p:cNvSpPr>
          <p:nvPr>
            <p:ph type="body" idx="3"/>
          </p:nvPr>
        </p:nvSpPr>
        <p:spPr>
          <a:xfrm>
            <a:off x="40644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5" name="PlaceHolder 5"/>
          <p:cNvSpPr>
            <a:spLocks noGrp="1"/>
          </p:cNvSpPr>
          <p:nvPr>
            <p:ph type="body" idx="4"/>
          </p:nvPr>
        </p:nvSpPr>
        <p:spPr>
          <a:xfrm>
            <a:off x="4727520" y="749160"/>
            <a:ext cx="4114800" cy="5446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7" name="PlaceHolder 2"/>
          <p:cNvSpPr>
            <a:spLocks noGrp="1"/>
          </p:cNvSpPr>
          <p:nvPr>
            <p:ph type="body" idx="1"/>
          </p:nvPr>
        </p:nvSpPr>
        <p:spPr>
          <a:xfrm>
            <a:off x="4064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88" name="PlaceHolder 3"/>
          <p:cNvSpPr>
            <a:spLocks noGrp="1"/>
          </p:cNvSpPr>
          <p:nvPr>
            <p:ph type="body" idx="2"/>
          </p:nvPr>
        </p:nvSpPr>
        <p:spPr>
          <a:xfrm>
            <a:off x="32576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89" name="PlaceHolder 4"/>
          <p:cNvSpPr>
            <a:spLocks noGrp="1"/>
          </p:cNvSpPr>
          <p:nvPr>
            <p:ph type="body" idx="3"/>
          </p:nvPr>
        </p:nvSpPr>
        <p:spPr>
          <a:xfrm>
            <a:off x="6108840" y="15228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90" name="PlaceHolder 5"/>
          <p:cNvSpPr>
            <a:spLocks noGrp="1"/>
          </p:cNvSpPr>
          <p:nvPr>
            <p:ph type="body" idx="4"/>
          </p:nvPr>
        </p:nvSpPr>
        <p:spPr>
          <a:xfrm>
            <a:off x="4064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91" name="PlaceHolder 6"/>
          <p:cNvSpPr>
            <a:spLocks noGrp="1"/>
          </p:cNvSpPr>
          <p:nvPr>
            <p:ph type="body" idx="5"/>
          </p:nvPr>
        </p:nvSpPr>
        <p:spPr>
          <a:xfrm>
            <a:off x="32576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
        <p:nvSpPr>
          <p:cNvPr id="92" name="PlaceHolder 7"/>
          <p:cNvSpPr>
            <a:spLocks noGrp="1"/>
          </p:cNvSpPr>
          <p:nvPr>
            <p:ph type="body" idx="6"/>
          </p:nvPr>
        </p:nvSpPr>
        <p:spPr>
          <a:xfrm>
            <a:off x="6108840" y="749160"/>
            <a:ext cx="2715120" cy="544680"/>
          </a:xfrm>
          <a:prstGeom prst="rect">
            <a:avLst/>
          </a:prstGeom>
        </p:spPr>
        <p:txBody>
          <a:bodyPr lIns="0" tIns="0" rIns="0" bIns="0">
            <a:normAutofit fontScale="77000"/>
          </a:bodyPr>
          <a:lstStyle/>
          <a:p>
            <a:endParaRPr lang="en-US" sz="2800" b="0" strike="noStrike" spc="-1">
              <a:solidFill>
                <a:srgbClr val="000000"/>
              </a:solidFill>
              <a:latin typeface="Calibri"/>
            </a:endParaRPr>
          </a:p>
        </p:txBody>
      </p:sp>
    </p:spTree>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Master1-Layout1-title-Title-Slide">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1143357" y="1123166"/>
            <a:ext cx="6857278" cy="2386480"/>
          </a:xfrm>
          <a:prstGeom prst="rect">
            <a:avLst/>
          </a:prstGeom>
          <a:noFill/>
          <a:ln>
            <a:noFill/>
            <a:prstDash val="solid"/>
          </a:ln>
        </p:spPr>
        <p:txBody>
          <a:bodyPr lIns="0" tIns="0" rIns="0" bIns="0" anchor="b" anchorCtr="0"/>
          <a:lstStyle/>
          <a:p>
            <a:pPr marL="0" marR="0" indent="0" algn="ctr">
              <a:lnSpc>
                <a:spcPct val="100000"/>
              </a:lnSpc>
              <a:spcBef>
                <a:spcPct val="0"/>
              </a:spcBef>
              <a:spcAft>
                <a:spcPct val="0"/>
              </a:spcAft>
              <a:defRPr sz="1632" b="0" spc="0" baseline="0">
                <a:solidFill>
                  <a:srgbClr val="000000"/>
                </a:solidFill>
              </a:defRPr>
            </a:pPr>
            <a:r>
              <a:rPr sz="5440" b="0" i="0" u="none" spc="0" baseline="0">
                <a:solidFill>
                  <a:srgbClr val="000000"/>
                </a:solidFill>
                <a:latin typeface="Liberation Sans"/>
                <a:sym typeface="Arial"/>
              </a:rPr>
              <a:t>Click to edit Master title style</a:t>
            </a:r>
          </a:p>
        </p:txBody>
      </p:sp>
      <p:sp>
        <p:nvSpPr>
          <p:cNvPr id="8" name="Subtitle 7"/>
          <p:cNvSpPr txBox="1">
            <a:spLocks noGrp="1"/>
          </p:cNvSpPr>
          <p:nvPr>
            <p:ph type="subTitle" idx="7"/>
          </p:nvPr>
        </p:nvSpPr>
        <p:spPr>
          <a:xfrm>
            <a:off x="1143357" y="3601789"/>
            <a:ext cx="6857278" cy="1656897"/>
          </a:xfrm>
          <a:prstGeom prst="rect">
            <a:avLst/>
          </a:prstGeom>
          <a:noFill/>
          <a:ln>
            <a:noFill/>
            <a:prstDash val="solid"/>
          </a:ln>
        </p:spPr>
        <p:txBody>
          <a:bodyPr lIns="0" tIns="0" rIns="0" bIns="0" anchor="t" anchorCtr="0"/>
          <a:lstStyle/>
          <a:p>
            <a:pPr marL="0" marR="0" indent="0" algn="ctr">
              <a:lnSpc>
                <a:spcPct val="100000"/>
              </a:lnSpc>
              <a:spcBef>
                <a:spcPts val="1284"/>
              </a:spcBef>
              <a:spcAft>
                <a:spcPct val="0"/>
              </a:spcAft>
              <a:defRPr sz="1632" b="0" spc="0" baseline="0">
                <a:solidFill>
                  <a:srgbClr val="000000"/>
                </a:solidFill>
              </a:defRPr>
            </a:pPr>
            <a:r>
              <a:rPr sz="2176" b="0" i="0" u="none" spc="0" baseline="0">
                <a:solidFill>
                  <a:srgbClr val="000000"/>
                </a:solidFill>
                <a:latin typeface="Liberation Sans"/>
                <a:sym typeface="Arial"/>
              </a:rPr>
              <a:t>Click to edit Master subtitle style</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Master1-Layout2-obj-Title-and-Content">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504196" y="226165"/>
            <a:ext cx="9075188" cy="946810"/>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8" name="Content Placeholder 7"/>
          <p:cNvSpPr txBox="1">
            <a:spLocks noGrp="1"/>
          </p:cNvSpPr>
          <p:nvPr>
            <p:ph idx="7"/>
          </p:nvPr>
        </p:nvSpPr>
        <p:spPr>
          <a:xfrm>
            <a:off x="504196" y="1327121"/>
            <a:ext cx="9075188" cy="3289522"/>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Master1-Layout3-secHead-Section-Header">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623523" y="1710666"/>
            <a:ext cx="7886878" cy="2851094"/>
          </a:xfrm>
          <a:prstGeom prst="rect">
            <a:avLst/>
          </a:prstGeom>
          <a:noFill/>
          <a:ln>
            <a:noFill/>
            <a:prstDash val="solid"/>
          </a:ln>
        </p:spPr>
        <p:txBody>
          <a:bodyPr lIns="0" tIns="0" rIns="0" bIns="0" anchor="b" anchorCtr="0"/>
          <a:lstStyle/>
          <a:p>
            <a:pPr marL="0" marR="0" indent="0" algn="ctr">
              <a:lnSpc>
                <a:spcPct val="100000"/>
              </a:lnSpc>
              <a:spcBef>
                <a:spcPct val="0"/>
              </a:spcBef>
              <a:spcAft>
                <a:spcPct val="0"/>
              </a:spcAft>
              <a:defRPr sz="1632" b="0" spc="0" baseline="0">
                <a:solidFill>
                  <a:srgbClr val="000000"/>
                </a:solidFill>
              </a:defRPr>
            </a:pPr>
            <a:r>
              <a:rPr sz="5440" b="0" i="0" u="none" spc="0" baseline="0">
                <a:solidFill>
                  <a:srgbClr val="000000"/>
                </a:solidFill>
                <a:latin typeface="Liberation Sans"/>
                <a:sym typeface="Arial"/>
              </a:rPr>
              <a:t>Click to edit Master title style</a:t>
            </a:r>
          </a:p>
        </p:txBody>
      </p:sp>
      <p:sp>
        <p:nvSpPr>
          <p:cNvPr id="8" name="Text Placeholder 7"/>
          <p:cNvSpPr txBox="1">
            <a:spLocks noGrp="1"/>
          </p:cNvSpPr>
          <p:nvPr>
            <p:ph type="body" idx="7"/>
          </p:nvPr>
        </p:nvSpPr>
        <p:spPr>
          <a:xfrm>
            <a:off x="623523" y="4588642"/>
            <a:ext cx="7886878" cy="1501388"/>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2176" b="0" i="0" u="none" spc="0" baseline="0">
                <a:solidFill>
                  <a:srgbClr val="898989"/>
                </a:solidFill>
                <a:latin typeface="Liberation Sans"/>
                <a:sym typeface="Arial"/>
              </a:rPr>
              <a:t>Click to edit Master text styles</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Master1-Layout4-twoObj-Two-Content">
    <p:spTree>
      <p:nvGrpSpPr>
        <p:cNvPr id="1" name=""/>
        <p:cNvGrpSpPr/>
        <p:nvPr/>
      </p:nvGrpSpPr>
      <p:grpSpPr>
        <a:xfrm>
          <a:off x="0" y="0"/>
          <a:ext cx="0" cy="0"/>
          <a:chOff x="0" y="0"/>
          <a:chExt cx="0" cy="0"/>
        </a:xfrm>
      </p:grpSpPr>
      <p:sp>
        <p:nvSpPr>
          <p:cNvPr id="8" name="Title 7"/>
          <p:cNvSpPr txBox="1">
            <a:spLocks noGrp="1"/>
          </p:cNvSpPr>
          <p:nvPr>
            <p:ph type="title" idx="6"/>
          </p:nvPr>
        </p:nvSpPr>
        <p:spPr>
          <a:xfrm>
            <a:off x="504196" y="226165"/>
            <a:ext cx="9075188" cy="946810"/>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9" name="Content Placeholder 8"/>
          <p:cNvSpPr txBox="1">
            <a:spLocks noGrp="1"/>
          </p:cNvSpPr>
          <p:nvPr>
            <p:ph idx="7"/>
          </p:nvPr>
        </p:nvSpPr>
        <p:spPr>
          <a:xfrm>
            <a:off x="456483" y="1605065"/>
            <a:ext cx="4044962" cy="397618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10" name="Content Placeholder 9"/>
          <p:cNvSpPr txBox="1">
            <a:spLocks noGrp="1"/>
          </p:cNvSpPr>
          <p:nvPr>
            <p:ph idx="8"/>
          </p:nvPr>
        </p:nvSpPr>
        <p:spPr>
          <a:xfrm>
            <a:off x="4639677" y="1605065"/>
            <a:ext cx="4046397" cy="397618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11" name="Date Placeholder 10"/>
          <p:cNvSpPr txBox="1">
            <a:spLocks noGrp="1"/>
          </p:cNvSpPr>
          <p:nvPr>
            <p:ph type="dt" idx="9"/>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2" name="Footer Placeholder 11"/>
          <p:cNvSpPr txBox="1">
            <a:spLocks noGrp="1"/>
          </p:cNvSpPr>
          <p:nvPr>
            <p:ph type="ftr" idx="10"/>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3" name="Slide Number Placeholder 12"/>
          <p:cNvSpPr txBox="1">
            <a:spLocks noGrp="1"/>
          </p:cNvSpPr>
          <p:nvPr>
            <p:ph type="sldNum" idx="11"/>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Master1-Layout5-twoTxTwoObj-Comparison">
    <p:spTree>
      <p:nvGrpSpPr>
        <p:cNvPr id="1" name=""/>
        <p:cNvGrpSpPr/>
        <p:nvPr/>
      </p:nvGrpSpPr>
      <p:grpSpPr>
        <a:xfrm>
          <a:off x="0" y="0"/>
          <a:ext cx="0" cy="0"/>
          <a:chOff x="0" y="0"/>
          <a:chExt cx="0" cy="0"/>
        </a:xfrm>
      </p:grpSpPr>
      <p:sp>
        <p:nvSpPr>
          <p:cNvPr id="10" name="Title 9"/>
          <p:cNvSpPr txBox="1">
            <a:spLocks noGrp="1"/>
          </p:cNvSpPr>
          <p:nvPr>
            <p:ph type="title" idx="6"/>
          </p:nvPr>
        </p:nvSpPr>
        <p:spPr>
          <a:xfrm>
            <a:off x="629279" y="364786"/>
            <a:ext cx="7886878" cy="1326671"/>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11" name="Text Placeholder 10"/>
          <p:cNvSpPr txBox="1">
            <a:spLocks noGrp="1"/>
          </p:cNvSpPr>
          <p:nvPr>
            <p:ph type="body" idx="7"/>
          </p:nvPr>
        </p:nvSpPr>
        <p:spPr>
          <a:xfrm>
            <a:off x="629279" y="1681857"/>
            <a:ext cx="3869279" cy="823649"/>
          </a:xfrm>
          <a:prstGeom prst="rect">
            <a:avLst/>
          </a:prstGeom>
          <a:noFill/>
          <a:ln>
            <a:noFill/>
            <a:prstDash val="solid"/>
          </a:ln>
        </p:spPr>
        <p:txBody>
          <a:bodyPr lIns="0" tIns="0" rIns="0" bIns="0" anchor="b" anchorCtr="0"/>
          <a:lstStyle/>
          <a:p>
            <a:pPr marL="0" marR="0" lvl="0" indent="0">
              <a:lnSpc>
                <a:spcPct val="100000"/>
              </a:lnSpc>
              <a:spcBef>
                <a:spcPts val="1284"/>
              </a:spcBef>
              <a:spcAft>
                <a:spcPct val="0"/>
              </a:spcAft>
              <a:defRPr sz="1632" b="0" spc="0" baseline="0">
                <a:solidFill>
                  <a:srgbClr val="000000"/>
                </a:solidFill>
              </a:defRPr>
            </a:pPr>
            <a:r>
              <a:rPr sz="2176" b="1" i="0" u="none" spc="0" baseline="0">
                <a:solidFill>
                  <a:srgbClr val="000000"/>
                </a:solidFill>
                <a:latin typeface="Liberation Sans"/>
                <a:sym typeface="Arial"/>
              </a:rPr>
              <a:t>Click to edit Master text styles</a:t>
            </a:r>
          </a:p>
        </p:txBody>
      </p:sp>
      <p:sp>
        <p:nvSpPr>
          <p:cNvPr id="12" name="Content Placeholder 11"/>
          <p:cNvSpPr txBox="1">
            <a:spLocks noGrp="1"/>
          </p:cNvSpPr>
          <p:nvPr>
            <p:ph idx="8"/>
          </p:nvPr>
        </p:nvSpPr>
        <p:spPr>
          <a:xfrm>
            <a:off x="629279" y="2505517"/>
            <a:ext cx="3869279" cy="368435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13" name="Text Placeholder 12"/>
          <p:cNvSpPr txBox="1">
            <a:spLocks noGrp="1"/>
          </p:cNvSpPr>
          <p:nvPr>
            <p:ph type="body" idx="9"/>
          </p:nvPr>
        </p:nvSpPr>
        <p:spPr>
          <a:xfrm>
            <a:off x="4629602" y="1681857"/>
            <a:ext cx="3886555" cy="823649"/>
          </a:xfrm>
          <a:prstGeom prst="rect">
            <a:avLst/>
          </a:prstGeom>
          <a:noFill/>
          <a:ln>
            <a:noFill/>
            <a:prstDash val="solid"/>
          </a:ln>
        </p:spPr>
        <p:txBody>
          <a:bodyPr lIns="0" tIns="0" rIns="0" bIns="0" anchor="b" anchorCtr="0"/>
          <a:lstStyle/>
          <a:p>
            <a:pPr marL="0" marR="0" lvl="0" indent="0">
              <a:lnSpc>
                <a:spcPct val="100000"/>
              </a:lnSpc>
              <a:spcBef>
                <a:spcPts val="1284"/>
              </a:spcBef>
              <a:spcAft>
                <a:spcPct val="0"/>
              </a:spcAft>
              <a:defRPr sz="1632" b="0" spc="0" baseline="0">
                <a:solidFill>
                  <a:srgbClr val="000000"/>
                </a:solidFill>
              </a:defRPr>
            </a:pPr>
            <a:r>
              <a:rPr sz="2176" b="1" i="0" u="none" spc="0" baseline="0">
                <a:solidFill>
                  <a:srgbClr val="000000"/>
                </a:solidFill>
                <a:latin typeface="Liberation Sans"/>
                <a:sym typeface="Arial"/>
              </a:rPr>
              <a:t>Click to edit Master text styles</a:t>
            </a:r>
          </a:p>
        </p:txBody>
      </p:sp>
      <p:sp>
        <p:nvSpPr>
          <p:cNvPr id="14" name="Content Placeholder 13"/>
          <p:cNvSpPr txBox="1">
            <a:spLocks noGrp="1"/>
          </p:cNvSpPr>
          <p:nvPr>
            <p:ph idx="10"/>
          </p:nvPr>
        </p:nvSpPr>
        <p:spPr>
          <a:xfrm>
            <a:off x="4629602" y="2505517"/>
            <a:ext cx="3886555" cy="368435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15" name="Date Placeholder 14"/>
          <p:cNvSpPr txBox="1">
            <a:spLocks noGrp="1"/>
          </p:cNvSpPr>
          <p:nvPr>
            <p:ph type="dt" idx="11"/>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6" name="Footer Placeholder 15"/>
          <p:cNvSpPr txBox="1">
            <a:spLocks noGrp="1"/>
          </p:cNvSpPr>
          <p:nvPr>
            <p:ph type="ftr" idx="12"/>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7" name="Slide Number Placeholder 16"/>
          <p:cNvSpPr txBox="1">
            <a:spLocks noGrp="1"/>
          </p:cNvSpPr>
          <p:nvPr>
            <p:ph type="sldNum" idx="13"/>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Master1-Layout6-titleOnly-Title-Only">
    <p:spTree>
      <p:nvGrpSpPr>
        <p:cNvPr id="1" name=""/>
        <p:cNvGrpSpPr/>
        <p:nvPr/>
      </p:nvGrpSpPr>
      <p:grpSpPr>
        <a:xfrm>
          <a:off x="0" y="0"/>
          <a:ext cx="0" cy="0"/>
          <a:chOff x="0" y="0"/>
          <a:chExt cx="0" cy="0"/>
        </a:xfrm>
      </p:grpSpPr>
      <p:sp>
        <p:nvSpPr>
          <p:cNvPr id="6" name="Title 5"/>
          <p:cNvSpPr txBox="1">
            <a:spLocks noGrp="1"/>
          </p:cNvSpPr>
          <p:nvPr>
            <p:ph type="title" idx="6"/>
          </p:nvPr>
        </p:nvSpPr>
        <p:spPr>
          <a:xfrm>
            <a:off x="504196" y="226165"/>
            <a:ext cx="9075188" cy="946810"/>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7" name="Date Placeholder 6"/>
          <p:cNvSpPr txBox="1">
            <a:spLocks noGrp="1"/>
          </p:cNvSpPr>
          <p:nvPr>
            <p:ph type="dt" idx="7"/>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8" name="Footer Placeholder 7"/>
          <p:cNvSpPr txBox="1">
            <a:spLocks noGrp="1"/>
          </p:cNvSpPr>
          <p:nvPr>
            <p:ph type="ftr" idx="8"/>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9" name="Slide Number Placeholder 8"/>
          <p:cNvSpPr txBox="1">
            <a:spLocks noGrp="1"/>
          </p:cNvSpPr>
          <p:nvPr>
            <p:ph type="sldNum" idx="9"/>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Master1-Layout7-blank-Blank">
    <p:spTree>
      <p:nvGrpSpPr>
        <p:cNvPr id="1" name=""/>
        <p:cNvGrpSpPr/>
        <p:nvPr/>
      </p:nvGrpSpPr>
      <p:grpSpPr>
        <a:xfrm>
          <a:off x="0" y="0"/>
          <a:ext cx="0" cy="0"/>
          <a:chOff x="0" y="0"/>
          <a:chExt cx="0" cy="0"/>
        </a:xfrm>
      </p:grpSpPr>
      <p:sp>
        <p:nvSpPr>
          <p:cNvPr id="5" name="Date Placeholder 4"/>
          <p:cNvSpPr txBox="1">
            <a:spLocks noGrp="1"/>
          </p:cNvSpPr>
          <p:nvPr>
            <p:ph type="dt" idx="6"/>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6" name="Footer Placeholder 5"/>
          <p:cNvSpPr txBox="1">
            <a:spLocks noGrp="1"/>
          </p:cNvSpPr>
          <p:nvPr>
            <p:ph type="ftr" idx="7"/>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7" name="Slide Number Placeholder 6"/>
          <p:cNvSpPr txBox="1">
            <a:spLocks noGrp="1"/>
          </p:cNvSpPr>
          <p:nvPr>
            <p:ph type="sldNum" idx="8"/>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Master1-Layout8-objTx-Content-with-Caption">
    <p:spTree>
      <p:nvGrpSpPr>
        <p:cNvPr id="1" name=""/>
        <p:cNvGrpSpPr/>
        <p:nvPr/>
      </p:nvGrpSpPr>
      <p:grpSpPr>
        <a:xfrm>
          <a:off x="0" y="0"/>
          <a:ext cx="0" cy="0"/>
          <a:chOff x="0" y="0"/>
          <a:chExt cx="0" cy="0"/>
        </a:xfrm>
      </p:grpSpPr>
      <p:sp>
        <p:nvSpPr>
          <p:cNvPr id="8" name="Title 7"/>
          <p:cNvSpPr txBox="1">
            <a:spLocks noGrp="1"/>
          </p:cNvSpPr>
          <p:nvPr>
            <p:ph type="title" idx="6"/>
          </p:nvPr>
        </p:nvSpPr>
        <p:spPr>
          <a:xfrm>
            <a:off x="629279" y="456938"/>
            <a:ext cx="2949123" cy="1601227"/>
          </a:xfrm>
          <a:prstGeom prst="rect">
            <a:avLst/>
          </a:prstGeom>
          <a:noFill/>
          <a:ln>
            <a:noFill/>
            <a:prstDash val="solid"/>
          </a:ln>
        </p:spPr>
        <p:txBody>
          <a:bodyPr lIns="0" tIns="0" rIns="0" bIns="0" anchor="b" anchorCtr="0"/>
          <a:lstStyle/>
          <a:p>
            <a:pPr marL="0" marR="0" indent="0" algn="ctr">
              <a:lnSpc>
                <a:spcPct val="100000"/>
              </a:lnSpc>
              <a:spcBef>
                <a:spcPct val="0"/>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title style</a:t>
            </a:r>
          </a:p>
        </p:txBody>
      </p:sp>
      <p:sp>
        <p:nvSpPr>
          <p:cNvPr id="9" name="Content Placeholder 8"/>
          <p:cNvSpPr txBox="1">
            <a:spLocks noGrp="1"/>
          </p:cNvSpPr>
          <p:nvPr>
            <p:ph idx="7"/>
          </p:nvPr>
        </p:nvSpPr>
        <p:spPr>
          <a:xfrm>
            <a:off x="3887999" y="986844"/>
            <a:ext cx="4628158" cy="487471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539"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Fifth level</a:t>
            </a:r>
          </a:p>
        </p:txBody>
      </p:sp>
      <p:sp>
        <p:nvSpPr>
          <p:cNvPr id="10" name="Text Placeholder 9"/>
          <p:cNvSpPr txBox="1">
            <a:spLocks noGrp="1"/>
          </p:cNvSpPr>
          <p:nvPr>
            <p:ph type="body" idx="8"/>
          </p:nvPr>
        </p:nvSpPr>
        <p:spPr>
          <a:xfrm>
            <a:off x="629279" y="2058166"/>
            <a:ext cx="2949123" cy="3811065"/>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1451" b="0" i="0" u="none" spc="0" baseline="0">
                <a:solidFill>
                  <a:srgbClr val="000000"/>
                </a:solidFill>
                <a:latin typeface="Liberation Sans"/>
                <a:sym typeface="Arial"/>
              </a:rPr>
              <a:t>Click to edit Master text styles</a:t>
            </a:r>
          </a:p>
        </p:txBody>
      </p:sp>
      <p:sp>
        <p:nvSpPr>
          <p:cNvPr id="11" name="Date Placeholder 10"/>
          <p:cNvSpPr txBox="1">
            <a:spLocks noGrp="1"/>
          </p:cNvSpPr>
          <p:nvPr>
            <p:ph type="dt" idx="9"/>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2" name="Footer Placeholder 11"/>
          <p:cNvSpPr txBox="1">
            <a:spLocks noGrp="1"/>
          </p:cNvSpPr>
          <p:nvPr>
            <p:ph type="ftr" idx="10"/>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3" name="Slide Number Placeholder 12"/>
          <p:cNvSpPr txBox="1">
            <a:spLocks noGrp="1"/>
          </p:cNvSpPr>
          <p:nvPr>
            <p:ph type="sldNum" idx="11"/>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Master1-Layout9-picTx-Picture-with-Caption">
    <p:spTree>
      <p:nvGrpSpPr>
        <p:cNvPr id="1" name=""/>
        <p:cNvGrpSpPr/>
        <p:nvPr/>
      </p:nvGrpSpPr>
      <p:grpSpPr>
        <a:xfrm>
          <a:off x="0" y="0"/>
          <a:ext cx="0" cy="0"/>
          <a:chOff x="0" y="0"/>
          <a:chExt cx="0" cy="0"/>
        </a:xfrm>
      </p:grpSpPr>
      <p:sp>
        <p:nvSpPr>
          <p:cNvPr id="8" name="Title 7"/>
          <p:cNvSpPr txBox="1">
            <a:spLocks noGrp="1"/>
          </p:cNvSpPr>
          <p:nvPr>
            <p:ph type="title" idx="6"/>
          </p:nvPr>
        </p:nvSpPr>
        <p:spPr>
          <a:xfrm>
            <a:off x="629279" y="456938"/>
            <a:ext cx="2949123" cy="1601227"/>
          </a:xfrm>
          <a:prstGeom prst="rect">
            <a:avLst/>
          </a:prstGeom>
          <a:noFill/>
          <a:ln>
            <a:noFill/>
            <a:prstDash val="solid"/>
          </a:ln>
        </p:spPr>
        <p:txBody>
          <a:bodyPr lIns="0" tIns="0" rIns="0" bIns="0" anchor="b" anchorCtr="0"/>
          <a:lstStyle/>
          <a:p>
            <a:pPr marL="0" marR="0" indent="0" algn="ctr">
              <a:lnSpc>
                <a:spcPct val="100000"/>
              </a:lnSpc>
              <a:spcBef>
                <a:spcPct val="0"/>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title style</a:t>
            </a:r>
          </a:p>
        </p:txBody>
      </p:sp>
      <p:sp>
        <p:nvSpPr>
          <p:cNvPr id="9" name="Picture Placeholder 8"/>
          <p:cNvSpPr txBox="1">
            <a:spLocks noGrp="1"/>
          </p:cNvSpPr>
          <p:nvPr>
            <p:ph type="pic" idx="7"/>
          </p:nvPr>
        </p:nvSpPr>
        <p:spPr>
          <a:xfrm>
            <a:off x="3887999" y="986844"/>
            <a:ext cx="4628158" cy="487471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endParaRPr sz="2902" b="0" i="0" u="none" spc="0" baseline="0">
              <a:solidFill>
                <a:srgbClr val="000000"/>
              </a:solidFill>
              <a:latin typeface="Liberation Sans"/>
              <a:sym typeface="Arial"/>
            </a:endParaRPr>
          </a:p>
        </p:txBody>
      </p:sp>
      <p:sp>
        <p:nvSpPr>
          <p:cNvPr id="10" name="Text Placeholder 9"/>
          <p:cNvSpPr txBox="1">
            <a:spLocks noGrp="1"/>
          </p:cNvSpPr>
          <p:nvPr>
            <p:ph type="body" idx="8"/>
          </p:nvPr>
        </p:nvSpPr>
        <p:spPr>
          <a:xfrm>
            <a:off x="629279" y="2058166"/>
            <a:ext cx="2949123" cy="3811065"/>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1451" b="0" i="0" u="none" spc="0" baseline="0">
                <a:solidFill>
                  <a:srgbClr val="000000"/>
                </a:solidFill>
                <a:latin typeface="Liberation Sans"/>
                <a:sym typeface="Arial"/>
              </a:rPr>
              <a:t>Click to edit Master text styles</a:t>
            </a:r>
          </a:p>
        </p:txBody>
      </p:sp>
      <p:sp>
        <p:nvSpPr>
          <p:cNvPr id="11" name="Date Placeholder 10"/>
          <p:cNvSpPr txBox="1">
            <a:spLocks noGrp="1"/>
          </p:cNvSpPr>
          <p:nvPr>
            <p:ph type="dt" idx="9"/>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2" name="Footer Placeholder 11"/>
          <p:cNvSpPr txBox="1">
            <a:spLocks noGrp="1"/>
          </p:cNvSpPr>
          <p:nvPr>
            <p:ph type="ftr" idx="10"/>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3" name="Slide Number Placeholder 12"/>
          <p:cNvSpPr txBox="1">
            <a:spLocks noGrp="1"/>
          </p:cNvSpPr>
          <p:nvPr>
            <p:ph type="sldNum" idx="11"/>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Master1-Layout10-vertTx-Title-and-Vertical-Text">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504196" y="226165"/>
            <a:ext cx="9075188" cy="946810"/>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8" name="Text Placeholder 7"/>
          <p:cNvSpPr txBox="1">
            <a:spLocks noGrp="1"/>
          </p:cNvSpPr>
          <p:nvPr>
            <p:ph type="body" idx="7"/>
          </p:nvPr>
        </p:nvSpPr>
        <p:spPr>
          <a:xfrm>
            <a:off x="504196" y="1327121"/>
            <a:ext cx="9075188" cy="3289522"/>
          </a:xfrm>
          <a:prstGeom prst="rect">
            <a:avLst/>
          </a:prstGeom>
          <a:noFill/>
          <a:ln>
            <a:noFill/>
            <a:prstDash val="solid"/>
          </a:ln>
        </p:spPr>
        <p:txBody>
          <a:bodyPr vert="vert" lIns="0" tIns="0" rIns="0" bIns="0" anchor="t" anchorCtr="0"/>
          <a:lstStyle/>
          <a:p>
            <a:pPr marL="0" marR="0" lvl="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Master1-Layout11-vertTitleAndTx-Vertical-Title-and-Text">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6629761" y="272633"/>
            <a:ext cx="2056323" cy="5308616"/>
          </a:xfrm>
          <a:prstGeom prst="rect">
            <a:avLst/>
          </a:prstGeom>
          <a:noFill/>
          <a:ln>
            <a:noFill/>
            <a:prstDash val="solid"/>
          </a:ln>
        </p:spPr>
        <p:txBody>
          <a:bodyPr vert="vert"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8" name="Text Placeholder 7"/>
          <p:cNvSpPr txBox="1">
            <a:spLocks noGrp="1"/>
          </p:cNvSpPr>
          <p:nvPr>
            <p:ph type="body" idx="7"/>
          </p:nvPr>
        </p:nvSpPr>
        <p:spPr>
          <a:xfrm>
            <a:off x="456483" y="272633"/>
            <a:ext cx="6035037" cy="5308616"/>
          </a:xfrm>
          <a:prstGeom prst="rect">
            <a:avLst/>
          </a:prstGeom>
          <a:noFill/>
          <a:ln>
            <a:noFill/>
            <a:prstDash val="solid"/>
          </a:ln>
        </p:spPr>
        <p:txBody>
          <a:bodyPr vert="vert" lIns="0" tIns="0" rIns="0" bIns="0" anchor="t" anchorCtr="0"/>
          <a:lstStyle/>
          <a:p>
            <a:pPr marL="0" marR="0" lvl="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Master1-Layout1-title-Title-Slide">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1143357" y="1123166"/>
            <a:ext cx="6857278" cy="2386480"/>
          </a:xfrm>
          <a:prstGeom prst="rect">
            <a:avLst/>
          </a:prstGeom>
          <a:noFill/>
          <a:ln>
            <a:noFill/>
            <a:prstDash val="solid"/>
          </a:ln>
        </p:spPr>
        <p:txBody>
          <a:bodyPr lIns="0" tIns="0" rIns="0" bIns="0" anchor="b" anchorCtr="0"/>
          <a:lstStyle/>
          <a:p>
            <a:pPr marL="0" marR="0" indent="0" algn="ctr">
              <a:lnSpc>
                <a:spcPct val="100000"/>
              </a:lnSpc>
              <a:spcBef>
                <a:spcPct val="0"/>
              </a:spcBef>
              <a:spcAft>
                <a:spcPct val="0"/>
              </a:spcAft>
              <a:defRPr sz="1632" b="0" spc="0" baseline="0">
                <a:solidFill>
                  <a:srgbClr val="000000"/>
                </a:solidFill>
              </a:defRPr>
            </a:pPr>
            <a:r>
              <a:rPr sz="5440" b="0" i="0" u="none" spc="0" baseline="0">
                <a:solidFill>
                  <a:srgbClr val="000000"/>
                </a:solidFill>
                <a:latin typeface="Liberation Sans"/>
                <a:sym typeface="Arial"/>
              </a:rPr>
              <a:t>Click to edit Master title style</a:t>
            </a:r>
          </a:p>
        </p:txBody>
      </p:sp>
      <p:sp>
        <p:nvSpPr>
          <p:cNvPr id="8" name="Subtitle 7"/>
          <p:cNvSpPr txBox="1">
            <a:spLocks noGrp="1"/>
          </p:cNvSpPr>
          <p:nvPr>
            <p:ph type="subTitle" idx="7"/>
          </p:nvPr>
        </p:nvSpPr>
        <p:spPr>
          <a:xfrm>
            <a:off x="1143357" y="3601789"/>
            <a:ext cx="6857278" cy="1656897"/>
          </a:xfrm>
          <a:prstGeom prst="rect">
            <a:avLst/>
          </a:prstGeom>
          <a:noFill/>
          <a:ln>
            <a:noFill/>
            <a:prstDash val="solid"/>
          </a:ln>
        </p:spPr>
        <p:txBody>
          <a:bodyPr lIns="0" tIns="0" rIns="0" bIns="0" anchor="t" anchorCtr="0"/>
          <a:lstStyle/>
          <a:p>
            <a:pPr marL="0" marR="0" indent="0" algn="ctr">
              <a:lnSpc>
                <a:spcPct val="100000"/>
              </a:lnSpc>
              <a:spcBef>
                <a:spcPts val="1284"/>
              </a:spcBef>
              <a:spcAft>
                <a:spcPct val="0"/>
              </a:spcAft>
              <a:defRPr sz="1632" b="0" spc="0" baseline="0">
                <a:solidFill>
                  <a:srgbClr val="000000"/>
                </a:solidFill>
              </a:defRPr>
            </a:pPr>
            <a:r>
              <a:rPr sz="2176" b="0" i="0" u="none" spc="0" baseline="0">
                <a:solidFill>
                  <a:srgbClr val="000000"/>
                </a:solidFill>
                <a:latin typeface="Liberation Sans"/>
                <a:sym typeface="Arial"/>
              </a:rPr>
              <a:t>Click to edit Master subtitle style</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Master1-Layout2-obj-Title-and-Content">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504196" y="226165"/>
            <a:ext cx="9075188" cy="946810"/>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8" name="Content Placeholder 7"/>
          <p:cNvSpPr txBox="1">
            <a:spLocks noGrp="1"/>
          </p:cNvSpPr>
          <p:nvPr>
            <p:ph idx="7"/>
          </p:nvPr>
        </p:nvSpPr>
        <p:spPr>
          <a:xfrm>
            <a:off x="504196" y="1327121"/>
            <a:ext cx="9075188" cy="3289522"/>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2"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Master1-Layout3-secHead-Section-Header">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623523" y="1710666"/>
            <a:ext cx="7886878" cy="2851094"/>
          </a:xfrm>
          <a:prstGeom prst="rect">
            <a:avLst/>
          </a:prstGeom>
          <a:noFill/>
          <a:ln>
            <a:noFill/>
            <a:prstDash val="solid"/>
          </a:ln>
        </p:spPr>
        <p:txBody>
          <a:bodyPr lIns="0" tIns="0" rIns="0" bIns="0" anchor="b" anchorCtr="0"/>
          <a:lstStyle/>
          <a:p>
            <a:pPr marL="0" marR="0" indent="0" algn="ctr">
              <a:lnSpc>
                <a:spcPct val="100000"/>
              </a:lnSpc>
              <a:spcBef>
                <a:spcPct val="0"/>
              </a:spcBef>
              <a:spcAft>
                <a:spcPct val="0"/>
              </a:spcAft>
              <a:defRPr sz="1632" b="0" spc="0" baseline="0">
                <a:solidFill>
                  <a:srgbClr val="000000"/>
                </a:solidFill>
              </a:defRPr>
            </a:pPr>
            <a:r>
              <a:rPr sz="5440" b="0" i="0" u="none" spc="0" baseline="0">
                <a:solidFill>
                  <a:srgbClr val="000000"/>
                </a:solidFill>
                <a:latin typeface="Liberation Sans"/>
                <a:sym typeface="Arial"/>
              </a:rPr>
              <a:t>Click to edit Master title style</a:t>
            </a:r>
          </a:p>
        </p:txBody>
      </p:sp>
      <p:sp>
        <p:nvSpPr>
          <p:cNvPr id="8" name="Text Placeholder 7"/>
          <p:cNvSpPr txBox="1">
            <a:spLocks noGrp="1"/>
          </p:cNvSpPr>
          <p:nvPr>
            <p:ph type="body" idx="7"/>
          </p:nvPr>
        </p:nvSpPr>
        <p:spPr>
          <a:xfrm>
            <a:off x="623523" y="4588642"/>
            <a:ext cx="7886878" cy="1501388"/>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2176" b="0" i="0" u="none" spc="0" baseline="0">
                <a:solidFill>
                  <a:srgbClr val="898989"/>
                </a:solidFill>
                <a:latin typeface="Liberation Sans"/>
                <a:sym typeface="Arial"/>
              </a:rPr>
              <a:t>Click to edit Master text styles</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Master1-Layout4-twoObj-Two-Content">
    <p:spTree>
      <p:nvGrpSpPr>
        <p:cNvPr id="1" name=""/>
        <p:cNvGrpSpPr/>
        <p:nvPr/>
      </p:nvGrpSpPr>
      <p:grpSpPr>
        <a:xfrm>
          <a:off x="0" y="0"/>
          <a:ext cx="0" cy="0"/>
          <a:chOff x="0" y="0"/>
          <a:chExt cx="0" cy="0"/>
        </a:xfrm>
      </p:grpSpPr>
      <p:sp>
        <p:nvSpPr>
          <p:cNvPr id="8" name="Title 7"/>
          <p:cNvSpPr txBox="1">
            <a:spLocks noGrp="1"/>
          </p:cNvSpPr>
          <p:nvPr>
            <p:ph type="title" idx="6"/>
          </p:nvPr>
        </p:nvSpPr>
        <p:spPr>
          <a:xfrm>
            <a:off x="504196" y="226165"/>
            <a:ext cx="9075188" cy="946810"/>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9" name="Content Placeholder 8"/>
          <p:cNvSpPr txBox="1">
            <a:spLocks noGrp="1"/>
          </p:cNvSpPr>
          <p:nvPr>
            <p:ph idx="7"/>
          </p:nvPr>
        </p:nvSpPr>
        <p:spPr>
          <a:xfrm>
            <a:off x="456483" y="1605065"/>
            <a:ext cx="4044962" cy="397618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10" name="Content Placeholder 9"/>
          <p:cNvSpPr txBox="1">
            <a:spLocks noGrp="1"/>
          </p:cNvSpPr>
          <p:nvPr>
            <p:ph idx="8"/>
          </p:nvPr>
        </p:nvSpPr>
        <p:spPr>
          <a:xfrm>
            <a:off x="4639677" y="1605065"/>
            <a:ext cx="4046397" cy="397618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11" name="Date Placeholder 10"/>
          <p:cNvSpPr txBox="1">
            <a:spLocks noGrp="1"/>
          </p:cNvSpPr>
          <p:nvPr>
            <p:ph type="dt" idx="9"/>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2" name="Footer Placeholder 11"/>
          <p:cNvSpPr txBox="1">
            <a:spLocks noGrp="1"/>
          </p:cNvSpPr>
          <p:nvPr>
            <p:ph type="ftr" idx="10"/>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3" name="Slide Number Placeholder 12"/>
          <p:cNvSpPr txBox="1">
            <a:spLocks noGrp="1"/>
          </p:cNvSpPr>
          <p:nvPr>
            <p:ph type="sldNum" idx="11"/>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Master1-Layout5-twoTxTwoObj-Comparison">
    <p:spTree>
      <p:nvGrpSpPr>
        <p:cNvPr id="1" name=""/>
        <p:cNvGrpSpPr/>
        <p:nvPr/>
      </p:nvGrpSpPr>
      <p:grpSpPr>
        <a:xfrm>
          <a:off x="0" y="0"/>
          <a:ext cx="0" cy="0"/>
          <a:chOff x="0" y="0"/>
          <a:chExt cx="0" cy="0"/>
        </a:xfrm>
      </p:grpSpPr>
      <p:sp>
        <p:nvSpPr>
          <p:cNvPr id="10" name="Title 9"/>
          <p:cNvSpPr txBox="1">
            <a:spLocks noGrp="1"/>
          </p:cNvSpPr>
          <p:nvPr>
            <p:ph type="title" idx="6"/>
          </p:nvPr>
        </p:nvSpPr>
        <p:spPr>
          <a:xfrm>
            <a:off x="629279" y="364786"/>
            <a:ext cx="7886878" cy="1326671"/>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11" name="Text Placeholder 10"/>
          <p:cNvSpPr txBox="1">
            <a:spLocks noGrp="1"/>
          </p:cNvSpPr>
          <p:nvPr>
            <p:ph type="body" idx="7"/>
          </p:nvPr>
        </p:nvSpPr>
        <p:spPr>
          <a:xfrm>
            <a:off x="629279" y="1681857"/>
            <a:ext cx="3869279" cy="823649"/>
          </a:xfrm>
          <a:prstGeom prst="rect">
            <a:avLst/>
          </a:prstGeom>
          <a:noFill/>
          <a:ln>
            <a:noFill/>
            <a:prstDash val="solid"/>
          </a:ln>
        </p:spPr>
        <p:txBody>
          <a:bodyPr lIns="0" tIns="0" rIns="0" bIns="0" anchor="b" anchorCtr="0"/>
          <a:lstStyle/>
          <a:p>
            <a:pPr marL="0" marR="0" lvl="0" indent="0">
              <a:lnSpc>
                <a:spcPct val="100000"/>
              </a:lnSpc>
              <a:spcBef>
                <a:spcPts val="1284"/>
              </a:spcBef>
              <a:spcAft>
                <a:spcPct val="0"/>
              </a:spcAft>
              <a:defRPr sz="1632" b="0" spc="0" baseline="0">
                <a:solidFill>
                  <a:srgbClr val="000000"/>
                </a:solidFill>
              </a:defRPr>
            </a:pPr>
            <a:r>
              <a:rPr sz="2176" b="1" i="0" u="none" spc="0" baseline="0">
                <a:solidFill>
                  <a:srgbClr val="000000"/>
                </a:solidFill>
                <a:latin typeface="Liberation Sans"/>
                <a:sym typeface="Arial"/>
              </a:rPr>
              <a:t>Click to edit Master text styles</a:t>
            </a:r>
          </a:p>
        </p:txBody>
      </p:sp>
      <p:sp>
        <p:nvSpPr>
          <p:cNvPr id="12" name="Content Placeholder 11"/>
          <p:cNvSpPr txBox="1">
            <a:spLocks noGrp="1"/>
          </p:cNvSpPr>
          <p:nvPr>
            <p:ph idx="8"/>
          </p:nvPr>
        </p:nvSpPr>
        <p:spPr>
          <a:xfrm>
            <a:off x="629279" y="2505517"/>
            <a:ext cx="3869279" cy="368435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13" name="Text Placeholder 12"/>
          <p:cNvSpPr txBox="1">
            <a:spLocks noGrp="1"/>
          </p:cNvSpPr>
          <p:nvPr>
            <p:ph type="body" idx="9"/>
          </p:nvPr>
        </p:nvSpPr>
        <p:spPr>
          <a:xfrm>
            <a:off x="4629602" y="1681857"/>
            <a:ext cx="3886555" cy="823649"/>
          </a:xfrm>
          <a:prstGeom prst="rect">
            <a:avLst/>
          </a:prstGeom>
          <a:noFill/>
          <a:ln>
            <a:noFill/>
            <a:prstDash val="solid"/>
          </a:ln>
        </p:spPr>
        <p:txBody>
          <a:bodyPr lIns="0" tIns="0" rIns="0" bIns="0" anchor="b" anchorCtr="0"/>
          <a:lstStyle/>
          <a:p>
            <a:pPr marL="0" marR="0" lvl="0" indent="0">
              <a:lnSpc>
                <a:spcPct val="100000"/>
              </a:lnSpc>
              <a:spcBef>
                <a:spcPts val="1284"/>
              </a:spcBef>
              <a:spcAft>
                <a:spcPct val="0"/>
              </a:spcAft>
              <a:defRPr sz="1632" b="0" spc="0" baseline="0">
                <a:solidFill>
                  <a:srgbClr val="000000"/>
                </a:solidFill>
              </a:defRPr>
            </a:pPr>
            <a:r>
              <a:rPr sz="2176" b="1" i="0" u="none" spc="0" baseline="0">
                <a:solidFill>
                  <a:srgbClr val="000000"/>
                </a:solidFill>
                <a:latin typeface="Liberation Sans"/>
                <a:sym typeface="Arial"/>
              </a:rPr>
              <a:t>Click to edit Master text styles</a:t>
            </a:r>
          </a:p>
        </p:txBody>
      </p:sp>
      <p:sp>
        <p:nvSpPr>
          <p:cNvPr id="14" name="Content Placeholder 13"/>
          <p:cNvSpPr txBox="1">
            <a:spLocks noGrp="1"/>
          </p:cNvSpPr>
          <p:nvPr>
            <p:ph idx="10"/>
          </p:nvPr>
        </p:nvSpPr>
        <p:spPr>
          <a:xfrm>
            <a:off x="4629602" y="2505517"/>
            <a:ext cx="3886555" cy="368435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15" name="Date Placeholder 14"/>
          <p:cNvSpPr txBox="1">
            <a:spLocks noGrp="1"/>
          </p:cNvSpPr>
          <p:nvPr>
            <p:ph type="dt" idx="11"/>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6" name="Footer Placeholder 15"/>
          <p:cNvSpPr txBox="1">
            <a:spLocks noGrp="1"/>
          </p:cNvSpPr>
          <p:nvPr>
            <p:ph type="ftr" idx="12"/>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7" name="Slide Number Placeholder 16"/>
          <p:cNvSpPr txBox="1">
            <a:spLocks noGrp="1"/>
          </p:cNvSpPr>
          <p:nvPr>
            <p:ph type="sldNum" idx="13"/>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Master1-Layout6-titleOnly-Title-Only">
    <p:spTree>
      <p:nvGrpSpPr>
        <p:cNvPr id="1" name=""/>
        <p:cNvGrpSpPr/>
        <p:nvPr/>
      </p:nvGrpSpPr>
      <p:grpSpPr>
        <a:xfrm>
          <a:off x="0" y="0"/>
          <a:ext cx="0" cy="0"/>
          <a:chOff x="0" y="0"/>
          <a:chExt cx="0" cy="0"/>
        </a:xfrm>
      </p:grpSpPr>
      <p:sp>
        <p:nvSpPr>
          <p:cNvPr id="6" name="Title 5"/>
          <p:cNvSpPr txBox="1">
            <a:spLocks noGrp="1"/>
          </p:cNvSpPr>
          <p:nvPr>
            <p:ph type="title" idx="6"/>
          </p:nvPr>
        </p:nvSpPr>
        <p:spPr>
          <a:xfrm>
            <a:off x="504196" y="226165"/>
            <a:ext cx="9075188" cy="946810"/>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7" name="Date Placeholder 6"/>
          <p:cNvSpPr txBox="1">
            <a:spLocks noGrp="1"/>
          </p:cNvSpPr>
          <p:nvPr>
            <p:ph type="dt" idx="7"/>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8" name="Footer Placeholder 7"/>
          <p:cNvSpPr txBox="1">
            <a:spLocks noGrp="1"/>
          </p:cNvSpPr>
          <p:nvPr>
            <p:ph type="ftr" idx="8"/>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9" name="Slide Number Placeholder 8"/>
          <p:cNvSpPr txBox="1">
            <a:spLocks noGrp="1"/>
          </p:cNvSpPr>
          <p:nvPr>
            <p:ph type="sldNum" idx="9"/>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Master1-Layout7-blank-Blank">
    <p:spTree>
      <p:nvGrpSpPr>
        <p:cNvPr id="1" name=""/>
        <p:cNvGrpSpPr/>
        <p:nvPr/>
      </p:nvGrpSpPr>
      <p:grpSpPr>
        <a:xfrm>
          <a:off x="0" y="0"/>
          <a:ext cx="0" cy="0"/>
          <a:chOff x="0" y="0"/>
          <a:chExt cx="0" cy="0"/>
        </a:xfrm>
      </p:grpSpPr>
      <p:sp>
        <p:nvSpPr>
          <p:cNvPr id="5" name="Date Placeholder 4"/>
          <p:cNvSpPr txBox="1">
            <a:spLocks noGrp="1"/>
          </p:cNvSpPr>
          <p:nvPr>
            <p:ph type="dt" idx="6"/>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6" name="Footer Placeholder 5"/>
          <p:cNvSpPr txBox="1">
            <a:spLocks noGrp="1"/>
          </p:cNvSpPr>
          <p:nvPr>
            <p:ph type="ftr" idx="7"/>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7" name="Slide Number Placeholder 6"/>
          <p:cNvSpPr txBox="1">
            <a:spLocks noGrp="1"/>
          </p:cNvSpPr>
          <p:nvPr>
            <p:ph type="sldNum" idx="8"/>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Master1-Layout8-objTx-Content-with-Caption">
    <p:spTree>
      <p:nvGrpSpPr>
        <p:cNvPr id="1" name=""/>
        <p:cNvGrpSpPr/>
        <p:nvPr/>
      </p:nvGrpSpPr>
      <p:grpSpPr>
        <a:xfrm>
          <a:off x="0" y="0"/>
          <a:ext cx="0" cy="0"/>
          <a:chOff x="0" y="0"/>
          <a:chExt cx="0" cy="0"/>
        </a:xfrm>
      </p:grpSpPr>
      <p:sp>
        <p:nvSpPr>
          <p:cNvPr id="8" name="Title 7"/>
          <p:cNvSpPr txBox="1">
            <a:spLocks noGrp="1"/>
          </p:cNvSpPr>
          <p:nvPr>
            <p:ph type="title" idx="6"/>
          </p:nvPr>
        </p:nvSpPr>
        <p:spPr>
          <a:xfrm>
            <a:off x="629279" y="456938"/>
            <a:ext cx="2949123" cy="1601227"/>
          </a:xfrm>
          <a:prstGeom prst="rect">
            <a:avLst/>
          </a:prstGeom>
          <a:noFill/>
          <a:ln>
            <a:noFill/>
            <a:prstDash val="solid"/>
          </a:ln>
        </p:spPr>
        <p:txBody>
          <a:bodyPr lIns="0" tIns="0" rIns="0" bIns="0" anchor="b" anchorCtr="0"/>
          <a:lstStyle/>
          <a:p>
            <a:pPr marL="0" marR="0" indent="0" algn="ctr">
              <a:lnSpc>
                <a:spcPct val="100000"/>
              </a:lnSpc>
              <a:spcBef>
                <a:spcPct val="0"/>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title style</a:t>
            </a:r>
          </a:p>
        </p:txBody>
      </p:sp>
      <p:sp>
        <p:nvSpPr>
          <p:cNvPr id="9" name="Content Placeholder 8"/>
          <p:cNvSpPr txBox="1">
            <a:spLocks noGrp="1"/>
          </p:cNvSpPr>
          <p:nvPr>
            <p:ph idx="7"/>
          </p:nvPr>
        </p:nvSpPr>
        <p:spPr>
          <a:xfrm>
            <a:off x="3887999" y="986844"/>
            <a:ext cx="4628158" cy="487471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539"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Fifth level</a:t>
            </a:r>
          </a:p>
        </p:txBody>
      </p:sp>
      <p:sp>
        <p:nvSpPr>
          <p:cNvPr id="10" name="Text Placeholder 9"/>
          <p:cNvSpPr txBox="1">
            <a:spLocks noGrp="1"/>
          </p:cNvSpPr>
          <p:nvPr>
            <p:ph type="body" idx="8"/>
          </p:nvPr>
        </p:nvSpPr>
        <p:spPr>
          <a:xfrm>
            <a:off x="629279" y="2058166"/>
            <a:ext cx="2949123" cy="3811065"/>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1451" b="0" i="0" u="none" spc="0" baseline="0">
                <a:solidFill>
                  <a:srgbClr val="000000"/>
                </a:solidFill>
                <a:latin typeface="Liberation Sans"/>
                <a:sym typeface="Arial"/>
              </a:rPr>
              <a:t>Click to edit Master text styles</a:t>
            </a:r>
          </a:p>
        </p:txBody>
      </p:sp>
      <p:sp>
        <p:nvSpPr>
          <p:cNvPr id="11" name="Date Placeholder 10"/>
          <p:cNvSpPr txBox="1">
            <a:spLocks noGrp="1"/>
          </p:cNvSpPr>
          <p:nvPr>
            <p:ph type="dt" idx="9"/>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2" name="Footer Placeholder 11"/>
          <p:cNvSpPr txBox="1">
            <a:spLocks noGrp="1"/>
          </p:cNvSpPr>
          <p:nvPr>
            <p:ph type="ftr" idx="10"/>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3" name="Slide Number Placeholder 12"/>
          <p:cNvSpPr txBox="1">
            <a:spLocks noGrp="1"/>
          </p:cNvSpPr>
          <p:nvPr>
            <p:ph type="sldNum" idx="11"/>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Master1-Layout9-picTx-Picture-with-Caption">
    <p:spTree>
      <p:nvGrpSpPr>
        <p:cNvPr id="1" name=""/>
        <p:cNvGrpSpPr/>
        <p:nvPr/>
      </p:nvGrpSpPr>
      <p:grpSpPr>
        <a:xfrm>
          <a:off x="0" y="0"/>
          <a:ext cx="0" cy="0"/>
          <a:chOff x="0" y="0"/>
          <a:chExt cx="0" cy="0"/>
        </a:xfrm>
      </p:grpSpPr>
      <p:sp>
        <p:nvSpPr>
          <p:cNvPr id="8" name="Title 7"/>
          <p:cNvSpPr txBox="1">
            <a:spLocks noGrp="1"/>
          </p:cNvSpPr>
          <p:nvPr>
            <p:ph type="title" idx="6"/>
          </p:nvPr>
        </p:nvSpPr>
        <p:spPr>
          <a:xfrm>
            <a:off x="629279" y="456938"/>
            <a:ext cx="2949123" cy="1601227"/>
          </a:xfrm>
          <a:prstGeom prst="rect">
            <a:avLst/>
          </a:prstGeom>
          <a:noFill/>
          <a:ln>
            <a:noFill/>
            <a:prstDash val="solid"/>
          </a:ln>
        </p:spPr>
        <p:txBody>
          <a:bodyPr lIns="0" tIns="0" rIns="0" bIns="0" anchor="b" anchorCtr="0"/>
          <a:lstStyle/>
          <a:p>
            <a:pPr marL="0" marR="0" indent="0" algn="ctr">
              <a:lnSpc>
                <a:spcPct val="100000"/>
              </a:lnSpc>
              <a:spcBef>
                <a:spcPct val="0"/>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title style</a:t>
            </a:r>
          </a:p>
        </p:txBody>
      </p:sp>
      <p:sp>
        <p:nvSpPr>
          <p:cNvPr id="9" name="Picture Placeholder 8"/>
          <p:cNvSpPr txBox="1">
            <a:spLocks noGrp="1"/>
          </p:cNvSpPr>
          <p:nvPr>
            <p:ph type="pic" idx="7"/>
          </p:nvPr>
        </p:nvSpPr>
        <p:spPr>
          <a:xfrm>
            <a:off x="3887999" y="986844"/>
            <a:ext cx="4628158" cy="4874713"/>
          </a:xfrm>
          <a:prstGeom prst="rect">
            <a:avLst/>
          </a:prstGeom>
          <a:noFill/>
          <a:ln>
            <a:noFill/>
            <a:prstDash val="solid"/>
          </a:ln>
        </p:spPr>
        <p:txBody>
          <a:bodyPr lIns="0" tIns="0" rIns="0" bIns="0" anchor="t" anchorCtr="0"/>
          <a:lstStyle/>
          <a:p>
            <a:pPr marL="0" marR="0" indent="0">
              <a:lnSpc>
                <a:spcPct val="100000"/>
              </a:lnSpc>
              <a:spcBef>
                <a:spcPts val="1284"/>
              </a:spcBef>
              <a:spcAft>
                <a:spcPct val="0"/>
              </a:spcAft>
              <a:defRPr sz="1632" b="0" spc="0" baseline="0">
                <a:solidFill>
                  <a:srgbClr val="000000"/>
                </a:solidFill>
              </a:defRPr>
            </a:pPr>
            <a:endParaRPr sz="2902" b="0" i="0" u="none" spc="0" baseline="0">
              <a:solidFill>
                <a:srgbClr val="000000"/>
              </a:solidFill>
              <a:latin typeface="Liberation Sans"/>
              <a:sym typeface="Arial"/>
            </a:endParaRPr>
          </a:p>
        </p:txBody>
      </p:sp>
      <p:sp>
        <p:nvSpPr>
          <p:cNvPr id="10" name="Text Placeholder 9"/>
          <p:cNvSpPr txBox="1">
            <a:spLocks noGrp="1"/>
          </p:cNvSpPr>
          <p:nvPr>
            <p:ph type="body" idx="8"/>
          </p:nvPr>
        </p:nvSpPr>
        <p:spPr>
          <a:xfrm>
            <a:off x="629279" y="2058166"/>
            <a:ext cx="2949123" cy="3811065"/>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1451" b="0" i="0" u="none" spc="0" baseline="0">
                <a:solidFill>
                  <a:srgbClr val="000000"/>
                </a:solidFill>
                <a:latin typeface="Liberation Sans"/>
                <a:sym typeface="Arial"/>
              </a:rPr>
              <a:t>Click to edit Master text styles</a:t>
            </a:r>
          </a:p>
        </p:txBody>
      </p:sp>
      <p:sp>
        <p:nvSpPr>
          <p:cNvPr id="11" name="Date Placeholder 10"/>
          <p:cNvSpPr txBox="1">
            <a:spLocks noGrp="1"/>
          </p:cNvSpPr>
          <p:nvPr>
            <p:ph type="dt" idx="9"/>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2" name="Footer Placeholder 11"/>
          <p:cNvSpPr txBox="1">
            <a:spLocks noGrp="1"/>
          </p:cNvSpPr>
          <p:nvPr>
            <p:ph type="ftr" idx="10"/>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3" name="Slide Number Placeholder 12"/>
          <p:cNvSpPr txBox="1">
            <a:spLocks noGrp="1"/>
          </p:cNvSpPr>
          <p:nvPr>
            <p:ph type="sldNum" idx="11"/>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Master1-Layout10-vertTx-Title-and-Vertical-Text">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504196" y="226165"/>
            <a:ext cx="9075188" cy="946810"/>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8" name="Text Placeholder 7"/>
          <p:cNvSpPr txBox="1">
            <a:spLocks noGrp="1"/>
          </p:cNvSpPr>
          <p:nvPr>
            <p:ph type="body" idx="7"/>
          </p:nvPr>
        </p:nvSpPr>
        <p:spPr>
          <a:xfrm>
            <a:off x="504196" y="1327121"/>
            <a:ext cx="9075188" cy="3289522"/>
          </a:xfrm>
          <a:prstGeom prst="rect">
            <a:avLst/>
          </a:prstGeom>
          <a:noFill/>
          <a:ln>
            <a:noFill/>
            <a:prstDash val="solid"/>
          </a:ln>
        </p:spPr>
        <p:txBody>
          <a:bodyPr vert="vert" lIns="0" tIns="0" rIns="0" bIns="0" anchor="t" anchorCtr="0"/>
          <a:lstStyle/>
          <a:p>
            <a:pPr marL="0" marR="0" lvl="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Master1-Layout11-vertTitleAndTx-Vertical-Title-and-Text">
    <p:spTree>
      <p:nvGrpSpPr>
        <p:cNvPr id="1" name=""/>
        <p:cNvGrpSpPr/>
        <p:nvPr/>
      </p:nvGrpSpPr>
      <p:grpSpPr>
        <a:xfrm>
          <a:off x="0" y="0"/>
          <a:ext cx="0" cy="0"/>
          <a:chOff x="0" y="0"/>
          <a:chExt cx="0" cy="0"/>
        </a:xfrm>
      </p:grpSpPr>
      <p:sp>
        <p:nvSpPr>
          <p:cNvPr id="7" name="Title 6"/>
          <p:cNvSpPr txBox="1">
            <a:spLocks noGrp="1"/>
          </p:cNvSpPr>
          <p:nvPr>
            <p:ph type="title" idx="6"/>
          </p:nvPr>
        </p:nvSpPr>
        <p:spPr>
          <a:xfrm>
            <a:off x="6629761" y="272633"/>
            <a:ext cx="2056323" cy="5308616"/>
          </a:xfrm>
          <a:prstGeom prst="rect">
            <a:avLst/>
          </a:prstGeom>
          <a:noFill/>
          <a:ln>
            <a:noFill/>
            <a:prstDash val="solid"/>
          </a:ln>
        </p:spPr>
        <p:txBody>
          <a:bodyPr vert="vert" lIns="0" tIns="0" rIns="0" bIns="0" anchor="ctr" anchorCtr="0"/>
          <a:lstStyle/>
          <a:p>
            <a:pPr marL="0" marR="0" indent="0" algn="ctr">
              <a:lnSpc>
                <a:spcPct val="100000"/>
              </a:lnSpc>
              <a:spcBef>
                <a:spcPct val="0"/>
              </a:spcBef>
              <a:spcAft>
                <a:spcPct val="0"/>
              </a:spcAft>
              <a:defRPr sz="1632" b="0" spc="0" baseline="0">
                <a:solidFill>
                  <a:srgbClr val="000000"/>
                </a:solidFill>
              </a:defRPr>
            </a:pPr>
            <a:r>
              <a:rPr sz="3990" b="0" i="0" u="none" spc="0" baseline="0">
                <a:solidFill>
                  <a:srgbClr val="000000"/>
                </a:solidFill>
                <a:latin typeface="Liberation Sans"/>
                <a:sym typeface="Arial"/>
              </a:rPr>
              <a:t>Click to edit Master title style</a:t>
            </a:r>
          </a:p>
        </p:txBody>
      </p:sp>
      <p:sp>
        <p:nvSpPr>
          <p:cNvPr id="8" name="Text Placeholder 7"/>
          <p:cNvSpPr txBox="1">
            <a:spLocks noGrp="1"/>
          </p:cNvSpPr>
          <p:nvPr>
            <p:ph type="body" idx="7"/>
          </p:nvPr>
        </p:nvSpPr>
        <p:spPr>
          <a:xfrm>
            <a:off x="456483" y="272633"/>
            <a:ext cx="6035037" cy="5308616"/>
          </a:xfrm>
          <a:prstGeom prst="rect">
            <a:avLst/>
          </a:prstGeom>
          <a:noFill/>
          <a:ln>
            <a:noFill/>
            <a:prstDash val="solid"/>
          </a:ln>
        </p:spPr>
        <p:txBody>
          <a:bodyPr vert="vert" lIns="0" tIns="0" rIns="0" bIns="0" anchor="t" anchorCtr="0"/>
          <a:lstStyle/>
          <a:p>
            <a:pPr marL="0" marR="0" lvl="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9" name="Date Placeholder 8"/>
          <p:cNvSpPr txBox="1">
            <a:spLocks noGrp="1"/>
          </p:cNvSpPr>
          <p:nvPr>
            <p:ph type="dt" idx="8"/>
          </p:nvPr>
        </p:nvSpPr>
        <p:spPr>
          <a:xfrm>
            <a:off x="504196" y="5167299"/>
            <a:ext cx="2349197" cy="390757"/>
          </a:xfrm>
          <a:prstGeom prst="rect">
            <a:avLst/>
          </a:prstGeom>
          <a:noFill/>
          <a:ln>
            <a:noFill/>
            <a:prstDash val="solid"/>
          </a:ln>
        </p:spPr>
        <p:txBody>
          <a:bodyPr lIns="0" tIns="0" rIns="0" bIns="0" anchor="t" anchorCtr="0"/>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9"/>
          </p:nvPr>
        </p:nvSpPr>
        <p:spPr>
          <a:xfrm>
            <a:off x="3448708" y="5167299"/>
            <a:ext cx="3196244" cy="390757"/>
          </a:xfrm>
          <a:prstGeom prst="rect">
            <a:avLst/>
          </a:prstGeom>
          <a:noFill/>
          <a:ln>
            <a:noFill/>
            <a:prstDash val="solid"/>
          </a:ln>
        </p:spPr>
        <p:txBody>
          <a:bodyPr lIns="0" tIns="0" rIns="0" bIns="0" anchor="t" anchorCtr="0"/>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10"/>
          </p:nvPr>
        </p:nvSpPr>
        <p:spPr>
          <a:xfrm>
            <a:off x="7230187" y="5167299"/>
            <a:ext cx="2349197" cy="390757"/>
          </a:xfrm>
          <a:prstGeom prst="rect">
            <a:avLst/>
          </a:prstGeom>
          <a:noFill/>
          <a:ln>
            <a:noFill/>
            <a:prstDash val="solid"/>
          </a:ln>
        </p:spPr>
        <p:txBody>
          <a:bodyPr lIns="0" tIns="0" rIns="0" bIns="0" anchor="t" anchorCtr="0"/>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87"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6"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056BAD20-906A-44CD-82F2-3A30AC009277}" type="datetimeFigureOut">
              <a:rPr lang="en-US" smtClean="0"/>
              <a:t>12/14/2022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8"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0"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11"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5"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16"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17"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19"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0"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1"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3"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5"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7"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28"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30"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2"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33"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35"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36"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37"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38"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39"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40"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28D0C5B7-73E5-443C-AE69-CD5FB46C95CF}" type="datetimeFigureOut">
              <a:rPr lang="en-US" smtClean="0"/>
              <a:t>12/14/2022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54"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56"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58"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9"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63"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64"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65"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67"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6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69"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71"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2"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3"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75"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76"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0D5162FC-0F45-4790-BAD1-0C969FB7219A}" type="datetimeFigureOut">
              <a:rPr lang="en-US" smtClean="0"/>
              <a:t>12/14/2022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78"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9"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0"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81"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83"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84"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85"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86"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87"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88"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B3A58F6-E601-4596-8C34-208BCD24F351}" type="datetimeFigureOut">
              <a:rPr lang="en-US" smtClean="0"/>
              <a:t>12/14/2022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0"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806965D7-6630-4CA1-8BBB-42D4C54ED599}" type="datetimeFigureOut">
              <a:rPr lang="en-US" smtClean="0"/>
              <a:t>12/14/2022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3"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idx="3"/>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idx="3"/>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1" name="PlaceHolder 2"/>
          <p:cNvSpPr>
            <a:spLocks noGrp="1"/>
          </p:cNvSpPr>
          <p:nvPr>
            <p:ph type="body" idx="1"/>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idx="2"/>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idx="1"/>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idx="2"/>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idx="3"/>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idx="4"/>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9" name="PlaceHolder 2"/>
          <p:cNvSpPr>
            <a:spLocks noGrp="1"/>
          </p:cNvSpPr>
          <p:nvPr>
            <p:ph type="body" idx="1"/>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idx="2"/>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1" name="PlaceHolder 4"/>
          <p:cNvSpPr>
            <a:spLocks noGrp="1"/>
          </p:cNvSpPr>
          <p:nvPr>
            <p:ph type="body" idx="3"/>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2" name="PlaceHolder 5"/>
          <p:cNvSpPr>
            <a:spLocks noGrp="1"/>
          </p:cNvSpPr>
          <p:nvPr>
            <p:ph type="body" idx="4"/>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3" name="PlaceHolder 6"/>
          <p:cNvSpPr>
            <a:spLocks noGrp="1"/>
          </p:cNvSpPr>
          <p:nvPr>
            <p:ph type="body" idx="5"/>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7"/>
          <p:cNvSpPr>
            <a:spLocks noGrp="1"/>
          </p:cNvSpPr>
          <p:nvPr>
            <p:ph type="body" idx="6"/>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subTitle" idx="1"/>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type="body" idx="1"/>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idx="1"/>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idx="2"/>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1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image" Target="../media/image2.png"/><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image" Target="../media/image1.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theme" Target="../theme/theme11.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image" Target="../media/image2.png"/><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image" Target="../media/image1.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theme" Target="../theme/theme12.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heme" Target="../theme/theme13.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theme" Target="../theme/theme14.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image" Target="../media/image2.png"/><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image" Target="../media/image1.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theme" Target="../theme/theme1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image" Target="../media/image2.png"/><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image" Target="../media/image1.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theme" Target="../theme/theme16.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theme" Target="../theme/theme17.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image" Target="../media/image2.png"/><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image" Target="../media/image1.jpe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theme" Target="../theme/theme18.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theme" Target="../theme/theme19.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image" Target="../media/image2.png"/><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20.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2.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jpe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theme" Target="../theme/theme21.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theme" Target="../theme/theme22.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image" Target="../media/image2.png"/><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image" Target="../media/image1.jpe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theme" Target="../theme/theme23.xml"/><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2" Type="http://schemas.openxmlformats.org/officeDocument/2006/relationships/slideLayout" Target="../slideLayouts/slideLayout265.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5" Type="http://schemas.openxmlformats.org/officeDocument/2006/relationships/slideLayout" Target="../slideLayouts/slideLayout268.xml"/><Relationship Id="rId15" Type="http://schemas.openxmlformats.org/officeDocument/2006/relationships/image" Target="../media/image2.png"/><Relationship Id="rId10" Type="http://schemas.openxmlformats.org/officeDocument/2006/relationships/slideLayout" Target="../slideLayouts/slideLayout273.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image" Target="../media/image1.jpe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theme" Target="../theme/theme24.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theme" Target="../theme/theme25.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5" Type="http://schemas.openxmlformats.org/officeDocument/2006/relationships/image" Target="../media/image2.png"/><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image" Target="../media/image1.jpe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theme" Target="../theme/theme26.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5" Type="http://schemas.openxmlformats.org/officeDocument/2006/relationships/image" Target="../media/image2.png"/><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image" Target="../media/image1.jpe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theme" Target="../theme/theme27.xml"/><Relationship Id="rId3" Type="http://schemas.openxmlformats.org/officeDocument/2006/relationships/slideLayout" Target="../slideLayouts/slideLayout314.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0" Type="http://schemas.openxmlformats.org/officeDocument/2006/relationships/slideLayout" Target="../slideLayouts/slideLayout321.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theme" Target="../theme/theme28.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2" Type="http://schemas.openxmlformats.org/officeDocument/2006/relationships/slideLayout" Target="../slideLayouts/slideLayout325.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image" Target="../media/image2.png"/><Relationship Id="rId10" Type="http://schemas.openxmlformats.org/officeDocument/2006/relationships/slideLayout" Target="../slideLayouts/slideLayout333.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image" Target="../media/image1.jpe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theme" Target="../theme/theme29.xml"/><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5" Type="http://schemas.openxmlformats.org/officeDocument/2006/relationships/image" Target="../media/image2.png"/><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theme" Target="../theme/theme30.xml"/><Relationship Id="rId3" Type="http://schemas.openxmlformats.org/officeDocument/2006/relationships/slideLayout" Target="../slideLayouts/slideLayout350.xml"/><Relationship Id="rId7" Type="http://schemas.openxmlformats.org/officeDocument/2006/relationships/slideLayout" Target="../slideLayouts/slideLayout354.xml"/><Relationship Id="rId12" Type="http://schemas.openxmlformats.org/officeDocument/2006/relationships/slideLayout" Target="../slideLayouts/slideLayout359.xml"/><Relationship Id="rId2" Type="http://schemas.openxmlformats.org/officeDocument/2006/relationships/slideLayout" Target="../slideLayouts/slideLayout349.xml"/><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0" Type="http://schemas.openxmlformats.org/officeDocument/2006/relationships/slideLayout" Target="../slideLayouts/slideLayout357.xml"/><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67.xml"/><Relationship Id="rId13" Type="http://schemas.openxmlformats.org/officeDocument/2006/relationships/theme" Target="../theme/theme31.xml"/><Relationship Id="rId3" Type="http://schemas.openxmlformats.org/officeDocument/2006/relationships/slideLayout" Target="../slideLayouts/slideLayout362.xml"/><Relationship Id="rId7" Type="http://schemas.openxmlformats.org/officeDocument/2006/relationships/slideLayout" Target="../slideLayouts/slideLayout366.xml"/><Relationship Id="rId12" Type="http://schemas.openxmlformats.org/officeDocument/2006/relationships/slideLayout" Target="../slideLayouts/slideLayout371.xml"/><Relationship Id="rId2" Type="http://schemas.openxmlformats.org/officeDocument/2006/relationships/slideLayout" Target="../slideLayouts/slideLayout361.xml"/><Relationship Id="rId1" Type="http://schemas.openxmlformats.org/officeDocument/2006/relationships/slideLayout" Target="../slideLayouts/slideLayout360.xml"/><Relationship Id="rId6" Type="http://schemas.openxmlformats.org/officeDocument/2006/relationships/slideLayout" Target="../slideLayouts/slideLayout365.xml"/><Relationship Id="rId11" Type="http://schemas.openxmlformats.org/officeDocument/2006/relationships/slideLayout" Target="../slideLayouts/slideLayout370.xml"/><Relationship Id="rId5" Type="http://schemas.openxmlformats.org/officeDocument/2006/relationships/slideLayout" Target="../slideLayouts/slideLayout364.xml"/><Relationship Id="rId15" Type="http://schemas.openxmlformats.org/officeDocument/2006/relationships/image" Target="../media/image2.png"/><Relationship Id="rId10" Type="http://schemas.openxmlformats.org/officeDocument/2006/relationships/slideLayout" Target="../slideLayouts/slideLayout369.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image" Target="../media/image1.jpe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theme" Target="../theme/theme32.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2" Type="http://schemas.openxmlformats.org/officeDocument/2006/relationships/slideLayout" Target="../slideLayouts/slideLayout373.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0" Type="http://schemas.openxmlformats.org/officeDocument/2006/relationships/slideLayout" Target="../slideLayouts/slideLayout381.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image" Target="../media/image3.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91.xml"/><Relationship Id="rId13" Type="http://schemas.openxmlformats.org/officeDocument/2006/relationships/slideLayout" Target="../slideLayouts/slideLayout396.xml"/><Relationship Id="rId3" Type="http://schemas.openxmlformats.org/officeDocument/2006/relationships/slideLayout" Target="../slideLayouts/slideLayout386.xml"/><Relationship Id="rId7" Type="http://schemas.openxmlformats.org/officeDocument/2006/relationships/slideLayout" Target="../slideLayouts/slideLayout390.xml"/><Relationship Id="rId12" Type="http://schemas.openxmlformats.org/officeDocument/2006/relationships/slideLayout" Target="../slideLayouts/slideLayout395.xml"/><Relationship Id="rId2" Type="http://schemas.openxmlformats.org/officeDocument/2006/relationships/slideLayout" Target="../slideLayouts/slideLayout385.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1" Type="http://schemas.openxmlformats.org/officeDocument/2006/relationships/slideLayout" Target="../slideLayouts/slideLayout394.xml"/><Relationship Id="rId5" Type="http://schemas.openxmlformats.org/officeDocument/2006/relationships/slideLayout" Target="../slideLayouts/slideLayout388.xml"/><Relationship Id="rId10" Type="http://schemas.openxmlformats.org/officeDocument/2006/relationships/slideLayout" Target="../slideLayouts/slideLayout393.xml"/><Relationship Id="rId4" Type="http://schemas.openxmlformats.org/officeDocument/2006/relationships/slideLayout" Target="../slideLayouts/slideLayout387.xml"/><Relationship Id="rId9" Type="http://schemas.openxmlformats.org/officeDocument/2006/relationships/slideLayout" Target="../slideLayouts/slideLayout392.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17.xml"/><Relationship Id="rId13" Type="http://schemas.openxmlformats.org/officeDocument/2006/relationships/slideLayout" Target="../slideLayouts/slideLayout422.xml"/><Relationship Id="rId3" Type="http://schemas.openxmlformats.org/officeDocument/2006/relationships/slideLayout" Target="../slideLayouts/slideLayout412.xml"/><Relationship Id="rId7" Type="http://schemas.openxmlformats.org/officeDocument/2006/relationships/slideLayout" Target="../slideLayouts/slideLayout416.xml"/><Relationship Id="rId12" Type="http://schemas.openxmlformats.org/officeDocument/2006/relationships/slideLayout" Target="../slideLayouts/slideLayout421.xml"/><Relationship Id="rId2" Type="http://schemas.openxmlformats.org/officeDocument/2006/relationships/slideLayout" Target="../slideLayouts/slideLayout411.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5" Type="http://schemas.openxmlformats.org/officeDocument/2006/relationships/slideLayout" Target="../slideLayouts/slideLayout414.xml"/><Relationship Id="rId10" Type="http://schemas.openxmlformats.org/officeDocument/2006/relationships/slideLayout" Target="../slideLayouts/slideLayout419.xml"/><Relationship Id="rId4" Type="http://schemas.openxmlformats.org/officeDocument/2006/relationships/slideLayout" Target="../slideLayouts/slideLayout413.xml"/><Relationship Id="rId9" Type="http://schemas.openxmlformats.org/officeDocument/2006/relationships/slideLayout" Target="../slideLayouts/slideLayout418.xml"/><Relationship Id="rId1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theme" Target="../theme/theme36.xml"/><Relationship Id="rId3" Type="http://schemas.openxmlformats.org/officeDocument/2006/relationships/slideLayout" Target="../slideLayouts/slideLayout425.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2" Type="http://schemas.openxmlformats.org/officeDocument/2006/relationships/slideLayout" Target="../slideLayouts/slideLayout42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5" Type="http://schemas.openxmlformats.org/officeDocument/2006/relationships/image" Target="../media/image2.png"/><Relationship Id="rId10" Type="http://schemas.openxmlformats.org/officeDocument/2006/relationships/slideLayout" Target="../slideLayouts/slideLayout432.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image" Target="../media/image1.jpeg"/></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theme" Target="../theme/theme37.xml"/><Relationship Id="rId3" Type="http://schemas.openxmlformats.org/officeDocument/2006/relationships/slideLayout" Target="../slideLayouts/slideLayout437.xml"/><Relationship Id="rId7" Type="http://schemas.openxmlformats.org/officeDocument/2006/relationships/slideLayout" Target="../slideLayouts/slideLayout441.xml"/><Relationship Id="rId12" Type="http://schemas.openxmlformats.org/officeDocument/2006/relationships/slideLayout" Target="../slideLayouts/slideLayout446.xml"/><Relationship Id="rId2" Type="http://schemas.openxmlformats.org/officeDocument/2006/relationships/slideLayout" Target="../slideLayouts/slideLayout436.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0" Type="http://schemas.openxmlformats.org/officeDocument/2006/relationships/slideLayout" Target="../slideLayouts/slideLayout444.xml"/><Relationship Id="rId4" Type="http://schemas.openxmlformats.org/officeDocument/2006/relationships/slideLayout" Target="../slideLayouts/slideLayout438.xml"/><Relationship Id="rId9" Type="http://schemas.openxmlformats.org/officeDocument/2006/relationships/slideLayout" Target="../slideLayouts/slideLayout443.xml"/><Relationship Id="rId14" Type="http://schemas.openxmlformats.org/officeDocument/2006/relationships/image" Target="../media/image3.png"/></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54.xml"/><Relationship Id="rId3" Type="http://schemas.openxmlformats.org/officeDocument/2006/relationships/slideLayout" Target="../slideLayouts/slideLayout449.xml"/><Relationship Id="rId7" Type="http://schemas.openxmlformats.org/officeDocument/2006/relationships/slideLayout" Target="../slideLayouts/slideLayout453.xml"/><Relationship Id="rId12" Type="http://schemas.openxmlformats.org/officeDocument/2006/relationships/theme" Target="../theme/theme38.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5" Type="http://schemas.openxmlformats.org/officeDocument/2006/relationships/slideLayout" Target="../slideLayouts/slideLayout451.xml"/><Relationship Id="rId10" Type="http://schemas.openxmlformats.org/officeDocument/2006/relationships/slideLayout" Target="../slideLayouts/slideLayout456.xml"/><Relationship Id="rId4" Type="http://schemas.openxmlformats.org/officeDocument/2006/relationships/slideLayout" Target="../slideLayouts/slideLayout450.xml"/><Relationship Id="rId9" Type="http://schemas.openxmlformats.org/officeDocument/2006/relationships/slideLayout" Target="../slideLayouts/slideLayout455.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65.x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theme" Target="../theme/theme39.xml"/><Relationship Id="rId2" Type="http://schemas.openxmlformats.org/officeDocument/2006/relationships/slideLayout" Target="../slideLayouts/slideLayout459.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7.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image" Target="../media/image2.png"/><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8.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2.pn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1.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9.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12/14/2022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0840" cy="2741760"/>
          </a:xfrm>
          <a:prstGeom prst="rect">
            <a:avLst/>
          </a:prstGeom>
          <a:solidFill>
            <a:srgbClr val="10114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10" name="CustomShape 2"/>
          <p:cNvSpPr/>
          <p:nvPr/>
        </p:nvSpPr>
        <p:spPr>
          <a:xfrm>
            <a:off x="3860640" y="6095880"/>
            <a:ext cx="3859200" cy="7488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 name="CustomShape 3"/>
          <p:cNvSpPr/>
          <p:nvPr/>
        </p:nvSpPr>
        <p:spPr>
          <a:xfrm>
            <a:off x="0" y="6095880"/>
            <a:ext cx="3859200" cy="7488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3" name="CustomShape 4"/>
          <p:cNvSpPr/>
          <p:nvPr/>
        </p:nvSpPr>
        <p:spPr>
          <a:xfrm>
            <a:off x="7721640" y="6095880"/>
            <a:ext cx="3859200" cy="7488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pic>
        <p:nvPicPr>
          <p:cNvPr id="4" name="Picture 10"/>
          <p:cNvPicPr/>
          <p:nvPr/>
        </p:nvPicPr>
        <p:blipFill>
          <a:blip r:embed="rId15"/>
          <a:srcRect b="28589"/>
          <a:stretch>
            <a:fillRect/>
          </a:stretch>
        </p:blipFill>
        <p:spPr>
          <a:xfrm>
            <a:off x="101520" y="3352680"/>
            <a:ext cx="2741760" cy="1978200"/>
          </a:xfrm>
          <a:prstGeom prst="rect">
            <a:avLst/>
          </a:prstGeom>
          <a:ln>
            <a:noFill/>
          </a:ln>
        </p:spPr>
      </p:pic>
      <p:sp>
        <p:nvSpPr>
          <p:cNvPr id="5" name="CustomShape 5"/>
          <p:cNvSpPr/>
          <p:nvPr/>
        </p:nvSpPr>
        <p:spPr>
          <a:xfrm>
            <a:off x="-101520" y="5257800"/>
            <a:ext cx="2944800" cy="53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2900" b="1" strike="noStrike" spc="-145">
                <a:solidFill>
                  <a:srgbClr val="FFFFFF"/>
                </a:solidFill>
                <a:latin typeface="Arial"/>
                <a:ea typeface="DejaVu Sans"/>
              </a:rPr>
              <a:t>BITS</a:t>
            </a:r>
            <a:r>
              <a:rPr lang="en-GB" sz="2900" b="0" strike="noStrike" spc="-145">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872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080" cy="114444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transition/>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0840" cy="2741760"/>
          </a:xfrm>
          <a:prstGeom prst="rect">
            <a:avLst/>
          </a:prstGeom>
          <a:solidFill>
            <a:srgbClr val="10114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10" name="CustomShape 2"/>
          <p:cNvSpPr/>
          <p:nvPr/>
        </p:nvSpPr>
        <p:spPr>
          <a:xfrm>
            <a:off x="3860640" y="6095880"/>
            <a:ext cx="3859200" cy="7488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 name="CustomShape 3"/>
          <p:cNvSpPr/>
          <p:nvPr/>
        </p:nvSpPr>
        <p:spPr>
          <a:xfrm>
            <a:off x="0" y="6095880"/>
            <a:ext cx="3859200" cy="7488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3" name="CustomShape 4"/>
          <p:cNvSpPr/>
          <p:nvPr/>
        </p:nvSpPr>
        <p:spPr>
          <a:xfrm>
            <a:off x="7721640" y="6095880"/>
            <a:ext cx="3859200" cy="7488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pic>
        <p:nvPicPr>
          <p:cNvPr id="4" name="Picture 10"/>
          <p:cNvPicPr/>
          <p:nvPr/>
        </p:nvPicPr>
        <p:blipFill>
          <a:blip r:embed="rId15"/>
          <a:srcRect b="28589"/>
          <a:stretch>
            <a:fillRect/>
          </a:stretch>
        </p:blipFill>
        <p:spPr>
          <a:xfrm>
            <a:off x="101520" y="3352680"/>
            <a:ext cx="2741760" cy="1978200"/>
          </a:xfrm>
          <a:prstGeom prst="rect">
            <a:avLst/>
          </a:prstGeom>
          <a:ln>
            <a:noFill/>
          </a:ln>
        </p:spPr>
      </p:pic>
      <p:sp>
        <p:nvSpPr>
          <p:cNvPr id="5" name="CustomShape 5"/>
          <p:cNvSpPr/>
          <p:nvPr/>
        </p:nvSpPr>
        <p:spPr>
          <a:xfrm>
            <a:off x="-101520" y="5257800"/>
            <a:ext cx="2944800" cy="53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2900" b="1" strike="noStrike" spc="-145">
                <a:solidFill>
                  <a:srgbClr val="FFFFFF"/>
                </a:solidFill>
                <a:latin typeface="Arial"/>
                <a:ea typeface="DejaVu Sans"/>
              </a:rPr>
              <a:t>BITS</a:t>
            </a:r>
            <a:r>
              <a:rPr lang="en-GB" sz="2900" b="0" strike="noStrike" spc="-145">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872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080" cy="114444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transition/>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5600" cy="44640"/>
            <a:chOff x="0" y="1295280"/>
            <a:chExt cx="9345600" cy="44640"/>
          </a:xfrm>
        </p:grpSpPr>
        <p:sp>
          <p:nvSpPr>
            <p:cNvPr id="46" name="CustomShape 2"/>
            <p:cNvSpPr/>
            <p:nvPr/>
          </p:nvSpPr>
          <p:spPr>
            <a:xfrm>
              <a:off x="3149640" y="1295280"/>
              <a:ext cx="3103560" cy="4464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47" name="CustomShape 3"/>
            <p:cNvSpPr/>
            <p:nvPr/>
          </p:nvSpPr>
          <p:spPr>
            <a:xfrm>
              <a:off x="0" y="1295280"/>
              <a:ext cx="3148200" cy="4464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48" name="CustomShape 4"/>
            <p:cNvSpPr/>
            <p:nvPr/>
          </p:nvSpPr>
          <p:spPr>
            <a:xfrm>
              <a:off x="6242040" y="1295280"/>
              <a:ext cx="3103560" cy="4464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grpSp>
        <p:nvGrpSpPr>
          <p:cNvPr id="49" name="Group 5"/>
          <p:cNvGrpSpPr/>
          <p:nvPr/>
        </p:nvGrpSpPr>
        <p:grpSpPr>
          <a:xfrm>
            <a:off x="2844720" y="6553080"/>
            <a:ext cx="9345600" cy="44640"/>
            <a:chOff x="2844720" y="6553080"/>
            <a:chExt cx="9345600" cy="44640"/>
          </a:xfrm>
        </p:grpSpPr>
        <p:sp>
          <p:nvSpPr>
            <p:cNvPr id="50" name="CustomShape 6"/>
            <p:cNvSpPr/>
            <p:nvPr/>
          </p:nvSpPr>
          <p:spPr>
            <a:xfrm>
              <a:off x="5994360" y="6553080"/>
              <a:ext cx="3103560" cy="4464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51" name="CustomShape 7"/>
            <p:cNvSpPr/>
            <p:nvPr/>
          </p:nvSpPr>
          <p:spPr>
            <a:xfrm>
              <a:off x="2844720" y="6553080"/>
              <a:ext cx="3148200" cy="4464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52" name="CustomShape 8"/>
            <p:cNvSpPr/>
            <p:nvPr/>
          </p:nvSpPr>
          <p:spPr>
            <a:xfrm>
              <a:off x="9086760" y="6553080"/>
              <a:ext cx="3103560" cy="4464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pic>
        <p:nvPicPr>
          <p:cNvPr id="53" name="Picture 14"/>
          <p:cNvPicPr/>
          <p:nvPr/>
        </p:nvPicPr>
        <p:blipFill>
          <a:blip r:embed="rId14"/>
          <a:srcRect l="1916" b="5315"/>
          <a:stretch>
            <a:fillRect/>
          </a:stretch>
        </p:blipFill>
        <p:spPr>
          <a:xfrm>
            <a:off x="8839080" y="0"/>
            <a:ext cx="2923920" cy="690840"/>
          </a:xfrm>
          <a:prstGeom prst="rect">
            <a:avLst/>
          </a:prstGeom>
          <a:ln>
            <a:noFill/>
          </a:ln>
        </p:spPr>
      </p:pic>
      <p:sp>
        <p:nvSpPr>
          <p:cNvPr id="54" name="CustomShape 9"/>
          <p:cNvSpPr/>
          <p:nvPr/>
        </p:nvSpPr>
        <p:spPr>
          <a:xfrm>
            <a:off x="4368960" y="6595920"/>
            <a:ext cx="7821720" cy="2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GB" sz="1100" b="1" strike="noStrike" spc="-1">
                <a:solidFill>
                  <a:srgbClr val="101141"/>
                </a:solidFill>
                <a:latin typeface="Arial"/>
                <a:ea typeface="DejaVu Sans"/>
              </a:rPr>
              <a:t>BITS </a:t>
            </a:r>
            <a:r>
              <a:rPr lang="en-GB" sz="1100" b="0" strike="noStrike" spc="-1">
                <a:solidFill>
                  <a:srgbClr val="101141"/>
                </a:solidFill>
                <a:latin typeface="Arial"/>
                <a:ea typeface="DejaVu Sans"/>
              </a:rPr>
              <a:t>Pilani, Hyderabad Campus</a:t>
            </a:r>
            <a:endParaRPr lang="en-IN" sz="1100" b="0" strike="noStrike" spc="-1">
              <a:latin typeface="Arial"/>
            </a:endParaRPr>
          </a:p>
        </p:txBody>
      </p:sp>
      <p:sp>
        <p:nvSpPr>
          <p:cNvPr id="55"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56"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Lst>
  <p:transition/>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93" name="Group 1"/>
          <p:cNvGrpSpPr/>
          <p:nvPr/>
        </p:nvGrpSpPr>
        <p:grpSpPr>
          <a:xfrm>
            <a:off x="0" y="1295280"/>
            <a:ext cx="9345600" cy="44640"/>
            <a:chOff x="0" y="1295280"/>
            <a:chExt cx="9345600" cy="44640"/>
          </a:xfrm>
        </p:grpSpPr>
        <p:sp>
          <p:nvSpPr>
            <p:cNvPr id="94" name="CustomShape 2"/>
            <p:cNvSpPr/>
            <p:nvPr/>
          </p:nvSpPr>
          <p:spPr>
            <a:xfrm>
              <a:off x="3149640" y="1295280"/>
              <a:ext cx="3103560" cy="4464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95" name="CustomShape 3"/>
            <p:cNvSpPr/>
            <p:nvPr/>
          </p:nvSpPr>
          <p:spPr>
            <a:xfrm>
              <a:off x="0" y="1295280"/>
              <a:ext cx="3148200" cy="4464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96" name="CustomShape 4"/>
            <p:cNvSpPr/>
            <p:nvPr/>
          </p:nvSpPr>
          <p:spPr>
            <a:xfrm>
              <a:off x="6242040" y="1295280"/>
              <a:ext cx="3103560" cy="4464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grpSp>
        <p:nvGrpSpPr>
          <p:cNvPr id="97" name="Group 5"/>
          <p:cNvGrpSpPr/>
          <p:nvPr/>
        </p:nvGrpSpPr>
        <p:grpSpPr>
          <a:xfrm>
            <a:off x="2844720" y="6553080"/>
            <a:ext cx="9345600" cy="44640"/>
            <a:chOff x="2844720" y="6553080"/>
            <a:chExt cx="9345600" cy="44640"/>
          </a:xfrm>
        </p:grpSpPr>
        <p:sp>
          <p:nvSpPr>
            <p:cNvPr id="98" name="CustomShape 6"/>
            <p:cNvSpPr/>
            <p:nvPr/>
          </p:nvSpPr>
          <p:spPr>
            <a:xfrm>
              <a:off x="5994360" y="6553080"/>
              <a:ext cx="3103560" cy="4464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99" name="CustomShape 7"/>
            <p:cNvSpPr/>
            <p:nvPr/>
          </p:nvSpPr>
          <p:spPr>
            <a:xfrm>
              <a:off x="2844720" y="6553080"/>
              <a:ext cx="3148200" cy="4464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100" name="CustomShape 8"/>
            <p:cNvSpPr/>
            <p:nvPr/>
          </p:nvSpPr>
          <p:spPr>
            <a:xfrm>
              <a:off x="9086760" y="6553080"/>
              <a:ext cx="3103560" cy="4464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pic>
        <p:nvPicPr>
          <p:cNvPr id="101" name="Picture 14"/>
          <p:cNvPicPr/>
          <p:nvPr/>
        </p:nvPicPr>
        <p:blipFill>
          <a:blip r:embed="rId14"/>
          <a:srcRect l="1916" b="5315"/>
          <a:stretch>
            <a:fillRect/>
          </a:stretch>
        </p:blipFill>
        <p:spPr>
          <a:xfrm>
            <a:off x="8839080" y="0"/>
            <a:ext cx="2923920" cy="690840"/>
          </a:xfrm>
          <a:prstGeom prst="rect">
            <a:avLst/>
          </a:prstGeom>
          <a:ln>
            <a:noFill/>
          </a:ln>
        </p:spPr>
      </p:pic>
      <p:sp>
        <p:nvSpPr>
          <p:cNvPr id="102" name="CustomShape 9"/>
          <p:cNvSpPr/>
          <p:nvPr/>
        </p:nvSpPr>
        <p:spPr>
          <a:xfrm>
            <a:off x="4368960" y="6595920"/>
            <a:ext cx="7821720" cy="2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GB" sz="1100" b="1" strike="noStrike" spc="-1">
                <a:solidFill>
                  <a:srgbClr val="101141"/>
                </a:solidFill>
                <a:latin typeface="Arial"/>
                <a:ea typeface="DejaVu Sans"/>
              </a:rPr>
              <a:t>BITS </a:t>
            </a:r>
            <a:r>
              <a:rPr lang="en-GB" sz="1100" b="0" strike="noStrike" spc="-1">
                <a:solidFill>
                  <a:srgbClr val="101141"/>
                </a:solidFill>
                <a:latin typeface="Arial"/>
                <a:ea typeface="DejaVu Sans"/>
              </a:rPr>
              <a:t>Pilani, Hyderabad Campus</a:t>
            </a:r>
            <a:endParaRPr lang="en-IN" sz="1100" b="0" strike="noStrike" spc="-1">
              <a:latin typeface="Arial"/>
            </a:endParaRPr>
          </a:p>
        </p:txBody>
      </p:sp>
      <p:sp>
        <p:nvSpPr>
          <p:cNvPr id="103"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04"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transition/>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560" cy="2742480"/>
          </a:xfrm>
          <a:prstGeom prst="rect">
            <a:avLst/>
          </a:prstGeom>
          <a:solidFill>
            <a:srgbClr val="10114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10" name="CustomShape 2"/>
          <p:cNvSpPr/>
          <p:nvPr/>
        </p:nvSpPr>
        <p:spPr>
          <a:xfrm>
            <a:off x="3860640" y="6095880"/>
            <a:ext cx="3859920" cy="7560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 name="CustomShape 3"/>
          <p:cNvSpPr/>
          <p:nvPr/>
        </p:nvSpPr>
        <p:spPr>
          <a:xfrm>
            <a:off x="0" y="6095880"/>
            <a:ext cx="3859920" cy="7560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3" name="CustomShape 4"/>
          <p:cNvSpPr/>
          <p:nvPr/>
        </p:nvSpPr>
        <p:spPr>
          <a:xfrm>
            <a:off x="7721640" y="6095880"/>
            <a:ext cx="3859920" cy="7560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pic>
        <p:nvPicPr>
          <p:cNvPr id="4" name="Picture 10"/>
          <p:cNvPicPr/>
          <p:nvPr/>
        </p:nvPicPr>
        <p:blipFill>
          <a:blip r:embed="rId15"/>
          <a:srcRect b="28589"/>
          <a:stretch>
            <a:fillRect/>
          </a:stretch>
        </p:blipFill>
        <p:spPr>
          <a:xfrm>
            <a:off x="101520" y="3352680"/>
            <a:ext cx="2742480" cy="1978920"/>
          </a:xfrm>
          <a:prstGeom prst="rect">
            <a:avLst/>
          </a:prstGeom>
          <a:ln>
            <a:noFill/>
          </a:ln>
        </p:spPr>
      </p:pic>
      <p:sp>
        <p:nvSpPr>
          <p:cNvPr id="5" name="CustomShape 5"/>
          <p:cNvSpPr/>
          <p:nvPr/>
        </p:nvSpPr>
        <p:spPr>
          <a:xfrm>
            <a:off x="-101520" y="5257800"/>
            <a:ext cx="2945520" cy="5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2900" b="1" strike="noStrike" spc="-148">
                <a:solidFill>
                  <a:srgbClr val="FFFFFF"/>
                </a:solidFill>
                <a:latin typeface="Arial"/>
                <a:ea typeface="DejaVu Sans"/>
              </a:rPr>
              <a:t>BITS</a:t>
            </a:r>
            <a:r>
              <a:rPr lang="en-GB" sz="2900" b="0" strike="noStrike" spc="-148">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944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transition/>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560" cy="2742480"/>
          </a:xfrm>
          <a:prstGeom prst="rect">
            <a:avLst/>
          </a:prstGeom>
          <a:solidFill>
            <a:srgbClr val="10114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10" name="CustomShape 2"/>
          <p:cNvSpPr/>
          <p:nvPr/>
        </p:nvSpPr>
        <p:spPr>
          <a:xfrm>
            <a:off x="3860640" y="6095880"/>
            <a:ext cx="3859920" cy="7560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 name="CustomShape 3"/>
          <p:cNvSpPr/>
          <p:nvPr/>
        </p:nvSpPr>
        <p:spPr>
          <a:xfrm>
            <a:off x="0" y="6095880"/>
            <a:ext cx="3859920" cy="7560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3" name="CustomShape 4"/>
          <p:cNvSpPr/>
          <p:nvPr/>
        </p:nvSpPr>
        <p:spPr>
          <a:xfrm>
            <a:off x="7721640" y="6095880"/>
            <a:ext cx="3859920" cy="7560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pic>
        <p:nvPicPr>
          <p:cNvPr id="4" name="Picture 10"/>
          <p:cNvPicPr/>
          <p:nvPr/>
        </p:nvPicPr>
        <p:blipFill>
          <a:blip r:embed="rId15"/>
          <a:srcRect b="28589"/>
          <a:stretch>
            <a:fillRect/>
          </a:stretch>
        </p:blipFill>
        <p:spPr>
          <a:xfrm>
            <a:off x="101520" y="3352680"/>
            <a:ext cx="2742480" cy="1978920"/>
          </a:xfrm>
          <a:prstGeom prst="rect">
            <a:avLst/>
          </a:prstGeom>
          <a:ln>
            <a:noFill/>
          </a:ln>
        </p:spPr>
      </p:pic>
      <p:sp>
        <p:nvSpPr>
          <p:cNvPr id="5" name="CustomShape 5"/>
          <p:cNvSpPr/>
          <p:nvPr/>
        </p:nvSpPr>
        <p:spPr>
          <a:xfrm>
            <a:off x="-101520" y="5257800"/>
            <a:ext cx="2945520" cy="5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2900" b="1" strike="noStrike" spc="-148">
                <a:solidFill>
                  <a:srgbClr val="FFFFFF"/>
                </a:solidFill>
                <a:latin typeface="Arial"/>
                <a:ea typeface="DejaVu Sans"/>
              </a:rPr>
              <a:t>BITS</a:t>
            </a:r>
            <a:r>
              <a:rPr lang="en-GB" sz="2900" b="0" strike="noStrike" spc="-148">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944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transition/>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6320" cy="45360"/>
            <a:chOff x="0" y="1295280"/>
            <a:chExt cx="9346320" cy="45360"/>
          </a:xfrm>
        </p:grpSpPr>
        <p:sp>
          <p:nvSpPr>
            <p:cNvPr id="46" name="CustomShape 2"/>
            <p:cNvSpPr/>
            <p:nvPr/>
          </p:nvSpPr>
          <p:spPr>
            <a:xfrm>
              <a:off x="3149640" y="1295280"/>
              <a:ext cx="3104280" cy="4536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47" name="CustomShape 3"/>
            <p:cNvSpPr/>
            <p:nvPr/>
          </p:nvSpPr>
          <p:spPr>
            <a:xfrm>
              <a:off x="0" y="1295280"/>
              <a:ext cx="3148920" cy="4536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48" name="CustomShape 4"/>
            <p:cNvSpPr/>
            <p:nvPr/>
          </p:nvSpPr>
          <p:spPr>
            <a:xfrm>
              <a:off x="6242040" y="1295280"/>
              <a:ext cx="3104280" cy="4536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grpSp>
        <p:nvGrpSpPr>
          <p:cNvPr id="49" name="Group 5"/>
          <p:cNvGrpSpPr/>
          <p:nvPr/>
        </p:nvGrpSpPr>
        <p:grpSpPr>
          <a:xfrm>
            <a:off x="2844720" y="6553080"/>
            <a:ext cx="9346320" cy="45360"/>
            <a:chOff x="2844720" y="6553080"/>
            <a:chExt cx="9346320" cy="45360"/>
          </a:xfrm>
        </p:grpSpPr>
        <p:sp>
          <p:nvSpPr>
            <p:cNvPr id="50" name="CustomShape 6"/>
            <p:cNvSpPr/>
            <p:nvPr/>
          </p:nvSpPr>
          <p:spPr>
            <a:xfrm>
              <a:off x="5994360" y="6553080"/>
              <a:ext cx="3104280" cy="4536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51" name="CustomShape 7"/>
            <p:cNvSpPr/>
            <p:nvPr/>
          </p:nvSpPr>
          <p:spPr>
            <a:xfrm>
              <a:off x="2844720" y="6553080"/>
              <a:ext cx="3148920" cy="4536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52" name="CustomShape 8"/>
            <p:cNvSpPr/>
            <p:nvPr/>
          </p:nvSpPr>
          <p:spPr>
            <a:xfrm>
              <a:off x="9086760" y="6553080"/>
              <a:ext cx="3104280" cy="4536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pic>
        <p:nvPicPr>
          <p:cNvPr id="53" name="Picture 14"/>
          <p:cNvPicPr/>
          <p:nvPr/>
        </p:nvPicPr>
        <p:blipFill>
          <a:blip r:embed="rId14"/>
          <a:srcRect l="1916" b="5315"/>
          <a:stretch>
            <a:fillRect/>
          </a:stretch>
        </p:blipFill>
        <p:spPr>
          <a:xfrm>
            <a:off x="8839080" y="0"/>
            <a:ext cx="2924640" cy="691560"/>
          </a:xfrm>
          <a:prstGeom prst="rect">
            <a:avLst/>
          </a:prstGeom>
          <a:ln>
            <a:noFill/>
          </a:ln>
        </p:spPr>
      </p:pic>
      <p:sp>
        <p:nvSpPr>
          <p:cNvPr id="54" name="CustomShape 9"/>
          <p:cNvSpPr/>
          <p:nvPr/>
        </p:nvSpPr>
        <p:spPr>
          <a:xfrm>
            <a:off x="4368960" y="6595920"/>
            <a:ext cx="782244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GB" sz="1100" b="1" strike="noStrike" spc="-1">
                <a:solidFill>
                  <a:srgbClr val="101141"/>
                </a:solidFill>
                <a:latin typeface="Arial"/>
                <a:ea typeface="DejaVu Sans"/>
              </a:rPr>
              <a:t>BITS </a:t>
            </a:r>
            <a:r>
              <a:rPr lang="en-GB" sz="1100" b="0" strike="noStrike" spc="-1">
                <a:solidFill>
                  <a:srgbClr val="101141"/>
                </a:solidFill>
                <a:latin typeface="Arial"/>
                <a:ea typeface="DejaVu Sans"/>
              </a:rPr>
              <a:t>Pilani, Hyderabad Campus</a:t>
            </a:r>
            <a:endParaRPr lang="en-IN" sz="1100" b="0" strike="noStrike" spc="-1">
              <a:latin typeface="Arial"/>
            </a:endParaRPr>
          </a:p>
        </p:txBody>
      </p:sp>
      <p:sp>
        <p:nvSpPr>
          <p:cNvPr id="55"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56"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transition/>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0840" cy="2741760"/>
          </a:xfrm>
          <a:prstGeom prst="rect">
            <a:avLst/>
          </a:prstGeom>
          <a:solidFill>
            <a:srgbClr val="10114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10" name="CustomShape 2"/>
          <p:cNvSpPr/>
          <p:nvPr/>
        </p:nvSpPr>
        <p:spPr>
          <a:xfrm>
            <a:off x="3860640" y="6095880"/>
            <a:ext cx="3859200" cy="7488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 name="CustomShape 3"/>
          <p:cNvSpPr/>
          <p:nvPr/>
        </p:nvSpPr>
        <p:spPr>
          <a:xfrm>
            <a:off x="0" y="6095880"/>
            <a:ext cx="3859200" cy="7488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3" name="CustomShape 4"/>
          <p:cNvSpPr/>
          <p:nvPr/>
        </p:nvSpPr>
        <p:spPr>
          <a:xfrm>
            <a:off x="7721640" y="6095880"/>
            <a:ext cx="3859200" cy="7488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pic>
        <p:nvPicPr>
          <p:cNvPr id="4" name="Picture 10"/>
          <p:cNvPicPr/>
          <p:nvPr/>
        </p:nvPicPr>
        <p:blipFill>
          <a:blip r:embed="rId15"/>
          <a:srcRect b="28589"/>
          <a:stretch>
            <a:fillRect/>
          </a:stretch>
        </p:blipFill>
        <p:spPr>
          <a:xfrm>
            <a:off x="101520" y="3352680"/>
            <a:ext cx="2741760" cy="1978200"/>
          </a:xfrm>
          <a:prstGeom prst="rect">
            <a:avLst/>
          </a:prstGeom>
          <a:ln>
            <a:noFill/>
          </a:ln>
        </p:spPr>
      </p:pic>
      <p:sp>
        <p:nvSpPr>
          <p:cNvPr id="5" name="CustomShape 5"/>
          <p:cNvSpPr/>
          <p:nvPr/>
        </p:nvSpPr>
        <p:spPr>
          <a:xfrm>
            <a:off x="-101520" y="5257800"/>
            <a:ext cx="2944800" cy="53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2900" b="1" strike="noStrike" spc="-145">
                <a:solidFill>
                  <a:srgbClr val="FFFFFF"/>
                </a:solidFill>
                <a:latin typeface="Arial"/>
                <a:ea typeface="DejaVu Sans"/>
              </a:rPr>
              <a:t>BITS</a:t>
            </a:r>
            <a:r>
              <a:rPr lang="en-GB" sz="2900" b="0" strike="noStrike" spc="-145">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872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transition/>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5600" cy="44640"/>
            <a:chOff x="0" y="1295280"/>
            <a:chExt cx="9345600" cy="44640"/>
          </a:xfrm>
        </p:grpSpPr>
        <p:sp>
          <p:nvSpPr>
            <p:cNvPr id="46" name="CustomShape 2"/>
            <p:cNvSpPr/>
            <p:nvPr/>
          </p:nvSpPr>
          <p:spPr>
            <a:xfrm>
              <a:off x="3149640" y="1295280"/>
              <a:ext cx="3103560" cy="4464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47" name="CustomShape 3"/>
            <p:cNvSpPr/>
            <p:nvPr/>
          </p:nvSpPr>
          <p:spPr>
            <a:xfrm>
              <a:off x="0" y="1295280"/>
              <a:ext cx="3148200" cy="4464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48" name="CustomShape 4"/>
            <p:cNvSpPr/>
            <p:nvPr/>
          </p:nvSpPr>
          <p:spPr>
            <a:xfrm>
              <a:off x="6242040" y="1295280"/>
              <a:ext cx="3103560" cy="4464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grpSp>
        <p:nvGrpSpPr>
          <p:cNvPr id="49" name="Group 5"/>
          <p:cNvGrpSpPr/>
          <p:nvPr/>
        </p:nvGrpSpPr>
        <p:grpSpPr>
          <a:xfrm>
            <a:off x="2844720" y="6553080"/>
            <a:ext cx="9345600" cy="44640"/>
            <a:chOff x="2844720" y="6553080"/>
            <a:chExt cx="9345600" cy="44640"/>
          </a:xfrm>
        </p:grpSpPr>
        <p:sp>
          <p:nvSpPr>
            <p:cNvPr id="50" name="CustomShape 6"/>
            <p:cNvSpPr/>
            <p:nvPr/>
          </p:nvSpPr>
          <p:spPr>
            <a:xfrm>
              <a:off x="5994360" y="6553080"/>
              <a:ext cx="3103560" cy="4464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51" name="CustomShape 7"/>
            <p:cNvSpPr/>
            <p:nvPr/>
          </p:nvSpPr>
          <p:spPr>
            <a:xfrm>
              <a:off x="2844720" y="6553080"/>
              <a:ext cx="3148200" cy="4464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52" name="CustomShape 8"/>
            <p:cNvSpPr/>
            <p:nvPr/>
          </p:nvSpPr>
          <p:spPr>
            <a:xfrm>
              <a:off x="9086760" y="6553080"/>
              <a:ext cx="3103560" cy="4464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pic>
        <p:nvPicPr>
          <p:cNvPr id="53" name="Picture 14"/>
          <p:cNvPicPr/>
          <p:nvPr/>
        </p:nvPicPr>
        <p:blipFill>
          <a:blip r:embed="rId14"/>
          <a:srcRect l="1916" b="5315"/>
          <a:stretch>
            <a:fillRect/>
          </a:stretch>
        </p:blipFill>
        <p:spPr>
          <a:xfrm>
            <a:off x="8839080" y="0"/>
            <a:ext cx="2923920" cy="690840"/>
          </a:xfrm>
          <a:prstGeom prst="rect">
            <a:avLst/>
          </a:prstGeom>
          <a:ln>
            <a:noFill/>
          </a:ln>
        </p:spPr>
      </p:pic>
      <p:sp>
        <p:nvSpPr>
          <p:cNvPr id="54" name="CustomShape 9"/>
          <p:cNvSpPr/>
          <p:nvPr/>
        </p:nvSpPr>
        <p:spPr>
          <a:xfrm>
            <a:off x="4368960" y="6595920"/>
            <a:ext cx="7821720" cy="2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GB" sz="1100" b="1" strike="noStrike" spc="-1">
                <a:solidFill>
                  <a:srgbClr val="101141"/>
                </a:solidFill>
                <a:latin typeface="Arial"/>
                <a:ea typeface="DejaVu Sans"/>
              </a:rPr>
              <a:t>BITS </a:t>
            </a:r>
            <a:r>
              <a:rPr lang="en-GB" sz="1100" b="0" strike="noStrike" spc="-1">
                <a:solidFill>
                  <a:srgbClr val="101141"/>
                </a:solidFill>
                <a:latin typeface="Arial"/>
                <a:ea typeface="DejaVu Sans"/>
              </a:rPr>
              <a:t>Pilani, Hyderabad Campus</a:t>
            </a:r>
            <a:endParaRPr lang="en-IN" sz="1100" b="0" strike="noStrike" spc="-1">
              <a:latin typeface="Arial"/>
            </a:endParaRPr>
          </a:p>
        </p:txBody>
      </p:sp>
      <p:sp>
        <p:nvSpPr>
          <p:cNvPr id="55"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56"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Lst>
  <p:transition/>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0480" cy="2741400"/>
          </a:xfrm>
          <a:prstGeom prst="rect">
            <a:avLst/>
          </a:prstGeom>
          <a:solidFill>
            <a:srgbClr val="101141"/>
          </a:solidFill>
          <a:ln w="6480">
            <a:noFill/>
          </a:ln>
        </p:spPr>
        <p:style>
          <a:lnRef idx="0">
            <a:scrgbClr r="0" g="0" b="0"/>
          </a:lnRef>
          <a:fillRef idx="0">
            <a:scrgbClr r="0" g="0" b="0"/>
          </a:fillRef>
          <a:effectRef idx="0">
            <a:scrgbClr r="0" g="0" b="0"/>
          </a:effectRef>
          <a:fontRef idx="minor"/>
        </p:style>
        <p:txBody>
          <a:bodyPr/>
          <a:lstStyle/>
          <a:p>
            <a:endParaRPr/>
          </a:p>
        </p:txBody>
      </p:sp>
      <p:sp>
        <p:nvSpPr>
          <p:cNvPr id="10" name="CustomShape 2"/>
          <p:cNvSpPr/>
          <p:nvPr/>
        </p:nvSpPr>
        <p:spPr>
          <a:xfrm>
            <a:off x="3860640" y="6095880"/>
            <a:ext cx="3858840" cy="74520"/>
          </a:xfrm>
          <a:prstGeom prst="rect">
            <a:avLst/>
          </a:prstGeom>
          <a:solidFill>
            <a:srgbClr val="76C2E5"/>
          </a:solidFill>
          <a:ln w="6480">
            <a:noFill/>
          </a:ln>
        </p:spPr>
        <p:style>
          <a:lnRef idx="0">
            <a:scrgbClr r="0" g="0" b="0"/>
          </a:lnRef>
          <a:fillRef idx="0">
            <a:scrgbClr r="0" g="0" b="0"/>
          </a:fillRef>
          <a:effectRef idx="0">
            <a:scrgbClr r="0" g="0" b="0"/>
          </a:effectRef>
          <a:fontRef idx="minor"/>
        </p:style>
        <p:txBody>
          <a:bodyPr/>
          <a:lstStyle/>
          <a:p>
            <a:endParaRPr/>
          </a:p>
        </p:txBody>
      </p:sp>
      <p:sp>
        <p:nvSpPr>
          <p:cNvPr id="2" name="CustomShape 3"/>
          <p:cNvSpPr/>
          <p:nvPr/>
        </p:nvSpPr>
        <p:spPr>
          <a:xfrm>
            <a:off x="0" y="6095880"/>
            <a:ext cx="3858840" cy="74520"/>
          </a:xfrm>
          <a:prstGeom prst="rect">
            <a:avLst/>
          </a:prstGeom>
          <a:solidFill>
            <a:srgbClr val="FCB017"/>
          </a:solidFill>
          <a:ln w="6480">
            <a:noFill/>
          </a:ln>
        </p:spPr>
        <p:style>
          <a:lnRef idx="0">
            <a:scrgbClr r="0" g="0" b="0"/>
          </a:lnRef>
          <a:fillRef idx="0">
            <a:scrgbClr r="0" g="0" b="0"/>
          </a:fillRef>
          <a:effectRef idx="0">
            <a:scrgbClr r="0" g="0" b="0"/>
          </a:effectRef>
          <a:fontRef idx="minor"/>
        </p:style>
        <p:txBody>
          <a:bodyPr/>
          <a:lstStyle/>
          <a:p>
            <a:endParaRPr/>
          </a:p>
        </p:txBody>
      </p:sp>
      <p:sp>
        <p:nvSpPr>
          <p:cNvPr id="3" name="CustomShape 4"/>
          <p:cNvSpPr/>
          <p:nvPr/>
        </p:nvSpPr>
        <p:spPr>
          <a:xfrm>
            <a:off x="7721640" y="6095880"/>
            <a:ext cx="3858840" cy="74520"/>
          </a:xfrm>
          <a:prstGeom prst="rect">
            <a:avLst/>
          </a:prstGeom>
          <a:solidFill>
            <a:srgbClr val="FF0000"/>
          </a:solidFill>
          <a:ln w="6480">
            <a:noFill/>
          </a:ln>
        </p:spPr>
        <p:style>
          <a:lnRef idx="0">
            <a:scrgbClr r="0" g="0" b="0"/>
          </a:lnRef>
          <a:fillRef idx="0">
            <a:scrgbClr r="0" g="0" b="0"/>
          </a:fillRef>
          <a:effectRef idx="0">
            <a:scrgbClr r="0" g="0" b="0"/>
          </a:effectRef>
          <a:fontRef idx="minor"/>
        </p:style>
        <p:txBody>
          <a:bodyPr/>
          <a:lstStyle/>
          <a:p>
            <a:endParaRPr/>
          </a:p>
        </p:txBody>
      </p:sp>
      <p:pic>
        <p:nvPicPr>
          <p:cNvPr id="4" name="Picture 10"/>
          <p:cNvPicPr/>
          <p:nvPr/>
        </p:nvPicPr>
        <p:blipFill>
          <a:blip r:embed="rId15"/>
          <a:srcRect b="28589"/>
          <a:stretch>
            <a:fillRect/>
          </a:stretch>
        </p:blipFill>
        <p:spPr>
          <a:xfrm>
            <a:off x="101520" y="3352680"/>
            <a:ext cx="2741400" cy="1977840"/>
          </a:xfrm>
          <a:prstGeom prst="rect">
            <a:avLst/>
          </a:prstGeom>
          <a:ln>
            <a:noFill/>
          </a:ln>
        </p:spPr>
      </p:pic>
      <p:sp>
        <p:nvSpPr>
          <p:cNvPr id="5" name="CustomShape 5"/>
          <p:cNvSpPr/>
          <p:nvPr/>
        </p:nvSpPr>
        <p:spPr>
          <a:xfrm>
            <a:off x="-101520" y="5257800"/>
            <a:ext cx="2944440" cy="53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2900" b="1" strike="noStrike" spc="-148">
                <a:solidFill>
                  <a:srgbClr val="FFFFFF"/>
                </a:solidFill>
                <a:latin typeface="Arial"/>
                <a:ea typeface="DejaVu Sans"/>
              </a:rPr>
              <a:t>BITS</a:t>
            </a:r>
            <a:r>
              <a:rPr lang="en-GB" sz="2900" b="0" strike="noStrike" spc="-148">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8360" cy="27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Lst>
  <p:transition/>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0840" cy="2741760"/>
          </a:xfrm>
          <a:prstGeom prst="rect">
            <a:avLst/>
          </a:prstGeom>
          <a:solidFill>
            <a:srgbClr val="10114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CustomShape 2"/>
          <p:cNvSpPr/>
          <p:nvPr/>
        </p:nvSpPr>
        <p:spPr>
          <a:xfrm>
            <a:off x="3860640" y="6095880"/>
            <a:ext cx="3859200" cy="7488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CustomShape 3"/>
          <p:cNvSpPr/>
          <p:nvPr/>
        </p:nvSpPr>
        <p:spPr>
          <a:xfrm>
            <a:off x="0" y="6095880"/>
            <a:ext cx="3859200" cy="7488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CustomShape 4"/>
          <p:cNvSpPr/>
          <p:nvPr/>
        </p:nvSpPr>
        <p:spPr>
          <a:xfrm>
            <a:off x="7721640" y="6095880"/>
            <a:ext cx="3859200" cy="7488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Picture 10"/>
          <p:cNvPicPr/>
          <p:nvPr/>
        </p:nvPicPr>
        <p:blipFill>
          <a:blip r:embed="rId15"/>
          <a:srcRect b="28589"/>
          <a:stretch>
            <a:fillRect/>
          </a:stretch>
        </p:blipFill>
        <p:spPr>
          <a:xfrm>
            <a:off x="101520" y="3352680"/>
            <a:ext cx="2741760" cy="1978200"/>
          </a:xfrm>
          <a:prstGeom prst="rect">
            <a:avLst/>
          </a:prstGeom>
          <a:ln>
            <a:noFill/>
          </a:ln>
        </p:spPr>
      </p:pic>
      <p:sp>
        <p:nvSpPr>
          <p:cNvPr id="5" name="CustomShape 5"/>
          <p:cNvSpPr/>
          <p:nvPr/>
        </p:nvSpPr>
        <p:spPr>
          <a:xfrm>
            <a:off x="-101520" y="5257800"/>
            <a:ext cx="2944800" cy="53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GB" sz="2900" b="1" strike="noStrike" spc="-145">
                <a:solidFill>
                  <a:srgbClr val="FFFFFF"/>
                </a:solidFill>
                <a:latin typeface="Arial"/>
                <a:ea typeface="DejaVu Sans"/>
              </a:rPr>
              <a:t>BITS</a:t>
            </a:r>
            <a:r>
              <a:rPr lang="en-GB" sz="2900" b="0" strike="noStrike" spc="-145">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872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0480" cy="2741400"/>
          </a:xfrm>
          <a:prstGeom prst="rect">
            <a:avLst/>
          </a:prstGeom>
          <a:solidFill>
            <a:srgbClr val="101141"/>
          </a:solidFill>
          <a:ln w="6480">
            <a:noFill/>
          </a:ln>
        </p:spPr>
        <p:style>
          <a:lnRef idx="0">
            <a:scrgbClr r="0" g="0" b="0"/>
          </a:lnRef>
          <a:fillRef idx="0">
            <a:scrgbClr r="0" g="0" b="0"/>
          </a:fillRef>
          <a:effectRef idx="0">
            <a:scrgbClr r="0" g="0" b="0"/>
          </a:effectRef>
          <a:fontRef idx="minor"/>
        </p:style>
        <p:txBody>
          <a:bodyPr/>
          <a:lstStyle/>
          <a:p>
            <a:endParaRPr/>
          </a:p>
        </p:txBody>
      </p:sp>
      <p:sp>
        <p:nvSpPr>
          <p:cNvPr id="10" name="CustomShape 2"/>
          <p:cNvSpPr/>
          <p:nvPr/>
        </p:nvSpPr>
        <p:spPr>
          <a:xfrm>
            <a:off x="3860640" y="6095880"/>
            <a:ext cx="3858840" cy="74520"/>
          </a:xfrm>
          <a:prstGeom prst="rect">
            <a:avLst/>
          </a:prstGeom>
          <a:solidFill>
            <a:srgbClr val="76C2E5"/>
          </a:solidFill>
          <a:ln w="6480">
            <a:noFill/>
          </a:ln>
        </p:spPr>
        <p:style>
          <a:lnRef idx="0">
            <a:scrgbClr r="0" g="0" b="0"/>
          </a:lnRef>
          <a:fillRef idx="0">
            <a:scrgbClr r="0" g="0" b="0"/>
          </a:fillRef>
          <a:effectRef idx="0">
            <a:scrgbClr r="0" g="0" b="0"/>
          </a:effectRef>
          <a:fontRef idx="minor"/>
        </p:style>
        <p:txBody>
          <a:bodyPr/>
          <a:lstStyle/>
          <a:p>
            <a:endParaRPr/>
          </a:p>
        </p:txBody>
      </p:sp>
      <p:sp>
        <p:nvSpPr>
          <p:cNvPr id="2" name="CustomShape 3"/>
          <p:cNvSpPr/>
          <p:nvPr/>
        </p:nvSpPr>
        <p:spPr>
          <a:xfrm>
            <a:off x="0" y="6095880"/>
            <a:ext cx="3858840" cy="74520"/>
          </a:xfrm>
          <a:prstGeom prst="rect">
            <a:avLst/>
          </a:prstGeom>
          <a:solidFill>
            <a:srgbClr val="FCB017"/>
          </a:solidFill>
          <a:ln w="6480">
            <a:noFill/>
          </a:ln>
        </p:spPr>
        <p:style>
          <a:lnRef idx="0">
            <a:scrgbClr r="0" g="0" b="0"/>
          </a:lnRef>
          <a:fillRef idx="0">
            <a:scrgbClr r="0" g="0" b="0"/>
          </a:fillRef>
          <a:effectRef idx="0">
            <a:scrgbClr r="0" g="0" b="0"/>
          </a:effectRef>
          <a:fontRef idx="minor"/>
        </p:style>
        <p:txBody>
          <a:bodyPr/>
          <a:lstStyle/>
          <a:p>
            <a:endParaRPr/>
          </a:p>
        </p:txBody>
      </p:sp>
      <p:sp>
        <p:nvSpPr>
          <p:cNvPr id="3" name="CustomShape 4"/>
          <p:cNvSpPr/>
          <p:nvPr/>
        </p:nvSpPr>
        <p:spPr>
          <a:xfrm>
            <a:off x="7721640" y="6095880"/>
            <a:ext cx="3858840" cy="74520"/>
          </a:xfrm>
          <a:prstGeom prst="rect">
            <a:avLst/>
          </a:prstGeom>
          <a:solidFill>
            <a:srgbClr val="FF0000"/>
          </a:solidFill>
          <a:ln w="6480">
            <a:noFill/>
          </a:ln>
        </p:spPr>
        <p:style>
          <a:lnRef idx="0">
            <a:scrgbClr r="0" g="0" b="0"/>
          </a:lnRef>
          <a:fillRef idx="0">
            <a:scrgbClr r="0" g="0" b="0"/>
          </a:fillRef>
          <a:effectRef idx="0">
            <a:scrgbClr r="0" g="0" b="0"/>
          </a:effectRef>
          <a:fontRef idx="minor"/>
        </p:style>
        <p:txBody>
          <a:bodyPr/>
          <a:lstStyle/>
          <a:p>
            <a:endParaRPr/>
          </a:p>
        </p:txBody>
      </p:sp>
      <p:pic>
        <p:nvPicPr>
          <p:cNvPr id="4" name="Picture 10"/>
          <p:cNvPicPr/>
          <p:nvPr/>
        </p:nvPicPr>
        <p:blipFill>
          <a:blip r:embed="rId15"/>
          <a:srcRect b="28589"/>
          <a:stretch>
            <a:fillRect/>
          </a:stretch>
        </p:blipFill>
        <p:spPr>
          <a:xfrm>
            <a:off x="101520" y="3352680"/>
            <a:ext cx="2741400" cy="1977840"/>
          </a:xfrm>
          <a:prstGeom prst="rect">
            <a:avLst/>
          </a:prstGeom>
          <a:ln>
            <a:noFill/>
          </a:ln>
        </p:spPr>
      </p:pic>
      <p:sp>
        <p:nvSpPr>
          <p:cNvPr id="5" name="CustomShape 5"/>
          <p:cNvSpPr/>
          <p:nvPr/>
        </p:nvSpPr>
        <p:spPr>
          <a:xfrm>
            <a:off x="-101520" y="5257800"/>
            <a:ext cx="2944440" cy="53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2900" b="1" strike="noStrike" spc="-148">
                <a:solidFill>
                  <a:srgbClr val="FFFFFF"/>
                </a:solidFill>
                <a:latin typeface="Arial"/>
                <a:ea typeface="DejaVu Sans"/>
              </a:rPr>
              <a:t>BITS</a:t>
            </a:r>
            <a:r>
              <a:rPr lang="en-GB" sz="2900" b="0" strike="noStrike" spc="-148">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8360" cy="27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Lst>
  <p:transition/>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5240" cy="44280"/>
            <a:chOff x="0" y="1295280"/>
            <a:chExt cx="9345240" cy="44280"/>
          </a:xfrm>
        </p:grpSpPr>
        <p:sp>
          <p:nvSpPr>
            <p:cNvPr id="46" name="CustomShape 2"/>
            <p:cNvSpPr/>
            <p:nvPr/>
          </p:nvSpPr>
          <p:spPr>
            <a:xfrm>
              <a:off x="3149640" y="1295280"/>
              <a:ext cx="3103200" cy="44280"/>
            </a:xfrm>
            <a:prstGeom prst="rect">
              <a:avLst/>
            </a:prstGeom>
            <a:solidFill>
              <a:srgbClr val="76C2E5"/>
            </a:solidFill>
            <a:ln w="6480">
              <a:noFill/>
            </a:ln>
          </p:spPr>
          <p:style>
            <a:lnRef idx="0">
              <a:scrgbClr r="0" g="0" b="0"/>
            </a:lnRef>
            <a:fillRef idx="0">
              <a:scrgbClr r="0" g="0" b="0"/>
            </a:fillRef>
            <a:effectRef idx="0">
              <a:scrgbClr r="0" g="0" b="0"/>
            </a:effectRef>
            <a:fontRef idx="minor"/>
          </p:style>
          <p:txBody>
            <a:bodyPr/>
            <a:lstStyle/>
            <a:p>
              <a:endParaRPr/>
            </a:p>
          </p:txBody>
        </p:sp>
        <p:sp>
          <p:nvSpPr>
            <p:cNvPr id="47" name="CustomShape 3"/>
            <p:cNvSpPr/>
            <p:nvPr/>
          </p:nvSpPr>
          <p:spPr>
            <a:xfrm>
              <a:off x="0" y="1295280"/>
              <a:ext cx="3147840" cy="44280"/>
            </a:xfrm>
            <a:prstGeom prst="rect">
              <a:avLst/>
            </a:prstGeom>
            <a:solidFill>
              <a:srgbClr val="FCB017"/>
            </a:solidFill>
            <a:ln w="6480">
              <a:noFill/>
            </a:ln>
          </p:spPr>
          <p:style>
            <a:lnRef idx="0">
              <a:scrgbClr r="0" g="0" b="0"/>
            </a:lnRef>
            <a:fillRef idx="0">
              <a:scrgbClr r="0" g="0" b="0"/>
            </a:fillRef>
            <a:effectRef idx="0">
              <a:scrgbClr r="0" g="0" b="0"/>
            </a:effectRef>
            <a:fontRef idx="minor"/>
          </p:style>
          <p:txBody>
            <a:bodyPr/>
            <a:lstStyle/>
            <a:p>
              <a:endParaRPr/>
            </a:p>
          </p:txBody>
        </p:sp>
        <p:sp>
          <p:nvSpPr>
            <p:cNvPr id="48" name="CustomShape 4"/>
            <p:cNvSpPr/>
            <p:nvPr/>
          </p:nvSpPr>
          <p:spPr>
            <a:xfrm>
              <a:off x="6242040" y="1295280"/>
              <a:ext cx="3103200" cy="44280"/>
            </a:xfrm>
            <a:prstGeom prst="rect">
              <a:avLst/>
            </a:prstGeom>
            <a:solidFill>
              <a:srgbClr val="FF0000"/>
            </a:solidFill>
            <a:ln w="6480">
              <a:noFill/>
            </a:ln>
          </p:spPr>
          <p:style>
            <a:lnRef idx="0">
              <a:scrgbClr r="0" g="0" b="0"/>
            </a:lnRef>
            <a:fillRef idx="0">
              <a:scrgbClr r="0" g="0" b="0"/>
            </a:fillRef>
            <a:effectRef idx="0">
              <a:scrgbClr r="0" g="0" b="0"/>
            </a:effectRef>
            <a:fontRef idx="minor"/>
          </p:style>
          <p:txBody>
            <a:bodyPr/>
            <a:lstStyle/>
            <a:p>
              <a:endParaRPr/>
            </a:p>
          </p:txBody>
        </p:sp>
      </p:grpSp>
      <p:grpSp>
        <p:nvGrpSpPr>
          <p:cNvPr id="49" name="Group 5"/>
          <p:cNvGrpSpPr/>
          <p:nvPr/>
        </p:nvGrpSpPr>
        <p:grpSpPr>
          <a:xfrm>
            <a:off x="2844720" y="6553080"/>
            <a:ext cx="9345240" cy="44280"/>
            <a:chOff x="2844720" y="6553080"/>
            <a:chExt cx="9345240" cy="44280"/>
          </a:xfrm>
        </p:grpSpPr>
        <p:sp>
          <p:nvSpPr>
            <p:cNvPr id="50" name="CustomShape 6"/>
            <p:cNvSpPr/>
            <p:nvPr/>
          </p:nvSpPr>
          <p:spPr>
            <a:xfrm>
              <a:off x="5994360" y="6553080"/>
              <a:ext cx="3103200" cy="44280"/>
            </a:xfrm>
            <a:prstGeom prst="rect">
              <a:avLst/>
            </a:prstGeom>
            <a:solidFill>
              <a:srgbClr val="76C2E5"/>
            </a:solidFill>
            <a:ln w="6480">
              <a:noFill/>
            </a:ln>
          </p:spPr>
          <p:style>
            <a:lnRef idx="0">
              <a:scrgbClr r="0" g="0" b="0"/>
            </a:lnRef>
            <a:fillRef idx="0">
              <a:scrgbClr r="0" g="0" b="0"/>
            </a:fillRef>
            <a:effectRef idx="0">
              <a:scrgbClr r="0" g="0" b="0"/>
            </a:effectRef>
            <a:fontRef idx="minor"/>
          </p:style>
          <p:txBody>
            <a:bodyPr/>
            <a:lstStyle/>
            <a:p>
              <a:endParaRPr/>
            </a:p>
          </p:txBody>
        </p:sp>
        <p:sp>
          <p:nvSpPr>
            <p:cNvPr id="51" name="CustomShape 7"/>
            <p:cNvSpPr/>
            <p:nvPr/>
          </p:nvSpPr>
          <p:spPr>
            <a:xfrm>
              <a:off x="2844720" y="6553080"/>
              <a:ext cx="3147840" cy="44280"/>
            </a:xfrm>
            <a:prstGeom prst="rect">
              <a:avLst/>
            </a:prstGeom>
            <a:solidFill>
              <a:srgbClr val="FCB017"/>
            </a:solidFill>
            <a:ln w="6480">
              <a:noFill/>
            </a:ln>
          </p:spPr>
          <p:style>
            <a:lnRef idx="0">
              <a:scrgbClr r="0" g="0" b="0"/>
            </a:lnRef>
            <a:fillRef idx="0">
              <a:scrgbClr r="0" g="0" b="0"/>
            </a:fillRef>
            <a:effectRef idx="0">
              <a:scrgbClr r="0" g="0" b="0"/>
            </a:effectRef>
            <a:fontRef idx="minor"/>
          </p:style>
          <p:txBody>
            <a:bodyPr/>
            <a:lstStyle/>
            <a:p>
              <a:endParaRPr/>
            </a:p>
          </p:txBody>
        </p:sp>
        <p:sp>
          <p:nvSpPr>
            <p:cNvPr id="52" name="CustomShape 8"/>
            <p:cNvSpPr/>
            <p:nvPr/>
          </p:nvSpPr>
          <p:spPr>
            <a:xfrm>
              <a:off x="9086760" y="6553080"/>
              <a:ext cx="3103200" cy="44280"/>
            </a:xfrm>
            <a:prstGeom prst="rect">
              <a:avLst/>
            </a:prstGeom>
            <a:solidFill>
              <a:srgbClr val="FF0000"/>
            </a:solidFill>
            <a:ln w="6480">
              <a:noFill/>
            </a:ln>
          </p:spPr>
          <p:style>
            <a:lnRef idx="0">
              <a:scrgbClr r="0" g="0" b="0"/>
            </a:lnRef>
            <a:fillRef idx="0">
              <a:scrgbClr r="0" g="0" b="0"/>
            </a:fillRef>
            <a:effectRef idx="0">
              <a:scrgbClr r="0" g="0" b="0"/>
            </a:effectRef>
            <a:fontRef idx="minor"/>
          </p:style>
          <p:txBody>
            <a:bodyPr/>
            <a:lstStyle/>
            <a:p>
              <a:endParaRPr/>
            </a:p>
          </p:txBody>
        </p:sp>
      </p:grpSp>
      <p:pic>
        <p:nvPicPr>
          <p:cNvPr id="53" name="Picture 14"/>
          <p:cNvPicPr/>
          <p:nvPr/>
        </p:nvPicPr>
        <p:blipFill>
          <a:blip r:embed="rId14"/>
          <a:srcRect l="1916" b="5315"/>
          <a:stretch>
            <a:fillRect/>
          </a:stretch>
        </p:blipFill>
        <p:spPr>
          <a:xfrm>
            <a:off x="8839080" y="0"/>
            <a:ext cx="2923560" cy="690480"/>
          </a:xfrm>
          <a:prstGeom prst="rect">
            <a:avLst/>
          </a:prstGeom>
          <a:ln>
            <a:noFill/>
          </a:ln>
        </p:spPr>
      </p:pic>
      <p:sp>
        <p:nvSpPr>
          <p:cNvPr id="54" name="CustomShape 9"/>
          <p:cNvSpPr/>
          <p:nvPr/>
        </p:nvSpPr>
        <p:spPr>
          <a:xfrm>
            <a:off x="4368960" y="6595920"/>
            <a:ext cx="782136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GB" sz="1100" b="1" strike="noStrike" spc="-1">
                <a:solidFill>
                  <a:srgbClr val="101141"/>
                </a:solidFill>
                <a:latin typeface="Arial"/>
                <a:ea typeface="DejaVu Sans"/>
              </a:rPr>
              <a:t>BITS </a:t>
            </a:r>
            <a:r>
              <a:rPr lang="en-GB" sz="1100" b="0" strike="noStrike" spc="-1">
                <a:solidFill>
                  <a:srgbClr val="101141"/>
                </a:solidFill>
                <a:latin typeface="Arial"/>
                <a:ea typeface="DejaVu Sans"/>
              </a:rPr>
              <a:t>Pilani, Hyderabad Campus</a:t>
            </a:r>
            <a:endParaRPr lang="en-IN" sz="1100" b="0" strike="noStrike" spc="-1">
              <a:latin typeface="Arial"/>
            </a:endParaRPr>
          </a:p>
        </p:txBody>
      </p:sp>
      <p:sp>
        <p:nvSpPr>
          <p:cNvPr id="55"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56"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ransition/>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200" cy="2742120"/>
          </a:xfrm>
          <a:prstGeom prst="rect">
            <a:avLst/>
          </a:prstGeom>
          <a:solidFill>
            <a:srgbClr val="10114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10" name="CustomShape 2"/>
          <p:cNvSpPr/>
          <p:nvPr/>
        </p:nvSpPr>
        <p:spPr>
          <a:xfrm>
            <a:off x="3860640" y="6095880"/>
            <a:ext cx="3859560" cy="7524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 name="CustomShape 3"/>
          <p:cNvSpPr/>
          <p:nvPr/>
        </p:nvSpPr>
        <p:spPr>
          <a:xfrm>
            <a:off x="0" y="6095880"/>
            <a:ext cx="3859560" cy="7524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3" name="CustomShape 4"/>
          <p:cNvSpPr/>
          <p:nvPr/>
        </p:nvSpPr>
        <p:spPr>
          <a:xfrm>
            <a:off x="7721640" y="6095880"/>
            <a:ext cx="3859560" cy="7524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pic>
        <p:nvPicPr>
          <p:cNvPr id="4" name="Picture 10" descr="BITS_university_logo_whitevert.png"/>
          <p:cNvPicPr/>
          <p:nvPr/>
        </p:nvPicPr>
        <p:blipFill>
          <a:blip r:embed="rId15"/>
          <a:srcRect b="28589"/>
          <a:stretch>
            <a:fillRect/>
          </a:stretch>
        </p:blipFill>
        <p:spPr>
          <a:xfrm>
            <a:off x="101520" y="3352680"/>
            <a:ext cx="2742120" cy="1978560"/>
          </a:xfrm>
          <a:prstGeom prst="rect">
            <a:avLst/>
          </a:prstGeom>
          <a:ln>
            <a:noFill/>
          </a:ln>
        </p:spPr>
      </p:pic>
      <p:sp>
        <p:nvSpPr>
          <p:cNvPr id="5" name="CustomShape 5"/>
          <p:cNvSpPr/>
          <p:nvPr/>
        </p:nvSpPr>
        <p:spPr>
          <a:xfrm>
            <a:off x="-101520" y="5257800"/>
            <a:ext cx="2945160" cy="531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900" b="1" strike="noStrike" spc="-151">
                <a:solidFill>
                  <a:srgbClr val="FFFFFF"/>
                </a:solidFill>
                <a:latin typeface="Arial"/>
                <a:ea typeface="DejaVu Sans"/>
              </a:rPr>
              <a:t>BITS</a:t>
            </a:r>
            <a:r>
              <a:rPr lang="en-US" sz="2900" b="0" strike="noStrike" spc="-151">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908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transition/>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200" cy="2742120"/>
          </a:xfrm>
          <a:prstGeom prst="rect">
            <a:avLst/>
          </a:prstGeom>
          <a:solidFill>
            <a:srgbClr val="10114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10" name="CustomShape 2"/>
          <p:cNvSpPr/>
          <p:nvPr/>
        </p:nvSpPr>
        <p:spPr>
          <a:xfrm>
            <a:off x="3860640" y="6095880"/>
            <a:ext cx="3859560" cy="7524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 name="CustomShape 3"/>
          <p:cNvSpPr/>
          <p:nvPr/>
        </p:nvSpPr>
        <p:spPr>
          <a:xfrm>
            <a:off x="0" y="6095880"/>
            <a:ext cx="3859560" cy="7524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3" name="CustomShape 4"/>
          <p:cNvSpPr/>
          <p:nvPr/>
        </p:nvSpPr>
        <p:spPr>
          <a:xfrm>
            <a:off x="7721640" y="6095880"/>
            <a:ext cx="3859560" cy="7524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pic>
        <p:nvPicPr>
          <p:cNvPr id="4" name="Picture 10" descr="BITS_university_logo_whitevert.png"/>
          <p:cNvPicPr/>
          <p:nvPr/>
        </p:nvPicPr>
        <p:blipFill>
          <a:blip r:embed="rId15"/>
          <a:srcRect b="28589"/>
          <a:stretch>
            <a:fillRect/>
          </a:stretch>
        </p:blipFill>
        <p:spPr>
          <a:xfrm>
            <a:off x="101520" y="3352680"/>
            <a:ext cx="2742120" cy="1978560"/>
          </a:xfrm>
          <a:prstGeom prst="rect">
            <a:avLst/>
          </a:prstGeom>
          <a:ln>
            <a:noFill/>
          </a:ln>
        </p:spPr>
      </p:pic>
      <p:sp>
        <p:nvSpPr>
          <p:cNvPr id="5" name="CustomShape 5"/>
          <p:cNvSpPr/>
          <p:nvPr/>
        </p:nvSpPr>
        <p:spPr>
          <a:xfrm>
            <a:off x="-101520" y="5257800"/>
            <a:ext cx="2945160" cy="531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900" b="1" strike="noStrike" spc="-151">
                <a:solidFill>
                  <a:srgbClr val="FFFFFF"/>
                </a:solidFill>
                <a:latin typeface="Arial"/>
                <a:ea typeface="DejaVu Sans"/>
              </a:rPr>
              <a:t>BITS</a:t>
            </a:r>
            <a:r>
              <a:rPr lang="en-US" sz="2900" b="0" strike="noStrike" spc="-151">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908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Lst>
  <p:transition/>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5960" cy="45000"/>
            <a:chOff x="0" y="1295280"/>
            <a:chExt cx="9345960" cy="45000"/>
          </a:xfrm>
        </p:grpSpPr>
        <p:sp>
          <p:nvSpPr>
            <p:cNvPr id="46" name="CustomShape 2"/>
            <p:cNvSpPr/>
            <p:nvPr/>
          </p:nvSpPr>
          <p:spPr>
            <a:xfrm>
              <a:off x="3149640" y="1295280"/>
              <a:ext cx="3103920" cy="4500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47" name="CustomShape 3"/>
            <p:cNvSpPr/>
            <p:nvPr/>
          </p:nvSpPr>
          <p:spPr>
            <a:xfrm>
              <a:off x="0" y="1295280"/>
              <a:ext cx="3148560" cy="4500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48" name="CustomShape 4"/>
            <p:cNvSpPr/>
            <p:nvPr/>
          </p:nvSpPr>
          <p:spPr>
            <a:xfrm>
              <a:off x="6242040" y="1295280"/>
              <a:ext cx="3103920" cy="4500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grpSp>
        <p:nvGrpSpPr>
          <p:cNvPr id="49" name="Group 5"/>
          <p:cNvGrpSpPr/>
          <p:nvPr/>
        </p:nvGrpSpPr>
        <p:grpSpPr>
          <a:xfrm>
            <a:off x="2844720" y="6553080"/>
            <a:ext cx="9345960" cy="45000"/>
            <a:chOff x="2844720" y="6553080"/>
            <a:chExt cx="9345960" cy="45000"/>
          </a:xfrm>
        </p:grpSpPr>
        <p:sp>
          <p:nvSpPr>
            <p:cNvPr id="50" name="CustomShape 6"/>
            <p:cNvSpPr/>
            <p:nvPr/>
          </p:nvSpPr>
          <p:spPr>
            <a:xfrm>
              <a:off x="5994360" y="6553080"/>
              <a:ext cx="3103920" cy="45000"/>
            </a:xfrm>
            <a:prstGeom prst="rect">
              <a:avLst/>
            </a:prstGeom>
            <a:solidFill>
              <a:srgbClr val="76C2E5"/>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51" name="CustomShape 7"/>
            <p:cNvSpPr/>
            <p:nvPr/>
          </p:nvSpPr>
          <p:spPr>
            <a:xfrm>
              <a:off x="2844720" y="6553080"/>
              <a:ext cx="3148560" cy="45000"/>
            </a:xfrm>
            <a:prstGeom prst="rect">
              <a:avLst/>
            </a:prstGeom>
            <a:solidFill>
              <a:srgbClr val="FCB017"/>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52" name="CustomShape 8"/>
            <p:cNvSpPr/>
            <p:nvPr/>
          </p:nvSpPr>
          <p:spPr>
            <a:xfrm>
              <a:off x="9086760" y="6553080"/>
              <a:ext cx="3103920" cy="45000"/>
            </a:xfrm>
            <a:prstGeom prst="rect">
              <a:avLst/>
            </a:prstGeom>
            <a:solidFill>
              <a:srgbClr val="FF0000"/>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pic>
        <p:nvPicPr>
          <p:cNvPr id="53" name="Picture 14" descr="Picture 7.png"/>
          <p:cNvPicPr/>
          <p:nvPr/>
        </p:nvPicPr>
        <p:blipFill>
          <a:blip r:embed="rId14"/>
          <a:srcRect l="1916" b="5315"/>
          <a:stretch>
            <a:fillRect/>
          </a:stretch>
        </p:blipFill>
        <p:spPr>
          <a:xfrm>
            <a:off x="8839080" y="0"/>
            <a:ext cx="2924280" cy="691200"/>
          </a:xfrm>
          <a:prstGeom prst="rect">
            <a:avLst/>
          </a:prstGeom>
          <a:ln>
            <a:noFill/>
          </a:ln>
        </p:spPr>
      </p:pic>
      <p:sp>
        <p:nvSpPr>
          <p:cNvPr id="54" name="CustomShape 9"/>
          <p:cNvSpPr/>
          <p:nvPr/>
        </p:nvSpPr>
        <p:spPr>
          <a:xfrm>
            <a:off x="4368960" y="6595920"/>
            <a:ext cx="7822080" cy="25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100" b="1" strike="noStrike" spc="-1">
                <a:solidFill>
                  <a:srgbClr val="101141"/>
                </a:solidFill>
                <a:latin typeface="Arial"/>
                <a:ea typeface="DejaVu Sans"/>
              </a:rPr>
              <a:t>BITS </a:t>
            </a:r>
            <a:r>
              <a:rPr lang="en-US" sz="1100" b="0" strike="noStrike" spc="-1">
                <a:solidFill>
                  <a:srgbClr val="101141"/>
                </a:solidFill>
                <a:latin typeface="Arial"/>
                <a:ea typeface="DejaVu Sans"/>
              </a:rPr>
              <a:t>Pilani, Hyderabad Campus</a:t>
            </a:r>
            <a:endParaRPr lang="en-IN" sz="1100" b="0" strike="noStrike" spc="-1">
              <a:latin typeface="Arial"/>
            </a:endParaRPr>
          </a:p>
        </p:txBody>
      </p:sp>
      <p:sp>
        <p:nvSpPr>
          <p:cNvPr id="55"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56"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transition/>
  <p:txStyles>
    <p:titleStyle/>
    <p:bodyStyle/>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920" cy="2742840"/>
          </a:xfrm>
          <a:prstGeom prst="rect">
            <a:avLst/>
          </a:prstGeom>
          <a:solidFill>
            <a:srgbClr val="101141"/>
          </a:solidFill>
          <a:ln>
            <a:noFill/>
          </a:ln>
        </p:spPr>
        <p:style>
          <a:lnRef idx="1">
            <a:schemeClr val="accent1"/>
          </a:lnRef>
          <a:fillRef idx="3">
            <a:schemeClr val="accent1"/>
          </a:fillRef>
          <a:effectRef idx="2">
            <a:schemeClr val="accent1"/>
          </a:effectRef>
          <a:fontRef idx="minor"/>
        </p:style>
        <p:txBody>
          <a:bodyPr/>
          <a:lstStyle/>
          <a:p>
            <a:endParaRPr/>
          </a:p>
        </p:txBody>
      </p:sp>
      <p:sp>
        <p:nvSpPr>
          <p:cNvPr id="10" name="CustomShape 2"/>
          <p:cNvSpPr/>
          <p:nvPr/>
        </p:nvSpPr>
        <p:spPr>
          <a:xfrm>
            <a:off x="3860640" y="6095880"/>
            <a:ext cx="3860280" cy="7596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2" name="CustomShape 3"/>
          <p:cNvSpPr/>
          <p:nvPr/>
        </p:nvSpPr>
        <p:spPr>
          <a:xfrm>
            <a:off x="0" y="6095880"/>
            <a:ext cx="3860280" cy="7596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3" name="CustomShape 4"/>
          <p:cNvSpPr/>
          <p:nvPr/>
        </p:nvSpPr>
        <p:spPr>
          <a:xfrm>
            <a:off x="7721640" y="6095880"/>
            <a:ext cx="3860280" cy="7596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pic>
        <p:nvPicPr>
          <p:cNvPr id="4" name="Picture 10" descr="BITS_university_logo_whitevert.png"/>
          <p:cNvPicPr/>
          <p:nvPr/>
        </p:nvPicPr>
        <p:blipFill>
          <a:blip r:embed="rId15"/>
          <a:srcRect b="28589"/>
          <a:stretch>
            <a:fillRect/>
          </a:stretch>
        </p:blipFill>
        <p:spPr>
          <a:xfrm>
            <a:off x="101520" y="3352680"/>
            <a:ext cx="2742840" cy="1979280"/>
          </a:xfrm>
          <a:prstGeom prst="rect">
            <a:avLst/>
          </a:prstGeom>
          <a:ln>
            <a:noFill/>
          </a:ln>
        </p:spPr>
      </p:pic>
      <p:sp>
        <p:nvSpPr>
          <p:cNvPr id="5" name="CustomShape 5"/>
          <p:cNvSpPr/>
          <p:nvPr/>
        </p:nvSpPr>
        <p:spPr>
          <a:xfrm>
            <a:off x="-101520" y="5257800"/>
            <a:ext cx="2945880" cy="532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900" b="1" strike="noStrike" spc="-151">
                <a:solidFill>
                  <a:srgbClr val="FFFFFF"/>
                </a:solidFill>
                <a:latin typeface="Arial"/>
              </a:rPr>
              <a:t>BITS</a:t>
            </a:r>
            <a:r>
              <a:rPr lang="en-US" sz="2900" b="0" strike="noStrike" spc="-151">
                <a:solidFill>
                  <a:srgbClr val="FFFFFF"/>
                </a:solidFill>
                <a:latin typeface="Arial"/>
              </a:rPr>
              <a:t> Pilani</a:t>
            </a:r>
            <a:endParaRPr lang="en-IN" sz="2900" b="0" strike="noStrike" spc="-1">
              <a:latin typeface="Arial"/>
            </a:endParaRPr>
          </a:p>
        </p:txBody>
      </p:sp>
      <p:sp>
        <p:nvSpPr>
          <p:cNvPr id="6" name="CustomShape 6"/>
          <p:cNvSpPr/>
          <p:nvPr/>
        </p:nvSpPr>
        <p:spPr>
          <a:xfrm>
            <a:off x="203040" y="5667480"/>
            <a:ext cx="2539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FFFF"/>
                </a:solidFill>
                <a:latin typeface="Arial"/>
              </a:rPr>
              <a:t>Hyderabad Campus</a:t>
            </a:r>
            <a:endParaRPr lang="en-IN" sz="1200" b="0" strike="noStrike" spc="-1">
              <a:latin typeface="Arial"/>
            </a:endParaRPr>
          </a:p>
        </p:txBody>
      </p:sp>
      <p:sp>
        <p:nvSpPr>
          <p:cNvPr id="7" name="PlaceHolder 7"/>
          <p:cNvSpPr>
            <a:spLocks noGrp="1"/>
          </p:cNvSpPr>
          <p:nvPr>
            <p:ph type="body"/>
          </p:nvPr>
        </p:nvSpPr>
        <p:spPr>
          <a:xfrm>
            <a:off x="3352680" y="5410080"/>
            <a:ext cx="8026200" cy="533160"/>
          </a:xfrm>
          <a:prstGeom prst="rect">
            <a:avLst/>
          </a:prstGeom>
        </p:spPr>
        <p:txBody>
          <a:bodyPr anchor="b">
            <a:noAutofit/>
          </a:bodyPr>
          <a:lstStyle/>
          <a:p>
            <a:pPr algn="r">
              <a:lnSpc>
                <a:spcPts val="1800"/>
              </a:lnSpc>
              <a:tabLst>
                <a:tab pos="0" algn="l"/>
              </a:tabLst>
            </a:pPr>
            <a:r>
              <a:rPr lang="en-US" sz="1800" b="0" strike="noStrike" spc="-1">
                <a:solidFill>
                  <a:srgbClr val="FFFFFF"/>
                </a:solidFill>
                <a:latin typeface="Calibri"/>
              </a:rPr>
              <a:t>Click to edit Master text styles</a:t>
            </a:r>
            <a:endParaRPr lang="en-US" sz="1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rPr>
              <a:t>Second level</a:t>
            </a:r>
          </a:p>
        </p:txBody>
      </p:sp>
      <p:sp>
        <p:nvSpPr>
          <p:cNvPr id="8" name="PlaceHolder 8"/>
          <p:cNvSpPr>
            <a:spLocks noGrp="1"/>
          </p:cNvSpPr>
          <p:nvPr>
            <p:ph type="title" idx="1"/>
          </p:nvPr>
        </p:nvSpPr>
        <p:spPr>
          <a:xfrm>
            <a:off x="3352680" y="3809880"/>
            <a:ext cx="8026200" cy="1523520"/>
          </a:xfrm>
          <a:prstGeom prst="rect">
            <a:avLst/>
          </a:prstGeom>
        </p:spPr>
        <p:txBody>
          <a:bodyPr anchor="ctr">
            <a:noAutofit/>
          </a:bodyPr>
          <a:lstStyle/>
          <a:p>
            <a:pPr>
              <a:lnSpc>
                <a:spcPts val="4000"/>
              </a:lnSpc>
            </a:pPr>
            <a:r>
              <a:rPr lang="en-US" sz="4400" b="0" strike="noStrike" spc="-1">
                <a:solidFill>
                  <a:srgbClr val="FFFFFF"/>
                </a:solidFill>
                <a:latin typeface="Calibri Light"/>
              </a:rPr>
              <a:t>Click to edit Master title style</a:t>
            </a:r>
            <a:endParaRPr lang="en-US" sz="4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Lst>
  <p:transition/>
  <p:txStyles>
    <p:titleStyle/>
    <p:bodyStyle/>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920" cy="2742840"/>
          </a:xfrm>
          <a:prstGeom prst="rect">
            <a:avLst/>
          </a:prstGeom>
          <a:solidFill>
            <a:srgbClr val="101141"/>
          </a:solidFill>
          <a:ln>
            <a:noFill/>
          </a:ln>
        </p:spPr>
        <p:style>
          <a:lnRef idx="1">
            <a:schemeClr val="accent1"/>
          </a:lnRef>
          <a:fillRef idx="3">
            <a:schemeClr val="accent1"/>
          </a:fillRef>
          <a:effectRef idx="2">
            <a:schemeClr val="accent1"/>
          </a:effectRef>
          <a:fontRef idx="minor"/>
        </p:style>
        <p:txBody>
          <a:bodyPr/>
          <a:lstStyle/>
          <a:p>
            <a:endParaRPr/>
          </a:p>
        </p:txBody>
      </p:sp>
      <p:sp>
        <p:nvSpPr>
          <p:cNvPr id="10" name="CustomShape 2"/>
          <p:cNvSpPr/>
          <p:nvPr/>
        </p:nvSpPr>
        <p:spPr>
          <a:xfrm>
            <a:off x="3860640" y="6095880"/>
            <a:ext cx="3860280" cy="7596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2" name="CustomShape 3"/>
          <p:cNvSpPr/>
          <p:nvPr/>
        </p:nvSpPr>
        <p:spPr>
          <a:xfrm>
            <a:off x="0" y="6095880"/>
            <a:ext cx="3860280" cy="7596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3" name="CustomShape 4"/>
          <p:cNvSpPr/>
          <p:nvPr/>
        </p:nvSpPr>
        <p:spPr>
          <a:xfrm>
            <a:off x="7721640" y="6095880"/>
            <a:ext cx="3860280" cy="7596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pic>
        <p:nvPicPr>
          <p:cNvPr id="4" name="Picture 10" descr="BITS_university_logo_whitevert.png"/>
          <p:cNvPicPr/>
          <p:nvPr/>
        </p:nvPicPr>
        <p:blipFill>
          <a:blip r:embed="rId15"/>
          <a:srcRect b="28589"/>
          <a:stretch>
            <a:fillRect/>
          </a:stretch>
        </p:blipFill>
        <p:spPr>
          <a:xfrm>
            <a:off x="101520" y="3352680"/>
            <a:ext cx="2742840" cy="1979280"/>
          </a:xfrm>
          <a:prstGeom prst="rect">
            <a:avLst/>
          </a:prstGeom>
          <a:ln>
            <a:noFill/>
          </a:ln>
        </p:spPr>
      </p:pic>
      <p:sp>
        <p:nvSpPr>
          <p:cNvPr id="5" name="CustomShape 5"/>
          <p:cNvSpPr/>
          <p:nvPr/>
        </p:nvSpPr>
        <p:spPr>
          <a:xfrm>
            <a:off x="-101520" y="5257800"/>
            <a:ext cx="2945880" cy="532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900" b="1" strike="noStrike" spc="-151">
                <a:solidFill>
                  <a:srgbClr val="FFFFFF"/>
                </a:solidFill>
                <a:latin typeface="Arial"/>
              </a:rPr>
              <a:t>BITS</a:t>
            </a:r>
            <a:r>
              <a:rPr lang="en-US" sz="2900" b="0" strike="noStrike" spc="-151">
                <a:solidFill>
                  <a:srgbClr val="FFFFFF"/>
                </a:solidFill>
                <a:latin typeface="Arial"/>
              </a:rPr>
              <a:t> Pilani</a:t>
            </a:r>
            <a:endParaRPr lang="en-IN" sz="2900" b="0" strike="noStrike" spc="-1">
              <a:latin typeface="Arial"/>
            </a:endParaRPr>
          </a:p>
        </p:txBody>
      </p:sp>
      <p:sp>
        <p:nvSpPr>
          <p:cNvPr id="6" name="CustomShape 6"/>
          <p:cNvSpPr/>
          <p:nvPr/>
        </p:nvSpPr>
        <p:spPr>
          <a:xfrm>
            <a:off x="203040" y="5667480"/>
            <a:ext cx="2539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FFFF"/>
                </a:solidFill>
                <a:latin typeface="Arial"/>
              </a:rPr>
              <a:t>Hyderabad Campus</a:t>
            </a:r>
            <a:endParaRPr lang="en-IN" sz="1200" b="0" strike="noStrike" spc="-1">
              <a:latin typeface="Arial"/>
            </a:endParaRPr>
          </a:p>
        </p:txBody>
      </p:sp>
      <p:sp>
        <p:nvSpPr>
          <p:cNvPr id="7" name="PlaceHolder 7"/>
          <p:cNvSpPr>
            <a:spLocks noGrp="1"/>
          </p:cNvSpPr>
          <p:nvPr>
            <p:ph type="body"/>
          </p:nvPr>
        </p:nvSpPr>
        <p:spPr>
          <a:xfrm>
            <a:off x="3352680" y="5410080"/>
            <a:ext cx="8026200" cy="533160"/>
          </a:xfrm>
          <a:prstGeom prst="rect">
            <a:avLst/>
          </a:prstGeom>
        </p:spPr>
        <p:txBody>
          <a:bodyPr anchor="b">
            <a:noAutofit/>
          </a:bodyPr>
          <a:lstStyle/>
          <a:p>
            <a:pPr algn="r">
              <a:lnSpc>
                <a:spcPts val="1800"/>
              </a:lnSpc>
              <a:tabLst>
                <a:tab pos="0" algn="l"/>
              </a:tabLst>
            </a:pPr>
            <a:r>
              <a:rPr lang="en-US" sz="1800" b="0" strike="noStrike" spc="-1">
                <a:solidFill>
                  <a:srgbClr val="FFFFFF"/>
                </a:solidFill>
                <a:latin typeface="Calibri"/>
              </a:rPr>
              <a:t>Click to edit Master text styles</a:t>
            </a:r>
            <a:endParaRPr lang="en-US" sz="1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rPr>
              <a:t>Second level</a:t>
            </a:r>
          </a:p>
        </p:txBody>
      </p:sp>
      <p:sp>
        <p:nvSpPr>
          <p:cNvPr id="8" name="PlaceHolder 8"/>
          <p:cNvSpPr>
            <a:spLocks noGrp="1"/>
          </p:cNvSpPr>
          <p:nvPr>
            <p:ph type="title" idx="1"/>
          </p:nvPr>
        </p:nvSpPr>
        <p:spPr>
          <a:xfrm>
            <a:off x="3352680" y="3809880"/>
            <a:ext cx="8026200" cy="1523520"/>
          </a:xfrm>
          <a:prstGeom prst="rect">
            <a:avLst/>
          </a:prstGeom>
        </p:spPr>
        <p:txBody>
          <a:bodyPr anchor="ctr">
            <a:noAutofit/>
          </a:bodyPr>
          <a:lstStyle/>
          <a:p>
            <a:pPr>
              <a:lnSpc>
                <a:spcPts val="4000"/>
              </a:lnSpc>
            </a:pPr>
            <a:r>
              <a:rPr lang="en-US" sz="4400" b="0" strike="noStrike" spc="-1">
                <a:solidFill>
                  <a:srgbClr val="FFFFFF"/>
                </a:solidFill>
                <a:latin typeface="Calibri Light"/>
              </a:rPr>
              <a:t>Click to edit Master title style</a:t>
            </a:r>
            <a:endParaRPr lang="en-US" sz="4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Lst>
  <p:transition/>
  <p:txStyles>
    <p:titleStyle/>
    <p:bodyStyle/>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6680" cy="45720"/>
            <a:chOff x="0" y="1295280"/>
            <a:chExt cx="9346680" cy="45720"/>
          </a:xfrm>
        </p:grpSpPr>
        <p:sp>
          <p:nvSpPr>
            <p:cNvPr id="46" name="CustomShape 2"/>
            <p:cNvSpPr/>
            <p:nvPr/>
          </p:nvSpPr>
          <p:spPr>
            <a:xfrm>
              <a:off x="3149640" y="1295280"/>
              <a:ext cx="3104640" cy="4572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47" name="CustomShape 3"/>
            <p:cNvSpPr/>
            <p:nvPr/>
          </p:nvSpPr>
          <p:spPr>
            <a:xfrm>
              <a:off x="0" y="1295280"/>
              <a:ext cx="3149280" cy="4572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48" name="CustomShape 4"/>
            <p:cNvSpPr/>
            <p:nvPr/>
          </p:nvSpPr>
          <p:spPr>
            <a:xfrm>
              <a:off x="6242040" y="1295280"/>
              <a:ext cx="3104640" cy="4572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grpSp>
      <p:grpSp>
        <p:nvGrpSpPr>
          <p:cNvPr id="49" name="Group 5"/>
          <p:cNvGrpSpPr/>
          <p:nvPr/>
        </p:nvGrpSpPr>
        <p:grpSpPr>
          <a:xfrm>
            <a:off x="2844720" y="6553080"/>
            <a:ext cx="9346680" cy="45720"/>
            <a:chOff x="2844720" y="6553080"/>
            <a:chExt cx="9346680" cy="45720"/>
          </a:xfrm>
        </p:grpSpPr>
        <p:sp>
          <p:nvSpPr>
            <p:cNvPr id="50" name="CustomShape 6"/>
            <p:cNvSpPr/>
            <p:nvPr/>
          </p:nvSpPr>
          <p:spPr>
            <a:xfrm>
              <a:off x="5994360" y="6553080"/>
              <a:ext cx="3104640" cy="4572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51" name="CustomShape 7"/>
            <p:cNvSpPr/>
            <p:nvPr/>
          </p:nvSpPr>
          <p:spPr>
            <a:xfrm>
              <a:off x="2844720" y="6553080"/>
              <a:ext cx="3149280" cy="4572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52" name="CustomShape 8"/>
            <p:cNvSpPr/>
            <p:nvPr/>
          </p:nvSpPr>
          <p:spPr>
            <a:xfrm>
              <a:off x="9086760" y="6553080"/>
              <a:ext cx="3104640" cy="4572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grpSp>
      <p:pic>
        <p:nvPicPr>
          <p:cNvPr id="53" name="Picture 14" descr="Picture 7.png"/>
          <p:cNvPicPr/>
          <p:nvPr/>
        </p:nvPicPr>
        <p:blipFill>
          <a:blip r:embed="rId14"/>
          <a:srcRect l="1916" b="5315"/>
          <a:stretch>
            <a:fillRect/>
          </a:stretch>
        </p:blipFill>
        <p:spPr>
          <a:xfrm>
            <a:off x="8839080" y="0"/>
            <a:ext cx="2925000" cy="691920"/>
          </a:xfrm>
          <a:prstGeom prst="rect">
            <a:avLst/>
          </a:prstGeom>
          <a:ln>
            <a:noFill/>
          </a:ln>
        </p:spPr>
      </p:pic>
      <p:sp>
        <p:nvSpPr>
          <p:cNvPr id="54" name="CustomShape 9"/>
          <p:cNvSpPr/>
          <p:nvPr/>
        </p:nvSpPr>
        <p:spPr>
          <a:xfrm>
            <a:off x="4368960" y="6595920"/>
            <a:ext cx="7822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100" b="1" strike="noStrike" spc="-1">
                <a:solidFill>
                  <a:srgbClr val="101141"/>
                </a:solidFill>
                <a:latin typeface="Arial"/>
              </a:rPr>
              <a:t>BITS </a:t>
            </a:r>
            <a:r>
              <a:rPr lang="en-US" sz="1100" b="0" strike="noStrike" spc="-1">
                <a:solidFill>
                  <a:srgbClr val="101141"/>
                </a:solidFill>
                <a:latin typeface="Arial"/>
              </a:rPr>
              <a:t>Pilani, Hyderabad Campus</a:t>
            </a:r>
            <a:endParaRPr lang="en-IN" sz="1100" b="0" strike="noStrike" spc="-1">
              <a:latin typeface="Arial"/>
            </a:endParaRPr>
          </a:p>
        </p:txBody>
      </p:sp>
      <p:sp>
        <p:nvSpPr>
          <p:cNvPr id="55" name="PlaceHolder 10"/>
          <p:cNvSpPr>
            <a:spLocks noGrp="1"/>
          </p:cNvSpPr>
          <p:nvPr>
            <p:ph type="body"/>
          </p:nvPr>
        </p:nvSpPr>
        <p:spPr>
          <a:xfrm>
            <a:off x="406440" y="152280"/>
            <a:ext cx="8432280" cy="1142640"/>
          </a:xfrm>
          <a:prstGeom prst="rect">
            <a:avLst/>
          </a:prstGeom>
        </p:spPr>
        <p:txBody>
          <a:bodyPr anchor="ctr">
            <a:normAutofit/>
          </a:bodyPr>
          <a:lstStyle/>
          <a:p>
            <a:pPr>
              <a:lnSpc>
                <a:spcPts val="3600"/>
              </a:lnSpc>
              <a:tabLst>
                <a:tab pos="0" algn="l"/>
              </a:tabLst>
            </a:pPr>
            <a:r>
              <a:rPr lang="en-US" sz="3600" b="1" strike="noStrike" spc="-151">
                <a:solidFill>
                  <a:srgbClr val="000000"/>
                </a:solidFill>
                <a:latin typeface="Arial"/>
              </a:rPr>
              <a:t>Click to edit Master text styles</a:t>
            </a:r>
            <a:endParaRPr lang="en-US" sz="3600" b="0" strike="noStrike" spc="-1">
              <a:solidFill>
                <a:srgbClr val="000000"/>
              </a:solidFill>
              <a:latin typeface="Calibri"/>
            </a:endParaRPr>
          </a:p>
        </p:txBody>
      </p:sp>
      <p:sp>
        <p:nvSpPr>
          <p:cNvPr id="56" name="PlaceHolder 11"/>
          <p:cNvSpPr>
            <a:spLocks noGrp="1"/>
          </p:cNvSpPr>
          <p:nvPr>
            <p:ph type="title" idx="1"/>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Lst>
  <p:transition/>
  <p:txStyles>
    <p:titleStyle/>
    <p:bodyStyle/>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560" cy="2742480"/>
          </a:xfrm>
          <a:prstGeom prst="rect">
            <a:avLst/>
          </a:prstGeom>
          <a:solidFill>
            <a:srgbClr val="10114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10" name="CustomShape 2"/>
          <p:cNvSpPr/>
          <p:nvPr/>
        </p:nvSpPr>
        <p:spPr>
          <a:xfrm>
            <a:off x="3860640" y="6095880"/>
            <a:ext cx="3859920" cy="7560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2" name="CustomShape 3"/>
          <p:cNvSpPr/>
          <p:nvPr/>
        </p:nvSpPr>
        <p:spPr>
          <a:xfrm>
            <a:off x="0" y="6095880"/>
            <a:ext cx="3859920" cy="7560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3" name="CustomShape 4"/>
          <p:cNvSpPr/>
          <p:nvPr/>
        </p:nvSpPr>
        <p:spPr>
          <a:xfrm>
            <a:off x="7721640" y="6095880"/>
            <a:ext cx="3859920" cy="7560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pic>
        <p:nvPicPr>
          <p:cNvPr id="4" name="Picture 10" descr="BITS_university_logo_whitevert.png"/>
          <p:cNvPicPr/>
          <p:nvPr/>
        </p:nvPicPr>
        <p:blipFill>
          <a:blip r:embed="rId15"/>
          <a:srcRect b="28589"/>
          <a:stretch>
            <a:fillRect/>
          </a:stretch>
        </p:blipFill>
        <p:spPr>
          <a:xfrm>
            <a:off x="101520" y="3352680"/>
            <a:ext cx="2742480" cy="1978920"/>
          </a:xfrm>
          <a:prstGeom prst="rect">
            <a:avLst/>
          </a:prstGeom>
          <a:ln>
            <a:noFill/>
          </a:ln>
        </p:spPr>
      </p:pic>
      <p:sp>
        <p:nvSpPr>
          <p:cNvPr id="5" name="CustomShape 5"/>
          <p:cNvSpPr/>
          <p:nvPr/>
        </p:nvSpPr>
        <p:spPr>
          <a:xfrm>
            <a:off x="-101520" y="5257800"/>
            <a:ext cx="2945520" cy="5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900" b="1" strike="noStrike" spc="-151">
                <a:solidFill>
                  <a:srgbClr val="FFFFFF"/>
                </a:solidFill>
                <a:latin typeface="Arial"/>
                <a:ea typeface="DejaVu Sans"/>
              </a:rPr>
              <a:t>BITS</a:t>
            </a:r>
            <a:r>
              <a:rPr lang="en-US" sz="2900" b="0" strike="noStrike" spc="-151">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944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Lst>
  <p:transition/>
  <p:txStyles>
    <p:titleStyle/>
    <p:bodyStyle/>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560" cy="2742480"/>
          </a:xfrm>
          <a:prstGeom prst="rect">
            <a:avLst/>
          </a:prstGeom>
          <a:solidFill>
            <a:srgbClr val="10114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10" name="CustomShape 2"/>
          <p:cNvSpPr/>
          <p:nvPr/>
        </p:nvSpPr>
        <p:spPr>
          <a:xfrm>
            <a:off x="3860640" y="6095880"/>
            <a:ext cx="3859920" cy="7560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2" name="CustomShape 3"/>
          <p:cNvSpPr/>
          <p:nvPr/>
        </p:nvSpPr>
        <p:spPr>
          <a:xfrm>
            <a:off x="0" y="6095880"/>
            <a:ext cx="3859920" cy="7560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3" name="CustomShape 4"/>
          <p:cNvSpPr/>
          <p:nvPr/>
        </p:nvSpPr>
        <p:spPr>
          <a:xfrm>
            <a:off x="7721640" y="6095880"/>
            <a:ext cx="3859920" cy="7560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pic>
        <p:nvPicPr>
          <p:cNvPr id="4" name="Picture 10" descr="BITS_university_logo_whitevert.png"/>
          <p:cNvPicPr/>
          <p:nvPr/>
        </p:nvPicPr>
        <p:blipFill>
          <a:blip r:embed="rId15"/>
          <a:srcRect b="28589"/>
          <a:stretch>
            <a:fillRect/>
          </a:stretch>
        </p:blipFill>
        <p:spPr>
          <a:xfrm>
            <a:off x="101520" y="3352680"/>
            <a:ext cx="2742480" cy="1978920"/>
          </a:xfrm>
          <a:prstGeom prst="rect">
            <a:avLst/>
          </a:prstGeom>
          <a:ln>
            <a:noFill/>
          </a:ln>
        </p:spPr>
      </p:pic>
      <p:sp>
        <p:nvSpPr>
          <p:cNvPr id="5" name="CustomShape 5"/>
          <p:cNvSpPr/>
          <p:nvPr/>
        </p:nvSpPr>
        <p:spPr>
          <a:xfrm>
            <a:off x="-101520" y="5257800"/>
            <a:ext cx="2945520" cy="5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900" b="1" strike="noStrike" spc="-151">
                <a:solidFill>
                  <a:srgbClr val="FFFFFF"/>
                </a:solidFill>
                <a:latin typeface="Arial"/>
                <a:ea typeface="DejaVu Sans"/>
              </a:rPr>
              <a:t>BITS</a:t>
            </a:r>
            <a:r>
              <a:rPr lang="en-US" sz="2900" b="0" strike="noStrike" spc="-151">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944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Lst>
  <p:transition/>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0840" cy="2741760"/>
          </a:xfrm>
          <a:prstGeom prst="rect">
            <a:avLst/>
          </a:prstGeom>
          <a:solidFill>
            <a:srgbClr val="10114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CustomShape 2"/>
          <p:cNvSpPr/>
          <p:nvPr/>
        </p:nvSpPr>
        <p:spPr>
          <a:xfrm>
            <a:off x="3860640" y="6095880"/>
            <a:ext cx="3859200" cy="7488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CustomShape 3"/>
          <p:cNvSpPr/>
          <p:nvPr/>
        </p:nvSpPr>
        <p:spPr>
          <a:xfrm>
            <a:off x="0" y="6095880"/>
            <a:ext cx="3859200" cy="7488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CustomShape 4"/>
          <p:cNvSpPr/>
          <p:nvPr/>
        </p:nvSpPr>
        <p:spPr>
          <a:xfrm>
            <a:off x="7721640" y="6095880"/>
            <a:ext cx="3859200" cy="7488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Picture 10"/>
          <p:cNvPicPr/>
          <p:nvPr/>
        </p:nvPicPr>
        <p:blipFill>
          <a:blip r:embed="rId15"/>
          <a:srcRect b="28589"/>
          <a:stretch>
            <a:fillRect/>
          </a:stretch>
        </p:blipFill>
        <p:spPr>
          <a:xfrm>
            <a:off x="101520" y="3352680"/>
            <a:ext cx="2741760" cy="1978200"/>
          </a:xfrm>
          <a:prstGeom prst="rect">
            <a:avLst/>
          </a:prstGeom>
          <a:ln>
            <a:noFill/>
          </a:ln>
        </p:spPr>
      </p:pic>
      <p:sp>
        <p:nvSpPr>
          <p:cNvPr id="5" name="CustomShape 5"/>
          <p:cNvSpPr/>
          <p:nvPr/>
        </p:nvSpPr>
        <p:spPr>
          <a:xfrm>
            <a:off x="-101520" y="5257800"/>
            <a:ext cx="2944800" cy="53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GB" sz="2900" b="1" strike="noStrike" spc="-145">
                <a:solidFill>
                  <a:srgbClr val="FFFFFF"/>
                </a:solidFill>
                <a:latin typeface="Arial"/>
                <a:ea typeface="DejaVu Sans"/>
              </a:rPr>
              <a:t>BITS</a:t>
            </a:r>
            <a:r>
              <a:rPr lang="en-GB" sz="2900" b="0" strike="noStrike" spc="-145">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872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6320" cy="45360"/>
            <a:chOff x="0" y="1295280"/>
            <a:chExt cx="9346320" cy="45360"/>
          </a:xfrm>
        </p:grpSpPr>
        <p:sp>
          <p:nvSpPr>
            <p:cNvPr id="46" name="CustomShape 2"/>
            <p:cNvSpPr/>
            <p:nvPr/>
          </p:nvSpPr>
          <p:spPr>
            <a:xfrm>
              <a:off x="3149640" y="1295280"/>
              <a:ext cx="3104280" cy="4536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47" name="CustomShape 3"/>
            <p:cNvSpPr/>
            <p:nvPr/>
          </p:nvSpPr>
          <p:spPr>
            <a:xfrm>
              <a:off x="0" y="1295280"/>
              <a:ext cx="3148920" cy="4536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48" name="CustomShape 4"/>
            <p:cNvSpPr/>
            <p:nvPr/>
          </p:nvSpPr>
          <p:spPr>
            <a:xfrm>
              <a:off x="6242040" y="1295280"/>
              <a:ext cx="3104280" cy="4536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grpSp>
      <p:grpSp>
        <p:nvGrpSpPr>
          <p:cNvPr id="49" name="Group 5"/>
          <p:cNvGrpSpPr/>
          <p:nvPr/>
        </p:nvGrpSpPr>
        <p:grpSpPr>
          <a:xfrm>
            <a:off x="2844720" y="6553080"/>
            <a:ext cx="9346320" cy="45360"/>
            <a:chOff x="2844720" y="6553080"/>
            <a:chExt cx="9346320" cy="45360"/>
          </a:xfrm>
        </p:grpSpPr>
        <p:sp>
          <p:nvSpPr>
            <p:cNvPr id="50" name="CustomShape 6"/>
            <p:cNvSpPr/>
            <p:nvPr/>
          </p:nvSpPr>
          <p:spPr>
            <a:xfrm>
              <a:off x="5994360" y="6553080"/>
              <a:ext cx="3104280" cy="4536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51" name="CustomShape 7"/>
            <p:cNvSpPr/>
            <p:nvPr/>
          </p:nvSpPr>
          <p:spPr>
            <a:xfrm>
              <a:off x="2844720" y="6553080"/>
              <a:ext cx="3148920" cy="4536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52" name="CustomShape 8"/>
            <p:cNvSpPr/>
            <p:nvPr/>
          </p:nvSpPr>
          <p:spPr>
            <a:xfrm>
              <a:off x="9086760" y="6553080"/>
              <a:ext cx="3104280" cy="4536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grpSp>
      <p:pic>
        <p:nvPicPr>
          <p:cNvPr id="53" name="Picture 14" descr="Picture 7.png"/>
          <p:cNvPicPr/>
          <p:nvPr/>
        </p:nvPicPr>
        <p:blipFill>
          <a:blip r:embed="rId14"/>
          <a:srcRect l="1916" b="5315"/>
          <a:stretch>
            <a:fillRect/>
          </a:stretch>
        </p:blipFill>
        <p:spPr>
          <a:xfrm>
            <a:off x="8839080" y="0"/>
            <a:ext cx="2924640" cy="691560"/>
          </a:xfrm>
          <a:prstGeom prst="rect">
            <a:avLst/>
          </a:prstGeom>
          <a:ln>
            <a:noFill/>
          </a:ln>
        </p:spPr>
      </p:pic>
      <p:sp>
        <p:nvSpPr>
          <p:cNvPr id="54" name="CustomShape 9"/>
          <p:cNvSpPr/>
          <p:nvPr/>
        </p:nvSpPr>
        <p:spPr>
          <a:xfrm>
            <a:off x="4368960" y="6595920"/>
            <a:ext cx="782244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100" b="1" strike="noStrike" spc="-1">
                <a:solidFill>
                  <a:srgbClr val="101141"/>
                </a:solidFill>
                <a:latin typeface="Arial"/>
                <a:ea typeface="DejaVu Sans"/>
              </a:rPr>
              <a:t>BITS </a:t>
            </a:r>
            <a:r>
              <a:rPr lang="en-US" sz="1100" b="0" strike="noStrike" spc="-1">
                <a:solidFill>
                  <a:srgbClr val="101141"/>
                </a:solidFill>
                <a:latin typeface="Arial"/>
                <a:ea typeface="DejaVu Sans"/>
              </a:rPr>
              <a:t>Pilani, Hyderabad Campus</a:t>
            </a:r>
            <a:endParaRPr lang="en-IN" sz="1100" b="0" strike="noStrike" spc="-1">
              <a:latin typeface="Arial"/>
            </a:endParaRPr>
          </a:p>
        </p:txBody>
      </p:sp>
      <p:sp>
        <p:nvSpPr>
          <p:cNvPr id="55"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56"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Lst>
  <p:transition/>
  <p:txStyles>
    <p:titleStyle/>
    <p:bodyStyle/>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920" cy="2742840"/>
          </a:xfrm>
          <a:prstGeom prst="rect">
            <a:avLst/>
          </a:prstGeom>
          <a:solidFill>
            <a:srgbClr val="101141"/>
          </a:solidFill>
          <a:ln>
            <a:noFill/>
          </a:ln>
        </p:spPr>
        <p:style>
          <a:lnRef idx="1">
            <a:schemeClr val="accent1"/>
          </a:lnRef>
          <a:fillRef idx="3">
            <a:schemeClr val="accent1"/>
          </a:fillRef>
          <a:effectRef idx="2">
            <a:schemeClr val="accent1"/>
          </a:effectRef>
          <a:fontRef idx="minor"/>
        </p:style>
        <p:txBody>
          <a:bodyPr/>
          <a:lstStyle/>
          <a:p>
            <a:endParaRPr/>
          </a:p>
        </p:txBody>
      </p:sp>
      <p:sp>
        <p:nvSpPr>
          <p:cNvPr id="10" name="CustomShape 2"/>
          <p:cNvSpPr/>
          <p:nvPr/>
        </p:nvSpPr>
        <p:spPr>
          <a:xfrm>
            <a:off x="3860640" y="6095880"/>
            <a:ext cx="3860280" cy="7596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2" name="CustomShape 3"/>
          <p:cNvSpPr/>
          <p:nvPr/>
        </p:nvSpPr>
        <p:spPr>
          <a:xfrm>
            <a:off x="0" y="6095880"/>
            <a:ext cx="3860280" cy="7596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3" name="CustomShape 4"/>
          <p:cNvSpPr/>
          <p:nvPr/>
        </p:nvSpPr>
        <p:spPr>
          <a:xfrm>
            <a:off x="7721640" y="6095880"/>
            <a:ext cx="3860280" cy="7596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pic>
        <p:nvPicPr>
          <p:cNvPr id="4" name="Picture 10" descr="BITS_university_logo_whitevert.png"/>
          <p:cNvPicPr/>
          <p:nvPr/>
        </p:nvPicPr>
        <p:blipFill>
          <a:blip r:embed="rId15"/>
          <a:srcRect b="28589"/>
          <a:stretch>
            <a:fillRect/>
          </a:stretch>
        </p:blipFill>
        <p:spPr>
          <a:xfrm>
            <a:off x="101520" y="3352680"/>
            <a:ext cx="2742840" cy="1979280"/>
          </a:xfrm>
          <a:prstGeom prst="rect">
            <a:avLst/>
          </a:prstGeom>
          <a:ln>
            <a:noFill/>
          </a:ln>
        </p:spPr>
      </p:pic>
      <p:sp>
        <p:nvSpPr>
          <p:cNvPr id="5" name="CustomShape 5"/>
          <p:cNvSpPr/>
          <p:nvPr/>
        </p:nvSpPr>
        <p:spPr>
          <a:xfrm>
            <a:off x="-101520" y="5257800"/>
            <a:ext cx="2945880" cy="532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900" b="1" strike="noStrike" spc="-151">
                <a:solidFill>
                  <a:srgbClr val="FFFFFF"/>
                </a:solidFill>
                <a:latin typeface="Arial"/>
              </a:rPr>
              <a:t>BITS</a:t>
            </a:r>
            <a:r>
              <a:rPr lang="en-US" sz="2900" b="0" strike="noStrike" spc="-151">
                <a:solidFill>
                  <a:srgbClr val="FFFFFF"/>
                </a:solidFill>
                <a:latin typeface="Arial"/>
              </a:rPr>
              <a:t> Pilani</a:t>
            </a:r>
            <a:endParaRPr lang="en-IN" sz="2900" b="0" strike="noStrike" spc="-1">
              <a:latin typeface="Arial"/>
            </a:endParaRPr>
          </a:p>
        </p:txBody>
      </p:sp>
      <p:sp>
        <p:nvSpPr>
          <p:cNvPr id="6" name="CustomShape 6"/>
          <p:cNvSpPr/>
          <p:nvPr/>
        </p:nvSpPr>
        <p:spPr>
          <a:xfrm>
            <a:off x="203040" y="5667480"/>
            <a:ext cx="2539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FFFF"/>
                </a:solidFill>
                <a:latin typeface="Arial"/>
              </a:rPr>
              <a:t>Hyderabad Campus</a:t>
            </a:r>
            <a:endParaRPr lang="en-IN" sz="1200" b="0" strike="noStrike" spc="-1">
              <a:latin typeface="Arial"/>
            </a:endParaRPr>
          </a:p>
        </p:txBody>
      </p:sp>
      <p:sp>
        <p:nvSpPr>
          <p:cNvPr id="7" name="PlaceHolder 7"/>
          <p:cNvSpPr>
            <a:spLocks noGrp="1"/>
          </p:cNvSpPr>
          <p:nvPr>
            <p:ph type="body"/>
          </p:nvPr>
        </p:nvSpPr>
        <p:spPr>
          <a:xfrm>
            <a:off x="3352680" y="5410080"/>
            <a:ext cx="8026200" cy="533160"/>
          </a:xfrm>
          <a:prstGeom prst="rect">
            <a:avLst/>
          </a:prstGeom>
        </p:spPr>
        <p:txBody>
          <a:bodyPr anchor="b">
            <a:noAutofit/>
          </a:bodyPr>
          <a:lstStyle/>
          <a:p>
            <a:pPr algn="r">
              <a:lnSpc>
                <a:spcPts val="1800"/>
              </a:lnSpc>
              <a:tabLst>
                <a:tab pos="0" algn="l"/>
              </a:tabLst>
            </a:pPr>
            <a:r>
              <a:rPr lang="en-US" sz="1800" b="0" strike="noStrike" spc="-1">
                <a:solidFill>
                  <a:srgbClr val="FFFFFF"/>
                </a:solidFill>
                <a:latin typeface="Calibri"/>
              </a:rPr>
              <a:t>Click to edit Master text styles</a:t>
            </a:r>
            <a:endParaRPr lang="en-US" sz="1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rPr>
              <a:t>Second level</a:t>
            </a:r>
          </a:p>
        </p:txBody>
      </p:sp>
      <p:sp>
        <p:nvSpPr>
          <p:cNvPr id="8" name="PlaceHolder 8"/>
          <p:cNvSpPr>
            <a:spLocks noGrp="1"/>
          </p:cNvSpPr>
          <p:nvPr>
            <p:ph type="title" idx="1"/>
          </p:nvPr>
        </p:nvSpPr>
        <p:spPr>
          <a:xfrm>
            <a:off x="3352680" y="3809880"/>
            <a:ext cx="8026200" cy="1523520"/>
          </a:xfrm>
          <a:prstGeom prst="rect">
            <a:avLst/>
          </a:prstGeom>
        </p:spPr>
        <p:txBody>
          <a:bodyPr anchor="ctr">
            <a:noAutofit/>
          </a:bodyPr>
          <a:lstStyle/>
          <a:p>
            <a:pPr>
              <a:lnSpc>
                <a:spcPts val="4000"/>
              </a:lnSpc>
            </a:pPr>
            <a:r>
              <a:rPr lang="en-US" sz="4400" b="0" strike="noStrike" spc="-1">
                <a:solidFill>
                  <a:srgbClr val="FFFFFF"/>
                </a:solidFill>
                <a:latin typeface="Calibri Light"/>
              </a:rPr>
              <a:t>Click to edit Master title style</a:t>
            </a:r>
            <a:endParaRPr lang="en-US" sz="4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Lst>
  <p:transition/>
  <p:txStyles>
    <p:titleStyle/>
    <p:bodyStyle/>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6680" cy="45720"/>
            <a:chOff x="0" y="1295280"/>
            <a:chExt cx="9346680" cy="45720"/>
          </a:xfrm>
        </p:grpSpPr>
        <p:sp>
          <p:nvSpPr>
            <p:cNvPr id="46" name="CustomShape 2"/>
            <p:cNvSpPr/>
            <p:nvPr/>
          </p:nvSpPr>
          <p:spPr>
            <a:xfrm>
              <a:off x="3149640" y="1295280"/>
              <a:ext cx="3104640" cy="4572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47" name="CustomShape 3"/>
            <p:cNvSpPr/>
            <p:nvPr/>
          </p:nvSpPr>
          <p:spPr>
            <a:xfrm>
              <a:off x="0" y="1295280"/>
              <a:ext cx="3149280" cy="4572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48" name="CustomShape 4"/>
            <p:cNvSpPr/>
            <p:nvPr/>
          </p:nvSpPr>
          <p:spPr>
            <a:xfrm>
              <a:off x="6242040" y="1295280"/>
              <a:ext cx="3104640" cy="4572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grpSp>
      <p:grpSp>
        <p:nvGrpSpPr>
          <p:cNvPr id="49" name="Group 5"/>
          <p:cNvGrpSpPr/>
          <p:nvPr/>
        </p:nvGrpSpPr>
        <p:grpSpPr>
          <a:xfrm>
            <a:off x="2844720" y="6553080"/>
            <a:ext cx="9346680" cy="45720"/>
            <a:chOff x="2844720" y="6553080"/>
            <a:chExt cx="9346680" cy="45720"/>
          </a:xfrm>
        </p:grpSpPr>
        <p:sp>
          <p:nvSpPr>
            <p:cNvPr id="50" name="CustomShape 6"/>
            <p:cNvSpPr/>
            <p:nvPr/>
          </p:nvSpPr>
          <p:spPr>
            <a:xfrm>
              <a:off x="5994360" y="6553080"/>
              <a:ext cx="3104640" cy="4572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51" name="CustomShape 7"/>
            <p:cNvSpPr/>
            <p:nvPr/>
          </p:nvSpPr>
          <p:spPr>
            <a:xfrm>
              <a:off x="2844720" y="6553080"/>
              <a:ext cx="3149280" cy="4572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52" name="CustomShape 8"/>
            <p:cNvSpPr/>
            <p:nvPr/>
          </p:nvSpPr>
          <p:spPr>
            <a:xfrm>
              <a:off x="9086760" y="6553080"/>
              <a:ext cx="3104640" cy="4572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grpSp>
      <p:pic>
        <p:nvPicPr>
          <p:cNvPr id="53" name="Picture 14" descr="Picture 7.png"/>
          <p:cNvPicPr/>
          <p:nvPr/>
        </p:nvPicPr>
        <p:blipFill>
          <a:blip r:embed="rId14"/>
          <a:srcRect l="1916" b="5315"/>
          <a:stretch>
            <a:fillRect/>
          </a:stretch>
        </p:blipFill>
        <p:spPr>
          <a:xfrm>
            <a:off x="8839080" y="0"/>
            <a:ext cx="2925000" cy="691920"/>
          </a:xfrm>
          <a:prstGeom prst="rect">
            <a:avLst/>
          </a:prstGeom>
          <a:ln>
            <a:noFill/>
          </a:ln>
        </p:spPr>
      </p:pic>
      <p:sp>
        <p:nvSpPr>
          <p:cNvPr id="54" name="CustomShape 9"/>
          <p:cNvSpPr/>
          <p:nvPr/>
        </p:nvSpPr>
        <p:spPr>
          <a:xfrm>
            <a:off x="4368960" y="6595920"/>
            <a:ext cx="7822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100" b="1" strike="noStrike" spc="-1">
                <a:solidFill>
                  <a:srgbClr val="101141"/>
                </a:solidFill>
                <a:latin typeface="Arial"/>
              </a:rPr>
              <a:t>BITS </a:t>
            </a:r>
            <a:r>
              <a:rPr lang="en-US" sz="1100" b="0" strike="noStrike" spc="-1">
                <a:solidFill>
                  <a:srgbClr val="101141"/>
                </a:solidFill>
                <a:latin typeface="Arial"/>
              </a:rPr>
              <a:t>Pilani, Hyderabad Campus</a:t>
            </a:r>
            <a:endParaRPr lang="en-IN" sz="1100" b="0" strike="noStrike" spc="-1">
              <a:latin typeface="Arial"/>
            </a:endParaRPr>
          </a:p>
        </p:txBody>
      </p:sp>
      <p:sp>
        <p:nvSpPr>
          <p:cNvPr id="55" name="PlaceHolder 10"/>
          <p:cNvSpPr>
            <a:spLocks noGrp="1"/>
          </p:cNvSpPr>
          <p:nvPr>
            <p:ph type="body"/>
          </p:nvPr>
        </p:nvSpPr>
        <p:spPr>
          <a:xfrm>
            <a:off x="406440" y="152280"/>
            <a:ext cx="8432280" cy="1142640"/>
          </a:xfrm>
          <a:prstGeom prst="rect">
            <a:avLst/>
          </a:prstGeom>
        </p:spPr>
        <p:txBody>
          <a:bodyPr anchor="ctr">
            <a:normAutofit/>
          </a:bodyPr>
          <a:lstStyle/>
          <a:p>
            <a:pPr>
              <a:lnSpc>
                <a:spcPts val="3600"/>
              </a:lnSpc>
              <a:tabLst>
                <a:tab pos="0" algn="l"/>
              </a:tabLst>
            </a:pPr>
            <a:r>
              <a:rPr lang="en-US" sz="3600" b="1" strike="noStrike" spc="-151">
                <a:solidFill>
                  <a:srgbClr val="000000"/>
                </a:solidFill>
                <a:latin typeface="Arial"/>
              </a:rPr>
              <a:t>Click to edit Master text styles</a:t>
            </a:r>
            <a:endParaRPr lang="en-US" sz="3600" b="0" strike="noStrike" spc="-1">
              <a:solidFill>
                <a:srgbClr val="000000"/>
              </a:solidFill>
              <a:latin typeface="Calibri"/>
            </a:endParaRPr>
          </a:p>
        </p:txBody>
      </p:sp>
      <p:sp>
        <p:nvSpPr>
          <p:cNvPr id="56" name="PlaceHolder 11"/>
          <p:cNvSpPr>
            <a:spLocks noGrp="1"/>
          </p:cNvSpPr>
          <p:nvPr>
            <p:ph type="title" idx="1"/>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Lst>
  <p:transition/>
  <p:txStyles>
    <p:titleStyle/>
    <p:bodyStyle/>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CDDD6-8C87-4C9D-B8B1-F905E3E845CB}" type="datetimeFigureOut">
              <a:rPr lang="en-US" smtClean="0"/>
              <a:t>12/14/2022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2BD6FF-E75D-41F8-962C-A79919DAC6B9}" type="slidenum">
              <a:rPr lang="en-US" smtClean="0"/>
              <a:t>‹#›</a:t>
            </a:fld>
            <a:endParaRPr lang="en-US"/>
          </a:p>
        </p:txBody>
      </p:sp>
    </p:spTree>
    <p:extLst>
      <p:ext uri="{BB962C8B-B14F-4D97-AF65-F5344CB8AC3E}">
        <p14:creationId xmlns:p14="http://schemas.microsoft.com/office/powerpoint/2010/main" val="2363058833"/>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CDDD6-8C87-4C9D-B8B1-F905E3E845CB}" type="datetimeFigureOut">
              <a:rPr lang="en-US" smtClean="0"/>
              <a:t>12/14/2022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2BD6FF-E75D-41F8-962C-A79919DAC6B9}" type="slidenum">
              <a:rPr lang="en-US" smtClean="0"/>
              <a:t>‹#›</a:t>
            </a:fld>
            <a:endParaRPr lang="en-US"/>
          </a:p>
        </p:txBody>
      </p:sp>
    </p:spTree>
    <p:extLst>
      <p:ext uri="{BB962C8B-B14F-4D97-AF65-F5344CB8AC3E}">
        <p14:creationId xmlns:p14="http://schemas.microsoft.com/office/powerpoint/2010/main" val="2363058833"/>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CDDD6-8C87-4C9D-B8B1-F905E3E845CB}" type="datetimeFigureOut">
              <a:rPr lang="en-US" smtClean="0"/>
              <a:t>12/14/2022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2BD6FF-E75D-41F8-962C-A79919DAC6B9}" type="slidenum">
              <a:rPr lang="en-US" smtClean="0"/>
              <a:t>‹#›</a:t>
            </a:fld>
            <a:endParaRPr lang="en-US"/>
          </a:p>
        </p:txBody>
      </p:sp>
    </p:spTree>
    <p:extLst>
      <p:ext uri="{BB962C8B-B14F-4D97-AF65-F5344CB8AC3E}">
        <p14:creationId xmlns:p14="http://schemas.microsoft.com/office/powerpoint/2010/main" val="2363058833"/>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920" cy="2742840"/>
          </a:xfrm>
          <a:prstGeom prst="rect">
            <a:avLst/>
          </a:prstGeom>
          <a:solidFill>
            <a:srgbClr val="101141"/>
          </a:solidFill>
          <a:ln>
            <a:noFill/>
          </a:ln>
        </p:spPr>
        <p:style>
          <a:lnRef idx="1">
            <a:schemeClr val="accent1"/>
          </a:lnRef>
          <a:fillRef idx="3">
            <a:schemeClr val="accent1"/>
          </a:fillRef>
          <a:effectRef idx="2">
            <a:schemeClr val="accent1"/>
          </a:effectRef>
          <a:fontRef idx="minor"/>
        </p:style>
        <p:txBody>
          <a:bodyPr/>
          <a:lstStyle/>
          <a:p>
            <a:endParaRPr/>
          </a:p>
        </p:txBody>
      </p:sp>
      <p:sp>
        <p:nvSpPr>
          <p:cNvPr id="10" name="CustomShape 2"/>
          <p:cNvSpPr/>
          <p:nvPr/>
        </p:nvSpPr>
        <p:spPr>
          <a:xfrm>
            <a:off x="3860640" y="6095880"/>
            <a:ext cx="3860280" cy="7596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2" name="CustomShape 3"/>
          <p:cNvSpPr/>
          <p:nvPr/>
        </p:nvSpPr>
        <p:spPr>
          <a:xfrm>
            <a:off x="0" y="6095880"/>
            <a:ext cx="3860280" cy="7596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3" name="CustomShape 4"/>
          <p:cNvSpPr/>
          <p:nvPr/>
        </p:nvSpPr>
        <p:spPr>
          <a:xfrm>
            <a:off x="7721640" y="6095880"/>
            <a:ext cx="3860280" cy="7596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pic>
        <p:nvPicPr>
          <p:cNvPr id="4" name="Picture 10" descr="BITS_university_logo_whitevert.png"/>
          <p:cNvPicPr/>
          <p:nvPr/>
        </p:nvPicPr>
        <p:blipFill>
          <a:blip r:embed="rId15"/>
          <a:srcRect b="28589"/>
          <a:stretch>
            <a:fillRect/>
          </a:stretch>
        </p:blipFill>
        <p:spPr>
          <a:xfrm>
            <a:off x="101520" y="3352680"/>
            <a:ext cx="2742840" cy="1979280"/>
          </a:xfrm>
          <a:prstGeom prst="rect">
            <a:avLst/>
          </a:prstGeom>
          <a:ln>
            <a:noFill/>
          </a:ln>
        </p:spPr>
      </p:pic>
      <p:sp>
        <p:nvSpPr>
          <p:cNvPr id="5" name="CustomShape 5"/>
          <p:cNvSpPr/>
          <p:nvPr/>
        </p:nvSpPr>
        <p:spPr>
          <a:xfrm>
            <a:off x="-101520" y="5257800"/>
            <a:ext cx="2945880" cy="532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900" b="1" strike="noStrike" spc="-151">
                <a:solidFill>
                  <a:srgbClr val="FFFFFF"/>
                </a:solidFill>
                <a:latin typeface="Arial"/>
              </a:rPr>
              <a:t>BITS</a:t>
            </a:r>
            <a:r>
              <a:rPr lang="en-US" sz="2900" b="0" strike="noStrike" spc="-151">
                <a:solidFill>
                  <a:srgbClr val="FFFFFF"/>
                </a:solidFill>
                <a:latin typeface="Arial"/>
              </a:rPr>
              <a:t> Pilani</a:t>
            </a:r>
            <a:endParaRPr lang="en-IN" sz="2900" b="0" strike="noStrike" spc="-1">
              <a:latin typeface="Arial"/>
            </a:endParaRPr>
          </a:p>
        </p:txBody>
      </p:sp>
      <p:sp>
        <p:nvSpPr>
          <p:cNvPr id="6" name="CustomShape 6"/>
          <p:cNvSpPr/>
          <p:nvPr/>
        </p:nvSpPr>
        <p:spPr>
          <a:xfrm>
            <a:off x="203040" y="5667480"/>
            <a:ext cx="2539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FFFF"/>
                </a:solidFill>
                <a:latin typeface="Arial"/>
              </a:rPr>
              <a:t>Hyderabad Campus</a:t>
            </a:r>
            <a:endParaRPr lang="en-IN" sz="1200" b="0" strike="noStrike" spc="-1">
              <a:latin typeface="Arial"/>
            </a:endParaRPr>
          </a:p>
        </p:txBody>
      </p:sp>
      <p:sp>
        <p:nvSpPr>
          <p:cNvPr id="7" name="PlaceHolder 7"/>
          <p:cNvSpPr>
            <a:spLocks noGrp="1"/>
          </p:cNvSpPr>
          <p:nvPr>
            <p:ph type="body"/>
          </p:nvPr>
        </p:nvSpPr>
        <p:spPr>
          <a:xfrm>
            <a:off x="3352680" y="5410080"/>
            <a:ext cx="8026200" cy="533160"/>
          </a:xfrm>
          <a:prstGeom prst="rect">
            <a:avLst/>
          </a:prstGeom>
        </p:spPr>
        <p:txBody>
          <a:bodyPr anchor="b">
            <a:noAutofit/>
          </a:bodyPr>
          <a:lstStyle/>
          <a:p>
            <a:pPr algn="r">
              <a:lnSpc>
                <a:spcPts val="1800"/>
              </a:lnSpc>
              <a:tabLst>
                <a:tab pos="0" algn="l"/>
              </a:tabLst>
            </a:pPr>
            <a:r>
              <a:rPr lang="en-US" sz="1800" b="0" strike="noStrike" spc="-1">
                <a:solidFill>
                  <a:srgbClr val="FFFFFF"/>
                </a:solidFill>
                <a:latin typeface="Calibri"/>
              </a:rPr>
              <a:t>Click to edit Master text styles</a:t>
            </a:r>
            <a:endParaRPr lang="en-US" sz="1800" b="0" strike="noStrike" spc="-1">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rPr>
              <a:t>Second level</a:t>
            </a:r>
          </a:p>
        </p:txBody>
      </p:sp>
      <p:sp>
        <p:nvSpPr>
          <p:cNvPr id="8" name="PlaceHolder 8"/>
          <p:cNvSpPr>
            <a:spLocks noGrp="1"/>
          </p:cNvSpPr>
          <p:nvPr>
            <p:ph type="title" idx="1"/>
          </p:nvPr>
        </p:nvSpPr>
        <p:spPr>
          <a:xfrm>
            <a:off x="3352680" y="3809880"/>
            <a:ext cx="8026200" cy="1523520"/>
          </a:xfrm>
          <a:prstGeom prst="rect">
            <a:avLst/>
          </a:prstGeom>
        </p:spPr>
        <p:txBody>
          <a:bodyPr anchor="ctr">
            <a:noAutofit/>
          </a:bodyPr>
          <a:lstStyle/>
          <a:p>
            <a:pPr>
              <a:lnSpc>
                <a:spcPts val="4000"/>
              </a:lnSpc>
            </a:pPr>
            <a:r>
              <a:rPr lang="en-US" sz="4400" b="0" strike="noStrike" spc="-1">
                <a:solidFill>
                  <a:srgbClr val="FFFFFF"/>
                </a:solidFill>
                <a:latin typeface="Calibri Light"/>
              </a:rPr>
              <a:t>Click to edit Master title style</a:t>
            </a:r>
            <a:endParaRPr lang="en-US" sz="4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Lst>
  <p:transition/>
  <p:txStyles>
    <p:titleStyle/>
    <p:bodyStyle/>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6680" cy="45720"/>
            <a:chOff x="0" y="1295280"/>
            <a:chExt cx="9346680" cy="45720"/>
          </a:xfrm>
        </p:grpSpPr>
        <p:sp>
          <p:nvSpPr>
            <p:cNvPr id="46" name="CustomShape 2"/>
            <p:cNvSpPr/>
            <p:nvPr/>
          </p:nvSpPr>
          <p:spPr>
            <a:xfrm>
              <a:off x="3149640" y="1295280"/>
              <a:ext cx="3104640" cy="4572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47" name="CustomShape 3"/>
            <p:cNvSpPr/>
            <p:nvPr/>
          </p:nvSpPr>
          <p:spPr>
            <a:xfrm>
              <a:off x="0" y="1295280"/>
              <a:ext cx="3149280" cy="4572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48" name="CustomShape 4"/>
            <p:cNvSpPr/>
            <p:nvPr/>
          </p:nvSpPr>
          <p:spPr>
            <a:xfrm>
              <a:off x="6242040" y="1295280"/>
              <a:ext cx="3104640" cy="4572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grpSp>
      <p:grpSp>
        <p:nvGrpSpPr>
          <p:cNvPr id="49" name="Group 5"/>
          <p:cNvGrpSpPr/>
          <p:nvPr/>
        </p:nvGrpSpPr>
        <p:grpSpPr>
          <a:xfrm>
            <a:off x="2844720" y="6553080"/>
            <a:ext cx="9346680" cy="45720"/>
            <a:chOff x="2844720" y="6553080"/>
            <a:chExt cx="9346680" cy="45720"/>
          </a:xfrm>
        </p:grpSpPr>
        <p:sp>
          <p:nvSpPr>
            <p:cNvPr id="50" name="CustomShape 6"/>
            <p:cNvSpPr/>
            <p:nvPr/>
          </p:nvSpPr>
          <p:spPr>
            <a:xfrm>
              <a:off x="5994360" y="6553080"/>
              <a:ext cx="3104640" cy="45720"/>
            </a:xfrm>
            <a:prstGeom prst="rect">
              <a:avLst/>
            </a:prstGeom>
            <a:solidFill>
              <a:srgbClr val="76C2E5"/>
            </a:solidFill>
            <a:ln>
              <a:noFill/>
            </a:ln>
          </p:spPr>
          <p:style>
            <a:lnRef idx="1">
              <a:schemeClr val="accent1"/>
            </a:lnRef>
            <a:fillRef idx="3">
              <a:schemeClr val="accent1"/>
            </a:fillRef>
            <a:effectRef idx="2">
              <a:schemeClr val="accent1"/>
            </a:effectRef>
            <a:fontRef idx="minor"/>
          </p:style>
          <p:txBody>
            <a:bodyPr/>
            <a:lstStyle/>
            <a:p>
              <a:endParaRPr/>
            </a:p>
          </p:txBody>
        </p:sp>
        <p:sp>
          <p:nvSpPr>
            <p:cNvPr id="51" name="CustomShape 7"/>
            <p:cNvSpPr/>
            <p:nvPr/>
          </p:nvSpPr>
          <p:spPr>
            <a:xfrm>
              <a:off x="2844720" y="6553080"/>
              <a:ext cx="3149280" cy="45720"/>
            </a:xfrm>
            <a:prstGeom prst="rect">
              <a:avLst/>
            </a:prstGeom>
            <a:solidFill>
              <a:srgbClr val="FCB017"/>
            </a:solidFill>
            <a:ln>
              <a:noFill/>
            </a:ln>
          </p:spPr>
          <p:style>
            <a:lnRef idx="1">
              <a:schemeClr val="accent1"/>
            </a:lnRef>
            <a:fillRef idx="3">
              <a:schemeClr val="accent1"/>
            </a:fillRef>
            <a:effectRef idx="2">
              <a:schemeClr val="accent1"/>
            </a:effectRef>
            <a:fontRef idx="minor"/>
          </p:style>
          <p:txBody>
            <a:bodyPr/>
            <a:lstStyle/>
            <a:p>
              <a:endParaRPr/>
            </a:p>
          </p:txBody>
        </p:sp>
        <p:sp>
          <p:nvSpPr>
            <p:cNvPr id="52" name="CustomShape 8"/>
            <p:cNvSpPr/>
            <p:nvPr/>
          </p:nvSpPr>
          <p:spPr>
            <a:xfrm>
              <a:off x="9086760" y="6553080"/>
              <a:ext cx="3104640" cy="45720"/>
            </a:xfrm>
            <a:prstGeom prst="rect">
              <a:avLst/>
            </a:prstGeom>
            <a:solidFill>
              <a:srgbClr val="FF0000"/>
            </a:solidFill>
            <a:ln>
              <a:noFill/>
            </a:ln>
          </p:spPr>
          <p:style>
            <a:lnRef idx="1">
              <a:schemeClr val="accent1"/>
            </a:lnRef>
            <a:fillRef idx="3">
              <a:schemeClr val="accent1"/>
            </a:fillRef>
            <a:effectRef idx="2">
              <a:schemeClr val="accent1"/>
            </a:effectRef>
            <a:fontRef idx="minor"/>
          </p:style>
          <p:txBody>
            <a:bodyPr/>
            <a:lstStyle/>
            <a:p>
              <a:endParaRPr/>
            </a:p>
          </p:txBody>
        </p:sp>
      </p:grpSp>
      <p:pic>
        <p:nvPicPr>
          <p:cNvPr id="53" name="Picture 14" descr="Picture 7.png"/>
          <p:cNvPicPr/>
          <p:nvPr/>
        </p:nvPicPr>
        <p:blipFill>
          <a:blip r:embed="rId14"/>
          <a:srcRect l="1916" b="5315"/>
          <a:stretch>
            <a:fillRect/>
          </a:stretch>
        </p:blipFill>
        <p:spPr>
          <a:xfrm>
            <a:off x="8839080" y="0"/>
            <a:ext cx="2925000" cy="691920"/>
          </a:xfrm>
          <a:prstGeom prst="rect">
            <a:avLst/>
          </a:prstGeom>
          <a:ln>
            <a:noFill/>
          </a:ln>
        </p:spPr>
      </p:pic>
      <p:sp>
        <p:nvSpPr>
          <p:cNvPr id="54" name="CustomShape 9"/>
          <p:cNvSpPr/>
          <p:nvPr/>
        </p:nvSpPr>
        <p:spPr>
          <a:xfrm>
            <a:off x="4368960" y="6595920"/>
            <a:ext cx="7822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100" b="1" strike="noStrike" spc="-1">
                <a:solidFill>
                  <a:srgbClr val="101141"/>
                </a:solidFill>
                <a:latin typeface="Arial"/>
              </a:rPr>
              <a:t>BITS </a:t>
            </a:r>
            <a:r>
              <a:rPr lang="en-US" sz="1100" b="0" strike="noStrike" spc="-1">
                <a:solidFill>
                  <a:srgbClr val="101141"/>
                </a:solidFill>
                <a:latin typeface="Arial"/>
              </a:rPr>
              <a:t>Pilani, Hyderabad Campus</a:t>
            </a:r>
            <a:endParaRPr lang="en-IN" sz="1100" b="0" strike="noStrike" spc="-1">
              <a:latin typeface="Arial"/>
            </a:endParaRPr>
          </a:p>
        </p:txBody>
      </p:sp>
      <p:sp>
        <p:nvSpPr>
          <p:cNvPr id="55" name="PlaceHolder 10"/>
          <p:cNvSpPr>
            <a:spLocks noGrp="1"/>
          </p:cNvSpPr>
          <p:nvPr>
            <p:ph type="body"/>
          </p:nvPr>
        </p:nvSpPr>
        <p:spPr>
          <a:xfrm>
            <a:off x="406440" y="152280"/>
            <a:ext cx="8432280" cy="1142640"/>
          </a:xfrm>
          <a:prstGeom prst="rect">
            <a:avLst/>
          </a:prstGeom>
        </p:spPr>
        <p:txBody>
          <a:bodyPr anchor="ctr">
            <a:normAutofit/>
          </a:bodyPr>
          <a:lstStyle/>
          <a:p>
            <a:pPr>
              <a:lnSpc>
                <a:spcPts val="3600"/>
              </a:lnSpc>
              <a:tabLst>
                <a:tab pos="0" algn="l"/>
              </a:tabLst>
            </a:pPr>
            <a:r>
              <a:rPr lang="en-US" sz="3600" b="1" strike="noStrike" spc="-151">
                <a:solidFill>
                  <a:srgbClr val="000000"/>
                </a:solidFill>
                <a:latin typeface="Arial"/>
              </a:rPr>
              <a:t>Click to edit Master text styles</a:t>
            </a:r>
            <a:endParaRPr lang="en-US" sz="3600" b="0" strike="noStrike" spc="-1">
              <a:solidFill>
                <a:srgbClr val="000000"/>
              </a:solidFill>
              <a:latin typeface="Calibri"/>
            </a:endParaRPr>
          </a:p>
        </p:txBody>
      </p:sp>
      <p:sp>
        <p:nvSpPr>
          <p:cNvPr id="56" name="PlaceHolder 11"/>
          <p:cNvSpPr>
            <a:spLocks noGrp="1"/>
          </p:cNvSpPr>
          <p:nvPr>
            <p:ph type="title" idx="1"/>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transition/>
  <p:txStyles>
    <p:titleStyle/>
    <p:bodyStyle/>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txBox="1">
            <a:spLocks noGrp="1"/>
          </p:cNvSpPr>
          <p:nvPr>
            <p:ph type="title" idx="1"/>
          </p:nvPr>
        </p:nvSpPr>
        <p:spPr>
          <a:xfrm>
            <a:off x="457171" y="273418"/>
            <a:ext cx="8228764" cy="1144631"/>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endParaRPr sz="3990" b="0" i="0" u="none" spc="0" baseline="0">
              <a:solidFill>
                <a:srgbClr val="000000"/>
              </a:solidFill>
              <a:latin typeface="Liberation Sans"/>
              <a:sym typeface="Arial"/>
            </a:endParaRPr>
          </a:p>
        </p:txBody>
      </p:sp>
      <p:sp>
        <p:nvSpPr>
          <p:cNvPr id="8" name="Text Placeholder 7"/>
          <p:cNvSpPr txBox="1">
            <a:spLocks noGrp="1"/>
          </p:cNvSpPr>
          <p:nvPr>
            <p:ph type="body" idx="2"/>
          </p:nvPr>
        </p:nvSpPr>
        <p:spPr>
          <a:xfrm>
            <a:off x="457171" y="1604401"/>
            <a:ext cx="8228764" cy="3976815"/>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9" name="Date Placeholder 8"/>
          <p:cNvSpPr txBox="1">
            <a:spLocks noGrp="1"/>
          </p:cNvSpPr>
          <p:nvPr>
            <p:ph type="dt" idx="3"/>
          </p:nvPr>
        </p:nvSpPr>
        <p:spPr>
          <a:xfrm>
            <a:off x="457171" y="6246923"/>
            <a:ext cx="2130092" cy="472399"/>
          </a:xfrm>
          <a:prstGeom prst="rect">
            <a:avLst/>
          </a:prstGeom>
          <a:noFill/>
          <a:ln>
            <a:noFill/>
            <a:prstDash val="solid"/>
          </a:ln>
        </p:spPr>
        <p:txBody>
          <a:bodyPr lIns="0" tIns="0" rIns="0" bIns="0" anchor="t" anchorCtr="0"/>
          <a:lstStyle>
            <a:defPPr>
              <a:defRPr lang="en-US"/>
            </a:defPPr>
            <a:lvl1pPr marL="0" algn="l" defTabSz="829116" rtl="0" eaLnBrk="1" latinLnBrk="0" hangingPunct="1">
              <a:defRPr sz="1632" kern="1200">
                <a:solidFill>
                  <a:schemeClr val="tx1"/>
                </a:solidFill>
                <a:latin typeface="+mn-lt"/>
                <a:ea typeface="+mn-ea"/>
                <a:cs typeface="+mn-cs"/>
              </a:defRPr>
            </a:lvl1pPr>
            <a:lvl2pPr marL="414558" algn="l" defTabSz="829116" rtl="0" eaLnBrk="1" latinLnBrk="0" hangingPunct="1">
              <a:defRPr sz="1632" kern="1200">
                <a:solidFill>
                  <a:schemeClr val="tx1"/>
                </a:solidFill>
                <a:latin typeface="+mn-lt"/>
                <a:ea typeface="+mn-ea"/>
                <a:cs typeface="+mn-cs"/>
              </a:defRPr>
            </a:lvl2pPr>
            <a:lvl3pPr marL="829116" algn="l" defTabSz="829116" rtl="0" eaLnBrk="1" latinLnBrk="0" hangingPunct="1">
              <a:defRPr sz="1632" kern="1200">
                <a:solidFill>
                  <a:schemeClr val="tx1"/>
                </a:solidFill>
                <a:latin typeface="+mn-lt"/>
                <a:ea typeface="+mn-ea"/>
                <a:cs typeface="+mn-cs"/>
              </a:defRPr>
            </a:lvl3pPr>
            <a:lvl4pPr marL="1243674" algn="l" defTabSz="829116" rtl="0" eaLnBrk="1" latinLnBrk="0" hangingPunct="1">
              <a:defRPr sz="1632" kern="1200">
                <a:solidFill>
                  <a:schemeClr val="tx1"/>
                </a:solidFill>
                <a:latin typeface="+mn-lt"/>
                <a:ea typeface="+mn-ea"/>
                <a:cs typeface="+mn-cs"/>
              </a:defRPr>
            </a:lvl4pPr>
            <a:lvl5pPr marL="1658232" algn="l" defTabSz="829116" rtl="0" eaLnBrk="1" latinLnBrk="0" hangingPunct="1">
              <a:defRPr sz="1632" kern="1200">
                <a:solidFill>
                  <a:schemeClr val="tx1"/>
                </a:solidFill>
                <a:latin typeface="+mn-lt"/>
                <a:ea typeface="+mn-ea"/>
                <a:cs typeface="+mn-cs"/>
              </a:defRPr>
            </a:lvl5pPr>
            <a:lvl6pPr marL="2072790" algn="l" defTabSz="829116" rtl="0" eaLnBrk="1" latinLnBrk="0" hangingPunct="1">
              <a:defRPr sz="1632" kern="1200">
                <a:solidFill>
                  <a:schemeClr val="tx1"/>
                </a:solidFill>
                <a:latin typeface="+mn-lt"/>
                <a:ea typeface="+mn-ea"/>
                <a:cs typeface="+mn-cs"/>
              </a:defRPr>
            </a:lvl6pPr>
            <a:lvl7pPr marL="2487347" algn="l" defTabSz="829116" rtl="0" eaLnBrk="1" latinLnBrk="0" hangingPunct="1">
              <a:defRPr sz="1632" kern="1200">
                <a:solidFill>
                  <a:schemeClr val="tx1"/>
                </a:solidFill>
                <a:latin typeface="+mn-lt"/>
                <a:ea typeface="+mn-ea"/>
                <a:cs typeface="+mn-cs"/>
              </a:defRPr>
            </a:lvl7pPr>
            <a:lvl8pPr marL="2901905" algn="l" defTabSz="829116" rtl="0" eaLnBrk="1" latinLnBrk="0" hangingPunct="1">
              <a:defRPr sz="1632" kern="1200">
                <a:solidFill>
                  <a:schemeClr val="tx1"/>
                </a:solidFill>
                <a:latin typeface="+mn-lt"/>
                <a:ea typeface="+mn-ea"/>
                <a:cs typeface="+mn-cs"/>
              </a:defRPr>
            </a:lvl8pPr>
            <a:lvl9pPr marL="3316463" algn="l" defTabSz="829116" rtl="0" eaLnBrk="1" latinLnBrk="0" hangingPunct="1">
              <a:defRPr sz="1632" kern="1200">
                <a:solidFill>
                  <a:schemeClr val="tx1"/>
                </a:solidFill>
                <a:latin typeface="+mn-lt"/>
                <a:ea typeface="+mn-ea"/>
                <a:cs typeface="+mn-cs"/>
              </a:defRPr>
            </a:lvl9pPr>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4"/>
          </p:nvPr>
        </p:nvSpPr>
        <p:spPr>
          <a:xfrm>
            <a:off x="3127054" y="6246923"/>
            <a:ext cx="2898137" cy="472399"/>
          </a:xfrm>
          <a:prstGeom prst="rect">
            <a:avLst/>
          </a:prstGeom>
          <a:noFill/>
          <a:ln>
            <a:noFill/>
            <a:prstDash val="solid"/>
          </a:ln>
        </p:spPr>
        <p:txBody>
          <a:bodyPr lIns="0" tIns="0" rIns="0" bIns="0" anchor="t" anchorCtr="0"/>
          <a:lstStyle>
            <a:defPPr>
              <a:defRPr lang="en-US"/>
            </a:defPPr>
            <a:lvl1pPr marL="0" algn="l" defTabSz="829116" rtl="0" eaLnBrk="1" latinLnBrk="0" hangingPunct="1">
              <a:defRPr sz="1632" kern="1200">
                <a:solidFill>
                  <a:schemeClr val="tx1"/>
                </a:solidFill>
                <a:latin typeface="+mn-lt"/>
                <a:ea typeface="+mn-ea"/>
                <a:cs typeface="+mn-cs"/>
              </a:defRPr>
            </a:lvl1pPr>
            <a:lvl2pPr marL="414558" algn="l" defTabSz="829116" rtl="0" eaLnBrk="1" latinLnBrk="0" hangingPunct="1">
              <a:defRPr sz="1632" kern="1200">
                <a:solidFill>
                  <a:schemeClr val="tx1"/>
                </a:solidFill>
                <a:latin typeface="+mn-lt"/>
                <a:ea typeface="+mn-ea"/>
                <a:cs typeface="+mn-cs"/>
              </a:defRPr>
            </a:lvl2pPr>
            <a:lvl3pPr marL="829116" algn="l" defTabSz="829116" rtl="0" eaLnBrk="1" latinLnBrk="0" hangingPunct="1">
              <a:defRPr sz="1632" kern="1200">
                <a:solidFill>
                  <a:schemeClr val="tx1"/>
                </a:solidFill>
                <a:latin typeface="+mn-lt"/>
                <a:ea typeface="+mn-ea"/>
                <a:cs typeface="+mn-cs"/>
              </a:defRPr>
            </a:lvl3pPr>
            <a:lvl4pPr marL="1243674" algn="l" defTabSz="829116" rtl="0" eaLnBrk="1" latinLnBrk="0" hangingPunct="1">
              <a:defRPr sz="1632" kern="1200">
                <a:solidFill>
                  <a:schemeClr val="tx1"/>
                </a:solidFill>
                <a:latin typeface="+mn-lt"/>
                <a:ea typeface="+mn-ea"/>
                <a:cs typeface="+mn-cs"/>
              </a:defRPr>
            </a:lvl4pPr>
            <a:lvl5pPr marL="1658232" algn="l" defTabSz="829116" rtl="0" eaLnBrk="1" latinLnBrk="0" hangingPunct="1">
              <a:defRPr sz="1632" kern="1200">
                <a:solidFill>
                  <a:schemeClr val="tx1"/>
                </a:solidFill>
                <a:latin typeface="+mn-lt"/>
                <a:ea typeface="+mn-ea"/>
                <a:cs typeface="+mn-cs"/>
              </a:defRPr>
            </a:lvl5pPr>
            <a:lvl6pPr marL="2072790" algn="l" defTabSz="829116" rtl="0" eaLnBrk="1" latinLnBrk="0" hangingPunct="1">
              <a:defRPr sz="1632" kern="1200">
                <a:solidFill>
                  <a:schemeClr val="tx1"/>
                </a:solidFill>
                <a:latin typeface="+mn-lt"/>
                <a:ea typeface="+mn-ea"/>
                <a:cs typeface="+mn-cs"/>
              </a:defRPr>
            </a:lvl6pPr>
            <a:lvl7pPr marL="2487347" algn="l" defTabSz="829116" rtl="0" eaLnBrk="1" latinLnBrk="0" hangingPunct="1">
              <a:defRPr sz="1632" kern="1200">
                <a:solidFill>
                  <a:schemeClr val="tx1"/>
                </a:solidFill>
                <a:latin typeface="+mn-lt"/>
                <a:ea typeface="+mn-ea"/>
                <a:cs typeface="+mn-cs"/>
              </a:defRPr>
            </a:lvl7pPr>
            <a:lvl8pPr marL="2901905" algn="l" defTabSz="829116" rtl="0" eaLnBrk="1" latinLnBrk="0" hangingPunct="1">
              <a:defRPr sz="1632" kern="1200">
                <a:solidFill>
                  <a:schemeClr val="tx1"/>
                </a:solidFill>
                <a:latin typeface="+mn-lt"/>
                <a:ea typeface="+mn-ea"/>
                <a:cs typeface="+mn-cs"/>
              </a:defRPr>
            </a:lvl8pPr>
            <a:lvl9pPr marL="3316463" algn="l" defTabSz="829116" rtl="0" eaLnBrk="1" latinLnBrk="0" hangingPunct="1">
              <a:defRPr sz="1632" kern="1200">
                <a:solidFill>
                  <a:schemeClr val="tx1"/>
                </a:solidFill>
                <a:latin typeface="+mn-lt"/>
                <a:ea typeface="+mn-ea"/>
                <a:cs typeface="+mn-cs"/>
              </a:defRPr>
            </a:lvl9pPr>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5"/>
          </p:nvPr>
        </p:nvSpPr>
        <p:spPr>
          <a:xfrm>
            <a:off x="6555843" y="6246923"/>
            <a:ext cx="2130092" cy="472399"/>
          </a:xfrm>
          <a:prstGeom prst="rect">
            <a:avLst/>
          </a:prstGeom>
          <a:noFill/>
          <a:ln>
            <a:noFill/>
            <a:prstDash val="solid"/>
          </a:ln>
        </p:spPr>
        <p:txBody>
          <a:bodyPr lIns="0" tIns="0" rIns="0" bIns="0" anchor="t" anchorCtr="0"/>
          <a:lstStyle>
            <a:defPPr>
              <a:defRPr lang="en-US"/>
            </a:defPPr>
            <a:lvl1pPr marL="0" algn="l" defTabSz="829116" rtl="0" eaLnBrk="1" latinLnBrk="0" hangingPunct="1">
              <a:defRPr sz="1632" kern="1200">
                <a:solidFill>
                  <a:schemeClr val="tx1"/>
                </a:solidFill>
                <a:latin typeface="+mn-lt"/>
                <a:ea typeface="+mn-ea"/>
                <a:cs typeface="+mn-cs"/>
              </a:defRPr>
            </a:lvl1pPr>
            <a:lvl2pPr marL="414558" algn="l" defTabSz="829116" rtl="0" eaLnBrk="1" latinLnBrk="0" hangingPunct="1">
              <a:defRPr sz="1632" kern="1200">
                <a:solidFill>
                  <a:schemeClr val="tx1"/>
                </a:solidFill>
                <a:latin typeface="+mn-lt"/>
                <a:ea typeface="+mn-ea"/>
                <a:cs typeface="+mn-cs"/>
              </a:defRPr>
            </a:lvl2pPr>
            <a:lvl3pPr marL="829116" algn="l" defTabSz="829116" rtl="0" eaLnBrk="1" latinLnBrk="0" hangingPunct="1">
              <a:defRPr sz="1632" kern="1200">
                <a:solidFill>
                  <a:schemeClr val="tx1"/>
                </a:solidFill>
                <a:latin typeface="+mn-lt"/>
                <a:ea typeface="+mn-ea"/>
                <a:cs typeface="+mn-cs"/>
              </a:defRPr>
            </a:lvl3pPr>
            <a:lvl4pPr marL="1243674" algn="l" defTabSz="829116" rtl="0" eaLnBrk="1" latinLnBrk="0" hangingPunct="1">
              <a:defRPr sz="1632" kern="1200">
                <a:solidFill>
                  <a:schemeClr val="tx1"/>
                </a:solidFill>
                <a:latin typeface="+mn-lt"/>
                <a:ea typeface="+mn-ea"/>
                <a:cs typeface="+mn-cs"/>
              </a:defRPr>
            </a:lvl4pPr>
            <a:lvl5pPr marL="1658232" algn="l" defTabSz="829116" rtl="0" eaLnBrk="1" latinLnBrk="0" hangingPunct="1">
              <a:defRPr sz="1632" kern="1200">
                <a:solidFill>
                  <a:schemeClr val="tx1"/>
                </a:solidFill>
                <a:latin typeface="+mn-lt"/>
                <a:ea typeface="+mn-ea"/>
                <a:cs typeface="+mn-cs"/>
              </a:defRPr>
            </a:lvl5pPr>
            <a:lvl6pPr marL="2072790" algn="l" defTabSz="829116" rtl="0" eaLnBrk="1" latinLnBrk="0" hangingPunct="1">
              <a:defRPr sz="1632" kern="1200">
                <a:solidFill>
                  <a:schemeClr val="tx1"/>
                </a:solidFill>
                <a:latin typeface="+mn-lt"/>
                <a:ea typeface="+mn-ea"/>
                <a:cs typeface="+mn-cs"/>
              </a:defRPr>
            </a:lvl6pPr>
            <a:lvl7pPr marL="2487347" algn="l" defTabSz="829116" rtl="0" eaLnBrk="1" latinLnBrk="0" hangingPunct="1">
              <a:defRPr sz="1632" kern="1200">
                <a:solidFill>
                  <a:schemeClr val="tx1"/>
                </a:solidFill>
                <a:latin typeface="+mn-lt"/>
                <a:ea typeface="+mn-ea"/>
                <a:cs typeface="+mn-cs"/>
              </a:defRPr>
            </a:lvl7pPr>
            <a:lvl8pPr marL="2901905" algn="l" defTabSz="829116" rtl="0" eaLnBrk="1" latinLnBrk="0" hangingPunct="1">
              <a:defRPr sz="1632" kern="1200">
                <a:solidFill>
                  <a:schemeClr val="tx1"/>
                </a:solidFill>
                <a:latin typeface="+mn-lt"/>
                <a:ea typeface="+mn-ea"/>
                <a:cs typeface="+mn-cs"/>
              </a:defRPr>
            </a:lvl8pPr>
            <a:lvl9pPr marL="3316463" algn="l" defTabSz="829116" rtl="0" eaLnBrk="1" latinLnBrk="0" hangingPunct="1">
              <a:defRPr sz="1632" kern="1200">
                <a:solidFill>
                  <a:schemeClr val="tx1"/>
                </a:solidFill>
                <a:latin typeface="+mn-lt"/>
                <a:ea typeface="+mn-ea"/>
                <a:cs typeface="+mn-cs"/>
              </a:defRPr>
            </a:lvl9pPr>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Lst>
  <p:transition/>
  <p:txStyles>
    <p:titleStyle>
      <a:lvl1pPr algn="ctr" defTabSz="829116" rtl="0" eaLnBrk="1" latinLnBrk="0" hangingPunct="1">
        <a:spcBef>
          <a:spcPct val="0"/>
        </a:spcBef>
        <a:buNone/>
        <a:defRPr sz="3990" kern="1200">
          <a:solidFill>
            <a:schemeClr val="tx1"/>
          </a:solidFill>
          <a:latin typeface="+mj-lt"/>
          <a:ea typeface="+mj-ea"/>
          <a:cs typeface="+mj-cs"/>
        </a:defRPr>
      </a:lvl1pPr>
    </p:titleStyle>
    <p:bodyStyle/>
    <p:otherStyle>
      <a:defPPr>
        <a:defRPr lang="en-US"/>
      </a:defPPr>
      <a:lvl1pPr marL="0" algn="l" defTabSz="829116" rtl="0" eaLnBrk="1" latinLnBrk="0" hangingPunct="1">
        <a:defRPr sz="1632" kern="1200">
          <a:solidFill>
            <a:schemeClr val="tx1"/>
          </a:solidFill>
          <a:latin typeface="+mn-lt"/>
          <a:ea typeface="+mn-ea"/>
          <a:cs typeface="+mn-cs"/>
        </a:defRPr>
      </a:lvl1pPr>
      <a:lvl2pPr marL="414558" algn="l" defTabSz="829116" rtl="0" eaLnBrk="1" latinLnBrk="0" hangingPunct="1">
        <a:defRPr sz="1632" kern="1200">
          <a:solidFill>
            <a:schemeClr val="tx1"/>
          </a:solidFill>
          <a:latin typeface="+mn-lt"/>
          <a:ea typeface="+mn-ea"/>
          <a:cs typeface="+mn-cs"/>
        </a:defRPr>
      </a:lvl2pPr>
      <a:lvl3pPr marL="829116" algn="l" defTabSz="829116" rtl="0" eaLnBrk="1" latinLnBrk="0" hangingPunct="1">
        <a:defRPr sz="1632" kern="1200">
          <a:solidFill>
            <a:schemeClr val="tx1"/>
          </a:solidFill>
          <a:latin typeface="+mn-lt"/>
          <a:ea typeface="+mn-ea"/>
          <a:cs typeface="+mn-cs"/>
        </a:defRPr>
      </a:lvl3pPr>
      <a:lvl4pPr marL="1243674" algn="l" defTabSz="829116" rtl="0" eaLnBrk="1" latinLnBrk="0" hangingPunct="1">
        <a:defRPr sz="1632" kern="1200">
          <a:solidFill>
            <a:schemeClr val="tx1"/>
          </a:solidFill>
          <a:latin typeface="+mn-lt"/>
          <a:ea typeface="+mn-ea"/>
          <a:cs typeface="+mn-cs"/>
        </a:defRPr>
      </a:lvl4pPr>
      <a:lvl5pPr marL="1658232" algn="l" defTabSz="829116" rtl="0" eaLnBrk="1" latinLnBrk="0" hangingPunct="1">
        <a:defRPr sz="1632" kern="1200">
          <a:solidFill>
            <a:schemeClr val="tx1"/>
          </a:solidFill>
          <a:latin typeface="+mn-lt"/>
          <a:ea typeface="+mn-ea"/>
          <a:cs typeface="+mn-cs"/>
        </a:defRPr>
      </a:lvl5pPr>
      <a:lvl6pPr marL="2072790" algn="l" defTabSz="829116" rtl="0" eaLnBrk="1" latinLnBrk="0" hangingPunct="1">
        <a:defRPr sz="1632" kern="1200">
          <a:solidFill>
            <a:schemeClr val="tx1"/>
          </a:solidFill>
          <a:latin typeface="+mn-lt"/>
          <a:ea typeface="+mn-ea"/>
          <a:cs typeface="+mn-cs"/>
        </a:defRPr>
      </a:lvl6pPr>
      <a:lvl7pPr marL="2487347" algn="l" defTabSz="829116" rtl="0" eaLnBrk="1" latinLnBrk="0" hangingPunct="1">
        <a:defRPr sz="1632" kern="1200">
          <a:solidFill>
            <a:schemeClr val="tx1"/>
          </a:solidFill>
          <a:latin typeface="+mn-lt"/>
          <a:ea typeface="+mn-ea"/>
          <a:cs typeface="+mn-cs"/>
        </a:defRPr>
      </a:lvl7pPr>
      <a:lvl8pPr marL="2901905" algn="l" defTabSz="829116" rtl="0" eaLnBrk="1" latinLnBrk="0" hangingPunct="1">
        <a:defRPr sz="1632" kern="1200">
          <a:solidFill>
            <a:schemeClr val="tx1"/>
          </a:solidFill>
          <a:latin typeface="+mn-lt"/>
          <a:ea typeface="+mn-ea"/>
          <a:cs typeface="+mn-cs"/>
        </a:defRPr>
      </a:lvl8pPr>
      <a:lvl9pPr marL="3316463" algn="l" defTabSz="829116" rtl="0" eaLnBrk="1" latinLnBrk="0" hangingPunct="1">
        <a:defRPr sz="1632"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txBox="1">
            <a:spLocks noGrp="1"/>
          </p:cNvSpPr>
          <p:nvPr>
            <p:ph type="title" idx="1"/>
          </p:nvPr>
        </p:nvSpPr>
        <p:spPr>
          <a:xfrm>
            <a:off x="457171" y="273418"/>
            <a:ext cx="8228764" cy="1144631"/>
          </a:xfrm>
          <a:prstGeom prst="rect">
            <a:avLst/>
          </a:prstGeom>
          <a:noFill/>
          <a:ln>
            <a:noFill/>
            <a:prstDash val="solid"/>
          </a:ln>
        </p:spPr>
        <p:txBody>
          <a:bodyPr lIns="0" tIns="0" rIns="0" bIns="0" anchor="ctr" anchorCtr="0"/>
          <a:lstStyle/>
          <a:p>
            <a:pPr marL="0" marR="0" indent="0" algn="ctr">
              <a:lnSpc>
                <a:spcPct val="100000"/>
              </a:lnSpc>
              <a:spcBef>
                <a:spcPct val="0"/>
              </a:spcBef>
              <a:spcAft>
                <a:spcPct val="0"/>
              </a:spcAft>
              <a:defRPr sz="1632" b="0" spc="0" baseline="0">
                <a:solidFill>
                  <a:srgbClr val="000000"/>
                </a:solidFill>
              </a:defRPr>
            </a:pPr>
            <a:endParaRPr sz="3990" b="0" i="0" u="none" spc="0" baseline="0">
              <a:solidFill>
                <a:srgbClr val="000000"/>
              </a:solidFill>
              <a:latin typeface="Liberation Sans"/>
              <a:sym typeface="Arial"/>
            </a:endParaRPr>
          </a:p>
        </p:txBody>
      </p:sp>
      <p:sp>
        <p:nvSpPr>
          <p:cNvPr id="8" name="Text Placeholder 7"/>
          <p:cNvSpPr txBox="1">
            <a:spLocks noGrp="1"/>
          </p:cNvSpPr>
          <p:nvPr>
            <p:ph type="body" idx="2"/>
          </p:nvPr>
        </p:nvSpPr>
        <p:spPr>
          <a:xfrm>
            <a:off x="457171" y="1604401"/>
            <a:ext cx="8228764" cy="3976815"/>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2902" b="0" i="0" u="none" spc="0" baseline="0">
                <a:solidFill>
                  <a:srgbClr val="000000"/>
                </a:solidFill>
                <a:latin typeface="Liberation Sans"/>
                <a:sym typeface="Arial"/>
              </a:rPr>
              <a:t>Click to edit Master text styles</a:t>
            </a:r>
          </a:p>
          <a:p>
            <a:pPr marL="622080" marR="0" lvl="1" indent="-207360" algn="l" hangingPunct="1">
              <a:lnSpc>
                <a:spcPct val="90000"/>
              </a:lnSpc>
              <a:spcBef>
                <a:spcPts val="453"/>
              </a:spcBef>
              <a:spcAft>
                <a:spcPct val="0"/>
              </a:spcAft>
              <a:buSzTx/>
              <a:buFont typeface="Arial"/>
              <a:buChar char="•"/>
              <a:defRPr sz="1632" b="0" spc="0" baseline="0">
                <a:solidFill>
                  <a:srgbClr val="000000"/>
                </a:solidFill>
              </a:defRPr>
            </a:pPr>
            <a:r>
              <a:rPr sz="2176" b="0" i="0" u="none" spc="0" baseline="0">
                <a:solidFill>
                  <a:srgbClr val="000000"/>
                </a:solidFill>
                <a:latin typeface="Calibri"/>
                <a:sym typeface="Arial"/>
              </a:rPr>
              <a:t>Second level</a:t>
            </a:r>
          </a:p>
          <a:p>
            <a:pPr marL="1036800" marR="0" lvl="2" indent="-207360" algn="l" hangingPunct="1">
              <a:lnSpc>
                <a:spcPct val="90000"/>
              </a:lnSpc>
              <a:spcBef>
                <a:spcPts val="453"/>
              </a:spcBef>
              <a:spcAft>
                <a:spcPct val="0"/>
              </a:spcAft>
              <a:buSzTx/>
              <a:buFont typeface="Arial"/>
              <a:buChar char="•"/>
              <a:defRPr sz="1632" b="0" spc="0" baseline="0">
                <a:solidFill>
                  <a:srgbClr val="000000"/>
                </a:solidFill>
              </a:defRPr>
            </a:pPr>
            <a:r>
              <a:rPr sz="1813" b="0" i="0" u="none" spc="0" baseline="0">
                <a:solidFill>
                  <a:srgbClr val="000000"/>
                </a:solidFill>
                <a:latin typeface="Calibri"/>
                <a:sym typeface="Arial"/>
              </a:rPr>
              <a:t>Third level</a:t>
            </a:r>
          </a:p>
          <a:p>
            <a:pPr marL="1451519" marR="0" lvl="3"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Fourth level</a:t>
            </a:r>
          </a:p>
          <a:p>
            <a:pPr marL="1866240" marR="0" lvl="4" indent="-207360" algn="l" hangingPunct="1">
              <a:lnSpc>
                <a:spcPct val="90000"/>
              </a:lnSpc>
              <a:spcBef>
                <a:spcPts val="453"/>
              </a:spcBef>
              <a:spcAft>
                <a:spcPct val="0"/>
              </a:spcAft>
              <a:buSzTx/>
              <a:buFont typeface="Arial"/>
              <a:buChar char="•"/>
              <a:defRPr sz="1632" b="0" spc="0" baseline="0">
                <a:solidFill>
                  <a:srgbClr val="000000"/>
                </a:solidFill>
              </a:defRPr>
            </a:pPr>
            <a:r>
              <a:rPr sz="1632" b="0" i="0" u="none" spc="0" baseline="0">
                <a:solidFill>
                  <a:srgbClr val="000000"/>
                </a:solidFill>
                <a:latin typeface="Calibri"/>
                <a:sym typeface="Arial"/>
              </a:rPr>
              <a:t>Fifth level</a:t>
            </a:r>
          </a:p>
        </p:txBody>
      </p:sp>
      <p:sp>
        <p:nvSpPr>
          <p:cNvPr id="9" name="Date Placeholder 8"/>
          <p:cNvSpPr txBox="1">
            <a:spLocks noGrp="1"/>
          </p:cNvSpPr>
          <p:nvPr>
            <p:ph type="dt" idx="3"/>
          </p:nvPr>
        </p:nvSpPr>
        <p:spPr>
          <a:xfrm>
            <a:off x="457171" y="6246923"/>
            <a:ext cx="2130092" cy="472399"/>
          </a:xfrm>
          <a:prstGeom prst="rect">
            <a:avLst/>
          </a:prstGeom>
          <a:noFill/>
          <a:ln>
            <a:noFill/>
            <a:prstDash val="solid"/>
          </a:ln>
        </p:spPr>
        <p:txBody>
          <a:bodyPr lIns="0" tIns="0" rIns="0" bIns="0" anchor="t" anchorCtr="0"/>
          <a:lstStyle>
            <a:defPPr>
              <a:defRPr lang="en-US"/>
            </a:defPPr>
            <a:lvl1pPr marL="0" algn="l" defTabSz="829116" rtl="0" eaLnBrk="1" latinLnBrk="0" hangingPunct="1">
              <a:defRPr sz="1632" kern="1200">
                <a:solidFill>
                  <a:schemeClr val="tx1"/>
                </a:solidFill>
                <a:latin typeface="+mn-lt"/>
                <a:ea typeface="+mn-ea"/>
                <a:cs typeface="+mn-cs"/>
              </a:defRPr>
            </a:lvl1pPr>
            <a:lvl2pPr marL="414558" algn="l" defTabSz="829116" rtl="0" eaLnBrk="1" latinLnBrk="0" hangingPunct="1">
              <a:defRPr sz="1632" kern="1200">
                <a:solidFill>
                  <a:schemeClr val="tx1"/>
                </a:solidFill>
                <a:latin typeface="+mn-lt"/>
                <a:ea typeface="+mn-ea"/>
                <a:cs typeface="+mn-cs"/>
              </a:defRPr>
            </a:lvl2pPr>
            <a:lvl3pPr marL="829116" algn="l" defTabSz="829116" rtl="0" eaLnBrk="1" latinLnBrk="0" hangingPunct="1">
              <a:defRPr sz="1632" kern="1200">
                <a:solidFill>
                  <a:schemeClr val="tx1"/>
                </a:solidFill>
                <a:latin typeface="+mn-lt"/>
                <a:ea typeface="+mn-ea"/>
                <a:cs typeface="+mn-cs"/>
              </a:defRPr>
            </a:lvl3pPr>
            <a:lvl4pPr marL="1243674" algn="l" defTabSz="829116" rtl="0" eaLnBrk="1" latinLnBrk="0" hangingPunct="1">
              <a:defRPr sz="1632" kern="1200">
                <a:solidFill>
                  <a:schemeClr val="tx1"/>
                </a:solidFill>
                <a:latin typeface="+mn-lt"/>
                <a:ea typeface="+mn-ea"/>
                <a:cs typeface="+mn-cs"/>
              </a:defRPr>
            </a:lvl4pPr>
            <a:lvl5pPr marL="1658232" algn="l" defTabSz="829116" rtl="0" eaLnBrk="1" latinLnBrk="0" hangingPunct="1">
              <a:defRPr sz="1632" kern="1200">
                <a:solidFill>
                  <a:schemeClr val="tx1"/>
                </a:solidFill>
                <a:latin typeface="+mn-lt"/>
                <a:ea typeface="+mn-ea"/>
                <a:cs typeface="+mn-cs"/>
              </a:defRPr>
            </a:lvl5pPr>
            <a:lvl6pPr marL="2072790" algn="l" defTabSz="829116" rtl="0" eaLnBrk="1" latinLnBrk="0" hangingPunct="1">
              <a:defRPr sz="1632" kern="1200">
                <a:solidFill>
                  <a:schemeClr val="tx1"/>
                </a:solidFill>
                <a:latin typeface="+mn-lt"/>
                <a:ea typeface="+mn-ea"/>
                <a:cs typeface="+mn-cs"/>
              </a:defRPr>
            </a:lvl6pPr>
            <a:lvl7pPr marL="2487347" algn="l" defTabSz="829116" rtl="0" eaLnBrk="1" latinLnBrk="0" hangingPunct="1">
              <a:defRPr sz="1632" kern="1200">
                <a:solidFill>
                  <a:schemeClr val="tx1"/>
                </a:solidFill>
                <a:latin typeface="+mn-lt"/>
                <a:ea typeface="+mn-ea"/>
                <a:cs typeface="+mn-cs"/>
              </a:defRPr>
            </a:lvl7pPr>
            <a:lvl8pPr marL="2901905" algn="l" defTabSz="829116" rtl="0" eaLnBrk="1" latinLnBrk="0" hangingPunct="1">
              <a:defRPr sz="1632" kern="1200">
                <a:solidFill>
                  <a:schemeClr val="tx1"/>
                </a:solidFill>
                <a:latin typeface="+mn-lt"/>
                <a:ea typeface="+mn-ea"/>
                <a:cs typeface="+mn-cs"/>
              </a:defRPr>
            </a:lvl8pPr>
            <a:lvl9pPr marL="3316463" algn="l" defTabSz="829116" rtl="0" eaLnBrk="1" latinLnBrk="0" hangingPunct="1">
              <a:defRPr sz="1632" kern="1200">
                <a:solidFill>
                  <a:schemeClr val="tx1"/>
                </a:solidFill>
                <a:latin typeface="+mn-lt"/>
                <a:ea typeface="+mn-ea"/>
                <a:cs typeface="+mn-cs"/>
              </a:defRPr>
            </a:lvl9pPr>
          </a:lstStyle>
          <a:p>
            <a:pPr marL="0" marR="0" indent="0" algn="l">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0" name="Footer Placeholder 9"/>
          <p:cNvSpPr txBox="1">
            <a:spLocks noGrp="1"/>
          </p:cNvSpPr>
          <p:nvPr>
            <p:ph type="ftr" idx="4"/>
          </p:nvPr>
        </p:nvSpPr>
        <p:spPr>
          <a:xfrm>
            <a:off x="3127054" y="6246923"/>
            <a:ext cx="2898137" cy="472399"/>
          </a:xfrm>
          <a:prstGeom prst="rect">
            <a:avLst/>
          </a:prstGeom>
          <a:noFill/>
          <a:ln>
            <a:noFill/>
            <a:prstDash val="solid"/>
          </a:ln>
        </p:spPr>
        <p:txBody>
          <a:bodyPr lIns="0" tIns="0" rIns="0" bIns="0" anchor="t" anchorCtr="0"/>
          <a:lstStyle>
            <a:defPPr>
              <a:defRPr lang="en-US"/>
            </a:defPPr>
            <a:lvl1pPr marL="0" algn="l" defTabSz="829116" rtl="0" eaLnBrk="1" latinLnBrk="0" hangingPunct="1">
              <a:defRPr sz="1632" kern="1200">
                <a:solidFill>
                  <a:schemeClr val="tx1"/>
                </a:solidFill>
                <a:latin typeface="+mn-lt"/>
                <a:ea typeface="+mn-ea"/>
                <a:cs typeface="+mn-cs"/>
              </a:defRPr>
            </a:lvl1pPr>
            <a:lvl2pPr marL="414558" algn="l" defTabSz="829116" rtl="0" eaLnBrk="1" latinLnBrk="0" hangingPunct="1">
              <a:defRPr sz="1632" kern="1200">
                <a:solidFill>
                  <a:schemeClr val="tx1"/>
                </a:solidFill>
                <a:latin typeface="+mn-lt"/>
                <a:ea typeface="+mn-ea"/>
                <a:cs typeface="+mn-cs"/>
              </a:defRPr>
            </a:lvl2pPr>
            <a:lvl3pPr marL="829116" algn="l" defTabSz="829116" rtl="0" eaLnBrk="1" latinLnBrk="0" hangingPunct="1">
              <a:defRPr sz="1632" kern="1200">
                <a:solidFill>
                  <a:schemeClr val="tx1"/>
                </a:solidFill>
                <a:latin typeface="+mn-lt"/>
                <a:ea typeface="+mn-ea"/>
                <a:cs typeface="+mn-cs"/>
              </a:defRPr>
            </a:lvl3pPr>
            <a:lvl4pPr marL="1243674" algn="l" defTabSz="829116" rtl="0" eaLnBrk="1" latinLnBrk="0" hangingPunct="1">
              <a:defRPr sz="1632" kern="1200">
                <a:solidFill>
                  <a:schemeClr val="tx1"/>
                </a:solidFill>
                <a:latin typeface="+mn-lt"/>
                <a:ea typeface="+mn-ea"/>
                <a:cs typeface="+mn-cs"/>
              </a:defRPr>
            </a:lvl4pPr>
            <a:lvl5pPr marL="1658232" algn="l" defTabSz="829116" rtl="0" eaLnBrk="1" latinLnBrk="0" hangingPunct="1">
              <a:defRPr sz="1632" kern="1200">
                <a:solidFill>
                  <a:schemeClr val="tx1"/>
                </a:solidFill>
                <a:latin typeface="+mn-lt"/>
                <a:ea typeface="+mn-ea"/>
                <a:cs typeface="+mn-cs"/>
              </a:defRPr>
            </a:lvl5pPr>
            <a:lvl6pPr marL="2072790" algn="l" defTabSz="829116" rtl="0" eaLnBrk="1" latinLnBrk="0" hangingPunct="1">
              <a:defRPr sz="1632" kern="1200">
                <a:solidFill>
                  <a:schemeClr val="tx1"/>
                </a:solidFill>
                <a:latin typeface="+mn-lt"/>
                <a:ea typeface="+mn-ea"/>
                <a:cs typeface="+mn-cs"/>
              </a:defRPr>
            </a:lvl6pPr>
            <a:lvl7pPr marL="2487347" algn="l" defTabSz="829116" rtl="0" eaLnBrk="1" latinLnBrk="0" hangingPunct="1">
              <a:defRPr sz="1632" kern="1200">
                <a:solidFill>
                  <a:schemeClr val="tx1"/>
                </a:solidFill>
                <a:latin typeface="+mn-lt"/>
                <a:ea typeface="+mn-ea"/>
                <a:cs typeface="+mn-cs"/>
              </a:defRPr>
            </a:lvl7pPr>
            <a:lvl8pPr marL="2901905" algn="l" defTabSz="829116" rtl="0" eaLnBrk="1" latinLnBrk="0" hangingPunct="1">
              <a:defRPr sz="1632" kern="1200">
                <a:solidFill>
                  <a:schemeClr val="tx1"/>
                </a:solidFill>
                <a:latin typeface="+mn-lt"/>
                <a:ea typeface="+mn-ea"/>
                <a:cs typeface="+mn-cs"/>
              </a:defRPr>
            </a:lvl8pPr>
            <a:lvl9pPr marL="3316463" algn="l" defTabSz="829116" rtl="0" eaLnBrk="1" latinLnBrk="0" hangingPunct="1">
              <a:defRPr sz="1632" kern="1200">
                <a:solidFill>
                  <a:schemeClr val="tx1"/>
                </a:solidFill>
                <a:latin typeface="+mn-lt"/>
                <a:ea typeface="+mn-ea"/>
                <a:cs typeface="+mn-cs"/>
              </a:defRPr>
            </a:lvl9pPr>
          </a:lstStyle>
          <a:p>
            <a:pPr marL="0" marR="0" indent="0" algn="ctr">
              <a:lnSpc>
                <a:spcPct val="100000"/>
              </a:lnSpc>
              <a:spcBef>
                <a:spcPct val="0"/>
              </a:spcBef>
              <a:spcAft>
                <a:spcPct val="0"/>
              </a:spcAft>
              <a:defRPr sz="1632" b="0" spc="0" baseline="0">
                <a:solidFill>
                  <a:srgbClr val="000000"/>
                </a:solidFill>
              </a:defRPr>
            </a:pPr>
            <a:endParaRPr sz="1269" b="0" i="0" u="none" spc="0" baseline="0">
              <a:solidFill>
                <a:srgbClr val="000000"/>
              </a:solidFill>
              <a:latin typeface="Liberation Serif"/>
              <a:ea typeface="DejaVu Sans"/>
              <a:cs typeface="DejaVu Sans"/>
              <a:sym typeface="Arial"/>
            </a:endParaRPr>
          </a:p>
        </p:txBody>
      </p:sp>
      <p:sp>
        <p:nvSpPr>
          <p:cNvPr id="11" name="Slide Number Placeholder 10"/>
          <p:cNvSpPr txBox="1">
            <a:spLocks noGrp="1"/>
          </p:cNvSpPr>
          <p:nvPr>
            <p:ph type="sldNum" idx="5"/>
          </p:nvPr>
        </p:nvSpPr>
        <p:spPr>
          <a:xfrm>
            <a:off x="6555843" y="6246923"/>
            <a:ext cx="2130092" cy="472399"/>
          </a:xfrm>
          <a:prstGeom prst="rect">
            <a:avLst/>
          </a:prstGeom>
          <a:noFill/>
          <a:ln>
            <a:noFill/>
            <a:prstDash val="solid"/>
          </a:ln>
        </p:spPr>
        <p:txBody>
          <a:bodyPr lIns="0" tIns="0" rIns="0" bIns="0" anchor="t" anchorCtr="0"/>
          <a:lstStyle>
            <a:defPPr>
              <a:defRPr lang="en-US"/>
            </a:defPPr>
            <a:lvl1pPr marL="0" algn="l" defTabSz="829116" rtl="0" eaLnBrk="1" latinLnBrk="0" hangingPunct="1">
              <a:defRPr sz="1632" kern="1200">
                <a:solidFill>
                  <a:schemeClr val="tx1"/>
                </a:solidFill>
                <a:latin typeface="+mn-lt"/>
                <a:ea typeface="+mn-ea"/>
                <a:cs typeface="+mn-cs"/>
              </a:defRPr>
            </a:lvl1pPr>
            <a:lvl2pPr marL="414558" algn="l" defTabSz="829116" rtl="0" eaLnBrk="1" latinLnBrk="0" hangingPunct="1">
              <a:defRPr sz="1632" kern="1200">
                <a:solidFill>
                  <a:schemeClr val="tx1"/>
                </a:solidFill>
                <a:latin typeface="+mn-lt"/>
                <a:ea typeface="+mn-ea"/>
                <a:cs typeface="+mn-cs"/>
              </a:defRPr>
            </a:lvl2pPr>
            <a:lvl3pPr marL="829116" algn="l" defTabSz="829116" rtl="0" eaLnBrk="1" latinLnBrk="0" hangingPunct="1">
              <a:defRPr sz="1632" kern="1200">
                <a:solidFill>
                  <a:schemeClr val="tx1"/>
                </a:solidFill>
                <a:latin typeface="+mn-lt"/>
                <a:ea typeface="+mn-ea"/>
                <a:cs typeface="+mn-cs"/>
              </a:defRPr>
            </a:lvl3pPr>
            <a:lvl4pPr marL="1243674" algn="l" defTabSz="829116" rtl="0" eaLnBrk="1" latinLnBrk="0" hangingPunct="1">
              <a:defRPr sz="1632" kern="1200">
                <a:solidFill>
                  <a:schemeClr val="tx1"/>
                </a:solidFill>
                <a:latin typeface="+mn-lt"/>
                <a:ea typeface="+mn-ea"/>
                <a:cs typeface="+mn-cs"/>
              </a:defRPr>
            </a:lvl4pPr>
            <a:lvl5pPr marL="1658232" algn="l" defTabSz="829116" rtl="0" eaLnBrk="1" latinLnBrk="0" hangingPunct="1">
              <a:defRPr sz="1632" kern="1200">
                <a:solidFill>
                  <a:schemeClr val="tx1"/>
                </a:solidFill>
                <a:latin typeface="+mn-lt"/>
                <a:ea typeface="+mn-ea"/>
                <a:cs typeface="+mn-cs"/>
              </a:defRPr>
            </a:lvl5pPr>
            <a:lvl6pPr marL="2072790" algn="l" defTabSz="829116" rtl="0" eaLnBrk="1" latinLnBrk="0" hangingPunct="1">
              <a:defRPr sz="1632" kern="1200">
                <a:solidFill>
                  <a:schemeClr val="tx1"/>
                </a:solidFill>
                <a:latin typeface="+mn-lt"/>
                <a:ea typeface="+mn-ea"/>
                <a:cs typeface="+mn-cs"/>
              </a:defRPr>
            </a:lvl6pPr>
            <a:lvl7pPr marL="2487347" algn="l" defTabSz="829116" rtl="0" eaLnBrk="1" latinLnBrk="0" hangingPunct="1">
              <a:defRPr sz="1632" kern="1200">
                <a:solidFill>
                  <a:schemeClr val="tx1"/>
                </a:solidFill>
                <a:latin typeface="+mn-lt"/>
                <a:ea typeface="+mn-ea"/>
                <a:cs typeface="+mn-cs"/>
              </a:defRPr>
            </a:lvl7pPr>
            <a:lvl8pPr marL="2901905" algn="l" defTabSz="829116" rtl="0" eaLnBrk="1" latinLnBrk="0" hangingPunct="1">
              <a:defRPr sz="1632" kern="1200">
                <a:solidFill>
                  <a:schemeClr val="tx1"/>
                </a:solidFill>
                <a:latin typeface="+mn-lt"/>
                <a:ea typeface="+mn-ea"/>
                <a:cs typeface="+mn-cs"/>
              </a:defRPr>
            </a:lvl8pPr>
            <a:lvl9pPr marL="3316463" algn="l" defTabSz="829116" rtl="0" eaLnBrk="1" latinLnBrk="0" hangingPunct="1">
              <a:defRPr sz="1632" kern="1200">
                <a:solidFill>
                  <a:schemeClr val="tx1"/>
                </a:solidFill>
                <a:latin typeface="+mn-lt"/>
                <a:ea typeface="+mn-ea"/>
                <a:cs typeface="+mn-cs"/>
              </a:defRPr>
            </a:lvl9pPr>
          </a:lstStyle>
          <a:p>
            <a:pPr marL="0" marR="0" indent="0" algn="r">
              <a:lnSpc>
                <a:spcPct val="100000"/>
              </a:lnSpc>
              <a:spcBef>
                <a:spcPct val="0"/>
              </a:spcBef>
              <a:spcAft>
                <a:spcPct val="0"/>
              </a:spcAft>
              <a:defRPr sz="1632" b="0" spc="0" baseline="0">
                <a:solidFill>
                  <a:srgbClr val="000000"/>
                </a:solidFill>
              </a:defRPr>
            </a:pPr>
            <a:fld id="{93AE1883-0942-4AA3-9DB2-9C7C3A0314B1}" type="slidenum">
              <a:rPr sz="1269" b="0" i="0" u="none" spc="0" baseline="0">
                <a:solidFill>
                  <a:srgbClr val="000000"/>
                </a:solidFill>
                <a:latin typeface="Liberation Serif"/>
                <a:ea typeface="DejaVu Sans"/>
                <a:cs typeface="DejaVu Sans"/>
                <a:sym typeface="Arial"/>
              </a:rPr>
              <a:t>‹#›</a:t>
            </a:fld>
            <a:endParaRPr sz="1269" b="0" i="0" u="none" spc="0" baseline="0">
              <a:solidFill>
                <a:srgbClr val="000000"/>
              </a:solidFill>
              <a:latin typeface="Liberation Serif"/>
              <a:ea typeface="DejaVu Sans"/>
              <a:cs typeface="DejaVu Sans"/>
              <a:sym typeface="Arial"/>
            </a:endParaRPr>
          </a:p>
        </p:txBody>
      </p:sp>
    </p:spTree>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ransition/>
  <p:txStyles>
    <p:titleStyle>
      <a:lvl1pPr algn="ctr" defTabSz="829116" rtl="0" eaLnBrk="1" latinLnBrk="0" hangingPunct="1">
        <a:spcBef>
          <a:spcPct val="0"/>
        </a:spcBef>
        <a:buNone/>
        <a:defRPr sz="3990" kern="1200">
          <a:solidFill>
            <a:schemeClr val="tx1"/>
          </a:solidFill>
          <a:latin typeface="+mj-lt"/>
          <a:ea typeface="+mj-ea"/>
          <a:cs typeface="+mj-cs"/>
        </a:defRPr>
      </a:lvl1pPr>
    </p:titleStyle>
    <p:bodyStyle/>
    <p:otherStyle>
      <a:defPPr>
        <a:defRPr lang="en-US"/>
      </a:defPPr>
      <a:lvl1pPr marL="0" algn="l" defTabSz="829116" rtl="0" eaLnBrk="1" latinLnBrk="0" hangingPunct="1">
        <a:defRPr sz="1632" kern="1200">
          <a:solidFill>
            <a:schemeClr val="tx1"/>
          </a:solidFill>
          <a:latin typeface="+mn-lt"/>
          <a:ea typeface="+mn-ea"/>
          <a:cs typeface="+mn-cs"/>
        </a:defRPr>
      </a:lvl1pPr>
      <a:lvl2pPr marL="414558" algn="l" defTabSz="829116" rtl="0" eaLnBrk="1" latinLnBrk="0" hangingPunct="1">
        <a:defRPr sz="1632" kern="1200">
          <a:solidFill>
            <a:schemeClr val="tx1"/>
          </a:solidFill>
          <a:latin typeface="+mn-lt"/>
          <a:ea typeface="+mn-ea"/>
          <a:cs typeface="+mn-cs"/>
        </a:defRPr>
      </a:lvl2pPr>
      <a:lvl3pPr marL="829116" algn="l" defTabSz="829116" rtl="0" eaLnBrk="1" latinLnBrk="0" hangingPunct="1">
        <a:defRPr sz="1632" kern="1200">
          <a:solidFill>
            <a:schemeClr val="tx1"/>
          </a:solidFill>
          <a:latin typeface="+mn-lt"/>
          <a:ea typeface="+mn-ea"/>
          <a:cs typeface="+mn-cs"/>
        </a:defRPr>
      </a:lvl3pPr>
      <a:lvl4pPr marL="1243674" algn="l" defTabSz="829116" rtl="0" eaLnBrk="1" latinLnBrk="0" hangingPunct="1">
        <a:defRPr sz="1632" kern="1200">
          <a:solidFill>
            <a:schemeClr val="tx1"/>
          </a:solidFill>
          <a:latin typeface="+mn-lt"/>
          <a:ea typeface="+mn-ea"/>
          <a:cs typeface="+mn-cs"/>
        </a:defRPr>
      </a:lvl4pPr>
      <a:lvl5pPr marL="1658232" algn="l" defTabSz="829116" rtl="0" eaLnBrk="1" latinLnBrk="0" hangingPunct="1">
        <a:defRPr sz="1632" kern="1200">
          <a:solidFill>
            <a:schemeClr val="tx1"/>
          </a:solidFill>
          <a:latin typeface="+mn-lt"/>
          <a:ea typeface="+mn-ea"/>
          <a:cs typeface="+mn-cs"/>
        </a:defRPr>
      </a:lvl5pPr>
      <a:lvl6pPr marL="2072790" algn="l" defTabSz="829116" rtl="0" eaLnBrk="1" latinLnBrk="0" hangingPunct="1">
        <a:defRPr sz="1632" kern="1200">
          <a:solidFill>
            <a:schemeClr val="tx1"/>
          </a:solidFill>
          <a:latin typeface="+mn-lt"/>
          <a:ea typeface="+mn-ea"/>
          <a:cs typeface="+mn-cs"/>
        </a:defRPr>
      </a:lvl6pPr>
      <a:lvl7pPr marL="2487347" algn="l" defTabSz="829116" rtl="0" eaLnBrk="1" latinLnBrk="0" hangingPunct="1">
        <a:defRPr sz="1632" kern="1200">
          <a:solidFill>
            <a:schemeClr val="tx1"/>
          </a:solidFill>
          <a:latin typeface="+mn-lt"/>
          <a:ea typeface="+mn-ea"/>
          <a:cs typeface="+mn-cs"/>
        </a:defRPr>
      </a:lvl7pPr>
      <a:lvl8pPr marL="2901905" algn="l" defTabSz="829116" rtl="0" eaLnBrk="1" latinLnBrk="0" hangingPunct="1">
        <a:defRPr sz="1632" kern="1200">
          <a:solidFill>
            <a:schemeClr val="tx1"/>
          </a:solidFill>
          <a:latin typeface="+mn-lt"/>
          <a:ea typeface="+mn-ea"/>
          <a:cs typeface="+mn-cs"/>
        </a:defRPr>
      </a:lvl8pPr>
      <a:lvl9pPr marL="3316463" algn="l" defTabSz="829116" rtl="0" eaLnBrk="1" latinLnBrk="0" hangingPunct="1">
        <a:defRPr sz="1632"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5600" cy="44640"/>
            <a:chOff x="0" y="1295280"/>
            <a:chExt cx="9345600" cy="44640"/>
          </a:xfrm>
        </p:grpSpPr>
        <p:sp>
          <p:nvSpPr>
            <p:cNvPr id="46" name="CustomShape 2"/>
            <p:cNvSpPr/>
            <p:nvPr/>
          </p:nvSpPr>
          <p:spPr>
            <a:xfrm>
              <a:off x="3149640" y="1295280"/>
              <a:ext cx="3103560" cy="4464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47" name="CustomShape 3"/>
            <p:cNvSpPr/>
            <p:nvPr/>
          </p:nvSpPr>
          <p:spPr>
            <a:xfrm>
              <a:off x="0" y="1295280"/>
              <a:ext cx="3148200" cy="4464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48" name="CustomShape 4"/>
            <p:cNvSpPr/>
            <p:nvPr/>
          </p:nvSpPr>
          <p:spPr>
            <a:xfrm>
              <a:off x="6242040" y="1295280"/>
              <a:ext cx="3103560" cy="4464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grpSp>
      <p:grpSp>
        <p:nvGrpSpPr>
          <p:cNvPr id="49" name="Group 5"/>
          <p:cNvGrpSpPr/>
          <p:nvPr/>
        </p:nvGrpSpPr>
        <p:grpSpPr>
          <a:xfrm>
            <a:off x="2844720" y="6553080"/>
            <a:ext cx="9345600" cy="44640"/>
            <a:chOff x="2844720" y="6553080"/>
            <a:chExt cx="9345600" cy="44640"/>
          </a:xfrm>
        </p:grpSpPr>
        <p:sp>
          <p:nvSpPr>
            <p:cNvPr id="50" name="CustomShape 6"/>
            <p:cNvSpPr/>
            <p:nvPr/>
          </p:nvSpPr>
          <p:spPr>
            <a:xfrm>
              <a:off x="5994360" y="6553080"/>
              <a:ext cx="3103560" cy="4464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51" name="CustomShape 7"/>
            <p:cNvSpPr/>
            <p:nvPr/>
          </p:nvSpPr>
          <p:spPr>
            <a:xfrm>
              <a:off x="2844720" y="6553080"/>
              <a:ext cx="3148200" cy="4464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52" name="CustomShape 8"/>
            <p:cNvSpPr/>
            <p:nvPr/>
          </p:nvSpPr>
          <p:spPr>
            <a:xfrm>
              <a:off x="9086760" y="6553080"/>
              <a:ext cx="3103560" cy="4464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grpSp>
      <p:pic>
        <p:nvPicPr>
          <p:cNvPr id="53" name="Picture 14"/>
          <p:cNvPicPr/>
          <p:nvPr/>
        </p:nvPicPr>
        <p:blipFill>
          <a:blip r:embed="rId14"/>
          <a:srcRect l="1916" b="5315"/>
          <a:stretch>
            <a:fillRect/>
          </a:stretch>
        </p:blipFill>
        <p:spPr>
          <a:xfrm>
            <a:off x="8839080" y="0"/>
            <a:ext cx="2923920" cy="690840"/>
          </a:xfrm>
          <a:prstGeom prst="rect">
            <a:avLst/>
          </a:prstGeom>
          <a:ln>
            <a:noFill/>
          </a:ln>
        </p:spPr>
      </p:pic>
      <p:sp>
        <p:nvSpPr>
          <p:cNvPr id="54" name="CustomShape 9"/>
          <p:cNvSpPr/>
          <p:nvPr/>
        </p:nvSpPr>
        <p:spPr>
          <a:xfrm>
            <a:off x="4368960" y="6595920"/>
            <a:ext cx="7821720" cy="2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r">
              <a:lnSpc>
                <a:spcPct val="100000"/>
              </a:lnSpc>
            </a:pPr>
            <a:r>
              <a:rPr lang="en-GB" sz="1100" b="1" strike="noStrike" spc="-1">
                <a:solidFill>
                  <a:srgbClr val="101141"/>
                </a:solidFill>
                <a:latin typeface="Arial"/>
                <a:ea typeface="DejaVu Sans"/>
              </a:rPr>
              <a:t>BITS </a:t>
            </a:r>
            <a:r>
              <a:rPr lang="en-GB" sz="1100" b="0" strike="noStrike" spc="-1">
                <a:solidFill>
                  <a:srgbClr val="101141"/>
                </a:solidFill>
                <a:latin typeface="Arial"/>
                <a:ea typeface="DejaVu Sans"/>
              </a:rPr>
              <a:t>Pilani, Hyderabad Campus</a:t>
            </a:r>
            <a:endParaRPr lang="en-IN" sz="1100" b="0" strike="noStrike" spc="-1">
              <a:latin typeface="Arial"/>
            </a:endParaRPr>
          </a:p>
        </p:txBody>
      </p:sp>
      <p:sp>
        <p:nvSpPr>
          <p:cNvPr id="55" name="PlaceHolder 10"/>
          <p:cNvSpPr>
            <a:spLocks noGrp="1"/>
          </p:cNvSpPr>
          <p:nvPr>
            <p:ph type="title"/>
          </p:nvPr>
        </p:nvSpPr>
        <p:spPr>
          <a:xfrm>
            <a:off x="609480" y="273600"/>
            <a:ext cx="10972080" cy="1144440"/>
          </a:xfrm>
          <a:prstGeom prst="rect">
            <a:avLst/>
          </a:prstGeom>
        </p:spPr>
        <p:txBody>
          <a:bodyPr lIns="0" tIns="0" rIns="0" bIns="0" anchor="ctr">
            <a:noAutofit/>
          </a:bodyPr>
          <a:lstStyle/>
          <a:p>
            <a:r>
              <a:rPr lang="en-IN" sz="1800" b="0" strike="noStrike" spc="-1">
                <a:latin typeface="Arial"/>
              </a:rPr>
              <a:t>Click to edit the title text format</a:t>
            </a:r>
          </a:p>
        </p:txBody>
      </p:sp>
      <p:sp>
        <p:nvSpPr>
          <p:cNvPr id="56" name="PlaceHolder 11"/>
          <p:cNvSpPr>
            <a:spLocks noGrp="1"/>
          </p:cNvSpPr>
          <p:nvPr>
            <p:ph type="body" idx="1"/>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latin typeface="Arial"/>
              </a:rPr>
              <a:t>Second Outline Level</a:t>
            </a:r>
          </a:p>
          <a:p>
            <a:pPr marL="1296000" lvl="2" indent="-288000">
              <a:spcBef>
                <a:spcPts val="850"/>
              </a:spcBef>
              <a:buClr>
                <a:srgbClr val="000000"/>
              </a:buClr>
              <a:buSzPct val="45000"/>
              <a:buFont typeface="Wingdings" charset="2"/>
              <a:buChar char=""/>
            </a:pPr>
            <a:r>
              <a:rPr lang="en-IN" sz="1800" b="0" strike="noStrike" spc="-1">
                <a:latin typeface="Arial"/>
              </a:rPr>
              <a:t>Third Outline Level</a:t>
            </a:r>
          </a:p>
          <a:p>
            <a:pPr marL="1728000" lvl="3" indent="-216000">
              <a:spcBef>
                <a:spcPts val="567"/>
              </a:spcBef>
              <a:buClr>
                <a:srgbClr val="000000"/>
              </a:buClr>
              <a:buSzPct val="75000"/>
              <a:buFont typeface="Symbol" charset="2"/>
              <a:buChar char=""/>
            </a:pPr>
            <a:r>
              <a:rPr lang="en-IN" sz="1800" b="0" strike="noStrike" spc="-1">
                <a:latin typeface="Arial"/>
              </a:rPr>
              <a:t>Fourth Outline Level</a:t>
            </a:r>
          </a:p>
          <a:p>
            <a:pPr marL="2160000" lvl="4" indent="-216000">
              <a:spcBef>
                <a:spcPts val="283"/>
              </a:spcBef>
              <a:buClr>
                <a:srgbClr val="000000"/>
              </a:buClr>
              <a:buSzPct val="45000"/>
              <a:buFont typeface="Wingdings" charset="2"/>
              <a:buChar char=""/>
            </a:pPr>
            <a:r>
              <a:rPr lang="en-IN" sz="1800" b="0" strike="noStrike" spc="-1">
                <a:latin typeface="Arial"/>
              </a:rPr>
              <a:t>Fifth Outline Level</a:t>
            </a:r>
          </a:p>
          <a:p>
            <a:pPr marL="2592000" lvl="5" indent="-216000">
              <a:spcBef>
                <a:spcPts val="283"/>
              </a:spcBef>
              <a:buClr>
                <a:srgbClr val="000000"/>
              </a:buClr>
              <a:buSzPct val="45000"/>
              <a:buFont typeface="Wingdings" charset="2"/>
              <a:buChar char=""/>
            </a:pPr>
            <a:r>
              <a:rPr lang="en-IN" sz="1800" b="0" strike="noStrike" spc="-1">
                <a:latin typeface="Arial"/>
              </a:rPr>
              <a:t>Sixth Outline Level</a:t>
            </a:r>
          </a:p>
          <a:p>
            <a:pPr marL="3024000" lvl="6" indent="-216000">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93" name="Group 1"/>
          <p:cNvGrpSpPr/>
          <p:nvPr/>
        </p:nvGrpSpPr>
        <p:grpSpPr>
          <a:xfrm>
            <a:off x="0" y="1295280"/>
            <a:ext cx="9345600" cy="44640"/>
            <a:chOff x="0" y="1295280"/>
            <a:chExt cx="9345600" cy="44640"/>
          </a:xfrm>
        </p:grpSpPr>
        <p:sp>
          <p:nvSpPr>
            <p:cNvPr id="94" name="CustomShape 2"/>
            <p:cNvSpPr/>
            <p:nvPr/>
          </p:nvSpPr>
          <p:spPr>
            <a:xfrm>
              <a:off x="3149640" y="1295280"/>
              <a:ext cx="3103560" cy="4464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95" name="CustomShape 3"/>
            <p:cNvSpPr/>
            <p:nvPr/>
          </p:nvSpPr>
          <p:spPr>
            <a:xfrm>
              <a:off x="0" y="1295280"/>
              <a:ext cx="3148200" cy="4464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96" name="CustomShape 4"/>
            <p:cNvSpPr/>
            <p:nvPr/>
          </p:nvSpPr>
          <p:spPr>
            <a:xfrm>
              <a:off x="6242040" y="1295280"/>
              <a:ext cx="3103560" cy="4464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grpSp>
      <p:grpSp>
        <p:nvGrpSpPr>
          <p:cNvPr id="97" name="Group 5"/>
          <p:cNvGrpSpPr/>
          <p:nvPr/>
        </p:nvGrpSpPr>
        <p:grpSpPr>
          <a:xfrm>
            <a:off x="2844720" y="6553080"/>
            <a:ext cx="9345600" cy="44640"/>
            <a:chOff x="2844720" y="6553080"/>
            <a:chExt cx="9345600" cy="44640"/>
          </a:xfrm>
        </p:grpSpPr>
        <p:sp>
          <p:nvSpPr>
            <p:cNvPr id="98" name="CustomShape 6"/>
            <p:cNvSpPr/>
            <p:nvPr/>
          </p:nvSpPr>
          <p:spPr>
            <a:xfrm>
              <a:off x="5994360" y="6553080"/>
              <a:ext cx="3103560" cy="4464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99" name="CustomShape 7"/>
            <p:cNvSpPr/>
            <p:nvPr/>
          </p:nvSpPr>
          <p:spPr>
            <a:xfrm>
              <a:off x="2844720" y="6553080"/>
              <a:ext cx="3148200" cy="4464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100" name="CustomShape 8"/>
            <p:cNvSpPr/>
            <p:nvPr/>
          </p:nvSpPr>
          <p:spPr>
            <a:xfrm>
              <a:off x="9086760" y="6553080"/>
              <a:ext cx="3103560" cy="4464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grpSp>
      <p:pic>
        <p:nvPicPr>
          <p:cNvPr id="101" name="Picture 14"/>
          <p:cNvPicPr/>
          <p:nvPr/>
        </p:nvPicPr>
        <p:blipFill>
          <a:blip r:embed="rId14"/>
          <a:srcRect l="1916" b="5315"/>
          <a:stretch>
            <a:fillRect/>
          </a:stretch>
        </p:blipFill>
        <p:spPr>
          <a:xfrm>
            <a:off x="8839080" y="0"/>
            <a:ext cx="2923920" cy="690840"/>
          </a:xfrm>
          <a:prstGeom prst="rect">
            <a:avLst/>
          </a:prstGeom>
          <a:ln>
            <a:noFill/>
          </a:ln>
        </p:spPr>
      </p:pic>
      <p:sp>
        <p:nvSpPr>
          <p:cNvPr id="102" name="CustomShape 9"/>
          <p:cNvSpPr/>
          <p:nvPr/>
        </p:nvSpPr>
        <p:spPr>
          <a:xfrm>
            <a:off x="4368960" y="6595920"/>
            <a:ext cx="7821720" cy="2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r">
              <a:lnSpc>
                <a:spcPct val="100000"/>
              </a:lnSpc>
            </a:pPr>
            <a:r>
              <a:rPr lang="en-GB" sz="1100" b="1" strike="noStrike" spc="-1">
                <a:solidFill>
                  <a:srgbClr val="101141"/>
                </a:solidFill>
                <a:latin typeface="Arial"/>
                <a:ea typeface="DejaVu Sans"/>
              </a:rPr>
              <a:t>BITS </a:t>
            </a:r>
            <a:r>
              <a:rPr lang="en-GB" sz="1100" b="0" strike="noStrike" spc="-1">
                <a:solidFill>
                  <a:srgbClr val="101141"/>
                </a:solidFill>
                <a:latin typeface="Arial"/>
                <a:ea typeface="DejaVu Sans"/>
              </a:rPr>
              <a:t>Pilani, Hyderabad Campus</a:t>
            </a:r>
            <a:endParaRPr lang="en-IN" sz="1100" b="0" strike="noStrike" spc="-1">
              <a:latin typeface="Arial"/>
            </a:endParaRPr>
          </a:p>
        </p:txBody>
      </p:sp>
      <p:sp>
        <p:nvSpPr>
          <p:cNvPr id="103"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04"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1" name="Group 1"/>
          <p:cNvGrpSpPr/>
          <p:nvPr/>
        </p:nvGrpSpPr>
        <p:grpSpPr>
          <a:xfrm>
            <a:off x="0" y="1295280"/>
            <a:ext cx="9345600" cy="44640"/>
            <a:chOff x="0" y="1295280"/>
            <a:chExt cx="9345600" cy="44640"/>
          </a:xfrm>
        </p:grpSpPr>
        <p:sp>
          <p:nvSpPr>
            <p:cNvPr id="142" name="CustomShape 2"/>
            <p:cNvSpPr/>
            <p:nvPr/>
          </p:nvSpPr>
          <p:spPr>
            <a:xfrm>
              <a:off x="3149640" y="1295280"/>
              <a:ext cx="3103560" cy="4464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143" name="CustomShape 3"/>
            <p:cNvSpPr/>
            <p:nvPr/>
          </p:nvSpPr>
          <p:spPr>
            <a:xfrm>
              <a:off x="0" y="1295280"/>
              <a:ext cx="3148200" cy="4464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144" name="CustomShape 4"/>
            <p:cNvSpPr/>
            <p:nvPr/>
          </p:nvSpPr>
          <p:spPr>
            <a:xfrm>
              <a:off x="6242040" y="1295280"/>
              <a:ext cx="3103560" cy="4464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grpSp>
      <p:grpSp>
        <p:nvGrpSpPr>
          <p:cNvPr id="145" name="Group 5"/>
          <p:cNvGrpSpPr/>
          <p:nvPr/>
        </p:nvGrpSpPr>
        <p:grpSpPr>
          <a:xfrm>
            <a:off x="2844720" y="6553080"/>
            <a:ext cx="9345600" cy="44640"/>
            <a:chOff x="2844720" y="6553080"/>
            <a:chExt cx="9345600" cy="44640"/>
          </a:xfrm>
        </p:grpSpPr>
        <p:sp>
          <p:nvSpPr>
            <p:cNvPr id="146" name="CustomShape 6"/>
            <p:cNvSpPr/>
            <p:nvPr/>
          </p:nvSpPr>
          <p:spPr>
            <a:xfrm>
              <a:off x="5994360" y="6553080"/>
              <a:ext cx="3103560" cy="4464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147" name="CustomShape 7"/>
            <p:cNvSpPr/>
            <p:nvPr/>
          </p:nvSpPr>
          <p:spPr>
            <a:xfrm>
              <a:off x="2844720" y="6553080"/>
              <a:ext cx="3148200" cy="4464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148" name="CustomShape 8"/>
            <p:cNvSpPr/>
            <p:nvPr/>
          </p:nvSpPr>
          <p:spPr>
            <a:xfrm>
              <a:off x="9086760" y="6553080"/>
              <a:ext cx="3103560" cy="4464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grpSp>
      <p:pic>
        <p:nvPicPr>
          <p:cNvPr id="149" name="Picture 14"/>
          <p:cNvPicPr/>
          <p:nvPr/>
        </p:nvPicPr>
        <p:blipFill>
          <a:blip r:embed="rId14"/>
          <a:srcRect l="1916" b="5315"/>
          <a:stretch>
            <a:fillRect/>
          </a:stretch>
        </p:blipFill>
        <p:spPr>
          <a:xfrm>
            <a:off x="8839080" y="0"/>
            <a:ext cx="2923920" cy="690840"/>
          </a:xfrm>
          <a:prstGeom prst="rect">
            <a:avLst/>
          </a:prstGeom>
          <a:ln>
            <a:noFill/>
          </a:ln>
        </p:spPr>
      </p:pic>
      <p:sp>
        <p:nvSpPr>
          <p:cNvPr id="150" name="CustomShape 9"/>
          <p:cNvSpPr/>
          <p:nvPr/>
        </p:nvSpPr>
        <p:spPr>
          <a:xfrm>
            <a:off x="4368960" y="6595920"/>
            <a:ext cx="7821720" cy="2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r">
              <a:lnSpc>
                <a:spcPct val="100000"/>
              </a:lnSpc>
            </a:pPr>
            <a:r>
              <a:rPr lang="en-GB" sz="1100" b="1" strike="noStrike" spc="-1">
                <a:solidFill>
                  <a:srgbClr val="101141"/>
                </a:solidFill>
                <a:latin typeface="Arial"/>
                <a:ea typeface="DejaVu Sans"/>
              </a:rPr>
              <a:t>BITS </a:t>
            </a:r>
            <a:r>
              <a:rPr lang="en-GB" sz="1100" b="0" strike="noStrike" spc="-1">
                <a:solidFill>
                  <a:srgbClr val="101141"/>
                </a:solidFill>
                <a:latin typeface="Arial"/>
                <a:ea typeface="DejaVu Sans"/>
              </a:rPr>
              <a:t>Pilani, Hyderabad Campus</a:t>
            </a:r>
            <a:endParaRPr lang="en-IN" sz="1100" b="0" strike="noStrike" spc="-1">
              <a:latin typeface="Arial"/>
            </a:endParaRPr>
          </a:p>
        </p:txBody>
      </p:sp>
      <p:sp>
        <p:nvSpPr>
          <p:cNvPr id="151"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52"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560" cy="2742480"/>
          </a:xfrm>
          <a:prstGeom prst="rect">
            <a:avLst/>
          </a:prstGeom>
          <a:solidFill>
            <a:srgbClr val="10114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10" name="CustomShape 2"/>
          <p:cNvSpPr/>
          <p:nvPr/>
        </p:nvSpPr>
        <p:spPr>
          <a:xfrm>
            <a:off x="3860640" y="6095880"/>
            <a:ext cx="3859920" cy="7560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2" name="CustomShape 3"/>
          <p:cNvSpPr/>
          <p:nvPr/>
        </p:nvSpPr>
        <p:spPr>
          <a:xfrm>
            <a:off x="0" y="6095880"/>
            <a:ext cx="3859920" cy="7560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3" name="CustomShape 4"/>
          <p:cNvSpPr/>
          <p:nvPr/>
        </p:nvSpPr>
        <p:spPr>
          <a:xfrm>
            <a:off x="7721640" y="6095880"/>
            <a:ext cx="3859920" cy="7560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pic>
        <p:nvPicPr>
          <p:cNvPr id="4" name="Picture 10"/>
          <p:cNvPicPr/>
          <p:nvPr/>
        </p:nvPicPr>
        <p:blipFill>
          <a:blip r:embed="rId15"/>
          <a:srcRect b="28589"/>
          <a:stretch>
            <a:fillRect/>
          </a:stretch>
        </p:blipFill>
        <p:spPr>
          <a:xfrm>
            <a:off x="101520" y="3352680"/>
            <a:ext cx="2742480" cy="1978920"/>
          </a:xfrm>
          <a:prstGeom prst="rect">
            <a:avLst/>
          </a:prstGeom>
          <a:ln>
            <a:noFill/>
          </a:ln>
        </p:spPr>
      </p:pic>
      <p:sp>
        <p:nvSpPr>
          <p:cNvPr id="5" name="CustomShape 5"/>
          <p:cNvSpPr/>
          <p:nvPr/>
        </p:nvSpPr>
        <p:spPr>
          <a:xfrm>
            <a:off x="-101520" y="5257800"/>
            <a:ext cx="2945520" cy="5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2900" b="1" strike="noStrike" spc="-148">
                <a:solidFill>
                  <a:srgbClr val="FFFFFF"/>
                </a:solidFill>
                <a:latin typeface="Arial"/>
                <a:ea typeface="DejaVu Sans"/>
              </a:rPr>
              <a:t>BITS</a:t>
            </a:r>
            <a:r>
              <a:rPr lang="en-GB" sz="2900" b="0" strike="noStrike" spc="-148">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944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ransition/>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11581560" cy="2742480"/>
          </a:xfrm>
          <a:prstGeom prst="rect">
            <a:avLst/>
          </a:prstGeom>
          <a:solidFill>
            <a:srgbClr val="10114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10" name="CustomShape 2"/>
          <p:cNvSpPr/>
          <p:nvPr/>
        </p:nvSpPr>
        <p:spPr>
          <a:xfrm>
            <a:off x="3860640" y="6095880"/>
            <a:ext cx="3859920" cy="7560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2" name="CustomShape 3"/>
          <p:cNvSpPr/>
          <p:nvPr/>
        </p:nvSpPr>
        <p:spPr>
          <a:xfrm>
            <a:off x="0" y="6095880"/>
            <a:ext cx="3859920" cy="7560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3" name="CustomShape 4"/>
          <p:cNvSpPr/>
          <p:nvPr/>
        </p:nvSpPr>
        <p:spPr>
          <a:xfrm>
            <a:off x="7721640" y="6095880"/>
            <a:ext cx="3859920" cy="7560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pic>
        <p:nvPicPr>
          <p:cNvPr id="4" name="Picture 10"/>
          <p:cNvPicPr/>
          <p:nvPr/>
        </p:nvPicPr>
        <p:blipFill>
          <a:blip r:embed="rId15"/>
          <a:srcRect b="28589"/>
          <a:stretch>
            <a:fillRect/>
          </a:stretch>
        </p:blipFill>
        <p:spPr>
          <a:xfrm>
            <a:off x="101520" y="3352680"/>
            <a:ext cx="2742480" cy="1978920"/>
          </a:xfrm>
          <a:prstGeom prst="rect">
            <a:avLst/>
          </a:prstGeom>
          <a:ln>
            <a:noFill/>
          </a:ln>
        </p:spPr>
      </p:pic>
      <p:sp>
        <p:nvSpPr>
          <p:cNvPr id="5" name="CustomShape 5"/>
          <p:cNvSpPr/>
          <p:nvPr/>
        </p:nvSpPr>
        <p:spPr>
          <a:xfrm>
            <a:off x="-101520" y="5257800"/>
            <a:ext cx="2945520" cy="5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2900" b="1" strike="noStrike" spc="-148">
                <a:solidFill>
                  <a:srgbClr val="FFFFFF"/>
                </a:solidFill>
                <a:latin typeface="Arial"/>
                <a:ea typeface="DejaVu Sans"/>
              </a:rPr>
              <a:t>BITS</a:t>
            </a:r>
            <a:r>
              <a:rPr lang="en-GB" sz="2900" b="0" strike="noStrike" spc="-148">
                <a:solidFill>
                  <a:srgbClr val="FFFFFF"/>
                </a:solidFill>
                <a:latin typeface="Arial"/>
                <a:ea typeface="DejaVu Sans"/>
              </a:rPr>
              <a:t> Pilani</a:t>
            </a:r>
            <a:endParaRPr lang="en-IN" sz="2900" b="0" strike="noStrike" spc="-1">
              <a:latin typeface="Arial"/>
            </a:endParaRPr>
          </a:p>
        </p:txBody>
      </p:sp>
      <p:sp>
        <p:nvSpPr>
          <p:cNvPr id="6" name="CustomShape 6"/>
          <p:cNvSpPr/>
          <p:nvPr/>
        </p:nvSpPr>
        <p:spPr>
          <a:xfrm>
            <a:off x="203040" y="5667480"/>
            <a:ext cx="253944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200" b="0" strike="noStrike" spc="-1">
                <a:solidFill>
                  <a:srgbClr val="FFFFFF"/>
                </a:solidFill>
                <a:latin typeface="Arial"/>
                <a:ea typeface="DejaVu Sans"/>
              </a:rPr>
              <a:t>Hyderabad Campus</a:t>
            </a:r>
            <a:endParaRPr lang="en-IN" sz="1200" b="0" strike="noStrike" spc="-1">
              <a:latin typeface="Arial"/>
            </a:endParaRPr>
          </a:p>
        </p:txBody>
      </p:sp>
      <p:sp>
        <p:nvSpPr>
          <p:cNvPr id="7"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 name="PlaceHolder 8"/>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ransition/>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5" name="Group 1"/>
          <p:cNvGrpSpPr/>
          <p:nvPr/>
        </p:nvGrpSpPr>
        <p:grpSpPr>
          <a:xfrm>
            <a:off x="0" y="1295280"/>
            <a:ext cx="9346320" cy="45360"/>
            <a:chOff x="0" y="1295280"/>
            <a:chExt cx="9346320" cy="45360"/>
          </a:xfrm>
        </p:grpSpPr>
        <p:sp>
          <p:nvSpPr>
            <p:cNvPr id="46" name="CustomShape 2"/>
            <p:cNvSpPr/>
            <p:nvPr/>
          </p:nvSpPr>
          <p:spPr>
            <a:xfrm>
              <a:off x="3149640" y="1295280"/>
              <a:ext cx="3104280" cy="4536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47" name="CustomShape 3"/>
            <p:cNvSpPr/>
            <p:nvPr/>
          </p:nvSpPr>
          <p:spPr>
            <a:xfrm>
              <a:off x="0" y="1295280"/>
              <a:ext cx="3148920" cy="4536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48" name="CustomShape 4"/>
            <p:cNvSpPr/>
            <p:nvPr/>
          </p:nvSpPr>
          <p:spPr>
            <a:xfrm>
              <a:off x="6242040" y="1295280"/>
              <a:ext cx="3104280" cy="4536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grpSp>
      <p:grpSp>
        <p:nvGrpSpPr>
          <p:cNvPr id="49" name="Group 5"/>
          <p:cNvGrpSpPr/>
          <p:nvPr/>
        </p:nvGrpSpPr>
        <p:grpSpPr>
          <a:xfrm>
            <a:off x="2844720" y="6553080"/>
            <a:ext cx="9346320" cy="45360"/>
            <a:chOff x="2844720" y="6553080"/>
            <a:chExt cx="9346320" cy="45360"/>
          </a:xfrm>
        </p:grpSpPr>
        <p:sp>
          <p:nvSpPr>
            <p:cNvPr id="50" name="CustomShape 6"/>
            <p:cNvSpPr/>
            <p:nvPr/>
          </p:nvSpPr>
          <p:spPr>
            <a:xfrm>
              <a:off x="5994360" y="6553080"/>
              <a:ext cx="3104280" cy="45360"/>
            </a:xfrm>
            <a:prstGeom prst="rect">
              <a:avLst/>
            </a:prstGeom>
            <a:solidFill>
              <a:srgbClr val="76C2E5"/>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51" name="CustomShape 7"/>
            <p:cNvSpPr/>
            <p:nvPr/>
          </p:nvSpPr>
          <p:spPr>
            <a:xfrm>
              <a:off x="2844720" y="6553080"/>
              <a:ext cx="3148920" cy="45360"/>
            </a:xfrm>
            <a:prstGeom prst="rect">
              <a:avLst/>
            </a:prstGeom>
            <a:solidFill>
              <a:srgbClr val="FCB017"/>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sp>
          <p:nvSpPr>
            <p:cNvPr id="52" name="CustomShape 8"/>
            <p:cNvSpPr/>
            <p:nvPr/>
          </p:nvSpPr>
          <p:spPr>
            <a:xfrm>
              <a:off x="9086760" y="6553080"/>
              <a:ext cx="3104280" cy="45360"/>
            </a:xfrm>
            <a:prstGeom prst="rect">
              <a:avLst/>
            </a:prstGeom>
            <a:solidFill>
              <a:srgbClr val="FF000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a:p>
          </p:txBody>
        </p:sp>
      </p:grpSp>
      <p:pic>
        <p:nvPicPr>
          <p:cNvPr id="53" name="Picture 14"/>
          <p:cNvPicPr/>
          <p:nvPr/>
        </p:nvPicPr>
        <p:blipFill>
          <a:blip r:embed="rId14"/>
          <a:srcRect l="1916" b="5315"/>
          <a:stretch>
            <a:fillRect/>
          </a:stretch>
        </p:blipFill>
        <p:spPr>
          <a:xfrm>
            <a:off x="8839080" y="0"/>
            <a:ext cx="2924640" cy="691560"/>
          </a:xfrm>
          <a:prstGeom prst="rect">
            <a:avLst/>
          </a:prstGeom>
          <a:ln>
            <a:noFill/>
          </a:ln>
        </p:spPr>
      </p:pic>
      <p:sp>
        <p:nvSpPr>
          <p:cNvPr id="54" name="CustomShape 9"/>
          <p:cNvSpPr/>
          <p:nvPr/>
        </p:nvSpPr>
        <p:spPr>
          <a:xfrm>
            <a:off x="4368960" y="6595920"/>
            <a:ext cx="782244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r>
              <a:rPr lang="en-GB" sz="1100" b="1" strike="noStrike" spc="-1">
                <a:solidFill>
                  <a:srgbClr val="101141"/>
                </a:solidFill>
                <a:latin typeface="Arial"/>
                <a:ea typeface="DejaVu Sans"/>
              </a:rPr>
              <a:t>BITS </a:t>
            </a:r>
            <a:r>
              <a:rPr lang="en-GB" sz="1100" b="0" strike="noStrike" spc="-1">
                <a:solidFill>
                  <a:srgbClr val="101141"/>
                </a:solidFill>
                <a:latin typeface="Arial"/>
                <a:ea typeface="DejaVu Sans"/>
              </a:rPr>
              <a:t>Pilani, Hyderabad Campus</a:t>
            </a:r>
            <a:endParaRPr lang="en-IN" sz="1100" b="0" strike="noStrike" spc="-1">
              <a:latin typeface="Arial"/>
            </a:endParaRPr>
          </a:p>
        </p:txBody>
      </p:sp>
      <p:sp>
        <p:nvSpPr>
          <p:cNvPr id="55" name="PlaceHolder 10"/>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56" name="PlaceHolder 11"/>
          <p:cNvSpPr>
            <a:spLocks noGrp="1"/>
          </p:cNvSpPr>
          <p:nvPr>
            <p:ph type="body" idx="1"/>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ransition/>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18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0.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0.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0.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4.xml"/></Relationships>
</file>

<file path=ppt/slides/_rels/slide1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4.xml"/></Relationships>
</file>

<file path=ppt/slides/_rels/slide1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4.xml"/></Relationships>
</file>

<file path=ppt/slides/_rels/slide1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4.xml"/></Relationships>
</file>

<file path=ppt/slides/_rels/slide1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0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60.xml"/></Relationships>
</file>

<file path=ppt/slides/_rels/slide14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04.xml"/></Relationships>
</file>

<file path=ppt/slides/_rels/slide1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7.xml"/></Relationships>
</file>

<file path=ppt/slides/_rels/slide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6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4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76.xml"/></Relationships>
</file>

<file path=ppt/slides/_rels/slide18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7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0.xml"/></Relationships>
</file>

<file path=ppt/slides/_rels/slide1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7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9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7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20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7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0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1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0.xml"/></Relationships>
</file>

<file path=ppt/slides/_rels/slide21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3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1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2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jpeg"/><Relationship Id="rId1" Type="http://schemas.openxmlformats.org/officeDocument/2006/relationships/slideLayout" Target="../slideLayouts/slideLayout3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27.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312.xml"/></Relationships>
</file>

<file path=ppt/slides/_rels/slide22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12.xml"/></Relationships>
</file>

<file path=ppt/slides/_rels/slide2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0.xml"/></Relationships>
</file>

<file path=ppt/slides/_rels/slide2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34.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312.xml"/></Relationships>
</file>

<file path=ppt/slides/_rels/slide2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31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12.xml"/></Relationships>
</file>

<file path=ppt/slides/_rels/slide2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4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34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4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4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5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4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6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34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6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wmf"/><Relationship Id="rId1" Type="http://schemas.openxmlformats.org/officeDocument/2006/relationships/slideLayout" Target="../slideLayouts/slideLayout34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6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34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4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7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34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75.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348.xml"/></Relationships>
</file>

<file path=ppt/slides/_rels/slide276.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image" Target="../media/image116.tiff"/><Relationship Id="rId1" Type="http://schemas.openxmlformats.org/officeDocument/2006/relationships/slideLayout" Target="../slideLayouts/slideLayout348.xml"/></Relationships>
</file>

<file path=ppt/slides/_rels/slide277.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348.xml"/></Relationships>
</file>

<file path=ppt/slides/_rels/slide278.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34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80.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34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283.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37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2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72.xml"/></Relationships>
</file>

<file path=ppt/slides/_rels/slide2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72.xml"/></Relationships>
</file>

<file path=ppt/slides/_rels/slide2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72.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96.xml"/></Relationships>
</file>

<file path=ppt/slides/_rels/slide29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7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293.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372.xml"/></Relationships>
</file>

<file path=ppt/slides/_rels/slide294.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372.xml"/></Relationships>
</file>

<file path=ppt/slides/_rels/slide295.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372.xml"/></Relationships>
</file>

<file path=ppt/slides/_rels/slide296.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372.xml"/></Relationships>
</file>

<file path=ppt/slides/_rels/slide297.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372.xml"/></Relationships>
</file>

<file path=ppt/slides/_rels/slide298.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372.xml"/></Relationships>
</file>

<file path=ppt/slides/_rels/slide299.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3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304.xml.rels><?xml version="1.0" encoding="UTF-8" standalone="yes"?>
<Relationships xmlns="http://schemas.openxmlformats.org/package/2006/relationships"><Relationship Id="rId2" Type="http://schemas.openxmlformats.org/officeDocument/2006/relationships/image" Target="../media/image133.tiff"/><Relationship Id="rId1" Type="http://schemas.openxmlformats.org/officeDocument/2006/relationships/slideLayout" Target="../slideLayouts/slideLayout409.xml"/></Relationships>
</file>

<file path=ppt/slides/_rels/slide3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09.xml"/></Relationships>
</file>

<file path=ppt/slides/_rels/slide30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40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30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09.xml"/></Relationships>
</file>

<file path=ppt/slides/_rels/slide3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1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png"/><Relationship Id="rId1" Type="http://schemas.openxmlformats.org/officeDocument/2006/relationships/slideLayout" Target="../slideLayouts/slideLayout409.xml"/></Relationships>
</file>

<file path=ppt/slides/_rels/slide311.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409.xml"/></Relationships>
</file>

<file path=ppt/slides/_rels/slide31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409.xml"/></Relationships>
</file>

<file path=ppt/slides/_rels/slide3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emf"/><Relationship Id="rId1" Type="http://schemas.openxmlformats.org/officeDocument/2006/relationships/slideLayout" Target="../slideLayouts/slideLayout409.xml"/><Relationship Id="rId5" Type="http://schemas.openxmlformats.org/officeDocument/2006/relationships/image" Target="../media/image145.png"/><Relationship Id="rId4" Type="http://schemas.openxmlformats.org/officeDocument/2006/relationships/image" Target="../media/image144.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6.xml"/></Relationships>
</file>

<file path=ppt/slides/_rels/slide32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2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32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2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32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2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32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22.xml"/></Relationships>
</file>

<file path=ppt/slides/_rels/slide3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22.xml"/></Relationships>
</file>

<file path=ppt/slides/_rels/slide32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2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6.xml"/></Relationships>
</file>

<file path=ppt/slides/_rels/slide330.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wmf"/><Relationship Id="rId1" Type="http://schemas.openxmlformats.org/officeDocument/2006/relationships/slideLayout" Target="../slideLayouts/slideLayout42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332.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42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3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3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3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4.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6.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6.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6.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2.xml"/></Relationships>
</file>

<file path=ppt/slides/_rels/slide5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6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2.xml"/></Relationships>
</file>

<file path=ppt/slides/_rels/slide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9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80.xml"/></Relationships>
</file>

<file path=ppt/slides/_rels/slide9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80.xml"/></Relationships>
</file>

<file path=ppt/slides/_rels/slide9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80.xml"/></Relationships>
</file>

<file path=ppt/slides/_rels/slide9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8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3581280" y="4221720"/>
            <a:ext cx="6627960" cy="92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ts val="4000"/>
              </a:lnSpc>
            </a:pPr>
            <a:r>
              <a:rPr lang="en-GB" sz="2800" b="1" strike="noStrike" spc="-1">
                <a:solidFill>
                  <a:srgbClr val="FFFFFF"/>
                </a:solidFill>
                <a:latin typeface="Baskerville Old Face"/>
                <a:ea typeface="DejaVu Sans"/>
              </a:rPr>
              <a:t>OPERATING SYSTEMS (CS F372)</a:t>
            </a:r>
            <a:br/>
            <a:r>
              <a:rPr lang="en-GB" sz="2800" b="0" strike="noStrike" spc="-1">
                <a:solidFill>
                  <a:srgbClr val="FFFFFF"/>
                </a:solidFill>
                <a:latin typeface="Baskerville Old Face"/>
                <a:ea typeface="DejaVu Sans"/>
              </a:rPr>
              <a:t>Introduction 	</a:t>
            </a:r>
            <a:endParaRPr lang="en-IN" sz="2800" b="0" strike="noStrike" spc="-1">
              <a:latin typeface="Arial"/>
            </a:endParaRPr>
          </a:p>
        </p:txBody>
      </p:sp>
      <p:sp>
        <p:nvSpPr>
          <p:cNvPr id="190" name="CustomShape 2"/>
          <p:cNvSpPr/>
          <p:nvPr/>
        </p:nvSpPr>
        <p:spPr>
          <a:xfrm>
            <a:off x="3687480" y="5152680"/>
            <a:ext cx="6018480" cy="532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ts val="1800"/>
              </a:lnSpc>
            </a:pPr>
            <a:r>
              <a:rPr lang="en-GB" sz="1800" b="0" strike="noStrike" spc="-1">
                <a:solidFill>
                  <a:srgbClr val="FFFFFF"/>
                </a:solidFill>
                <a:latin typeface="Book Antiqua"/>
                <a:ea typeface="DejaVu Sans"/>
              </a:rPr>
              <a:t>Slides Courtesy: Dr. Barsha Mitra</a:t>
            </a:r>
            <a:endParaRPr lang="en-IN" sz="1800" b="0" strike="noStrike" spc="-1">
              <a:latin typeface="Arial"/>
            </a:endParaRPr>
          </a:p>
          <a:p>
            <a:pPr algn="ctr">
              <a:lnSpc>
                <a:spcPts val="1800"/>
              </a:lnSpc>
            </a:pPr>
            <a:r>
              <a:rPr lang="en-GB" sz="1800" b="0" strike="noStrike" spc="-1">
                <a:solidFill>
                  <a:srgbClr val="FFFFFF"/>
                </a:solidFill>
                <a:latin typeface="Book Antiqua"/>
                <a:ea typeface="DejaVu Sans"/>
              </a:rPr>
              <a:t>CSIS Department, BITS Pilani, Hyderabad Campus</a:t>
            </a:r>
            <a:endParaRPr lang="en-IN" sz="1800" b="0" strike="noStrike" spc="-1">
              <a:latin typeface="Aria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06440" y="49428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Computer-System Operation</a:t>
            </a:r>
            <a:endParaRPr lang="en-IN" sz="4000" b="0" strike="noStrike" spc="-1">
              <a:latin typeface="Arial"/>
            </a:endParaRPr>
          </a:p>
        </p:txBody>
      </p:sp>
      <p:sp>
        <p:nvSpPr>
          <p:cNvPr id="215" name="CustomShape 2"/>
          <p:cNvSpPr/>
          <p:nvPr/>
        </p:nvSpPr>
        <p:spPr>
          <a:xfrm>
            <a:off x="1106640" y="1490040"/>
            <a:ext cx="10311480" cy="392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I/O devices and the CPU can execute concurrently</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Each device controller is in charge of a particular device type</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Each device controller has a local buffer</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CPU moves data from/to main memory to/from local buffers</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I/O is from the device to local buffer of controller</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Device controller informs CPU that it has finished its operation by causing an interrupt</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What is an Interrupt?</a:t>
            </a:r>
            <a:endParaRPr lang="en-IN" sz="2400" b="0" strike="noStrike" spc="-1">
              <a:latin typeface="Arial"/>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54" name="CustomShape 2"/>
          <p:cNvSpPr/>
          <p:nvPr/>
        </p:nvSpPr>
        <p:spPr>
          <a:xfrm>
            <a:off x="2091960" y="1568880"/>
            <a:ext cx="730620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Light"/>
                <a:ea typeface="BatangChe"/>
              </a:rPr>
              <a:t>#define NUM THREADS 10</a:t>
            </a:r>
            <a:endParaRPr lang="en-IN" sz="1800" b="0" strike="noStrike" spc="-1">
              <a:latin typeface="Arial"/>
            </a:endParaRPr>
          </a:p>
          <a:p>
            <a:pPr>
              <a:lnSpc>
                <a:spcPct val="100000"/>
              </a:lnSpc>
            </a:pPr>
            <a:r>
              <a:rPr lang="en-GB" sz="1800" b="0" strike="noStrike" spc="-1">
                <a:solidFill>
                  <a:srgbClr val="000000"/>
                </a:solidFill>
                <a:latin typeface="Calibri Light"/>
                <a:ea typeface="BatangChe"/>
              </a:rPr>
              <a:t>/* an array of threads to be joined upon */</a:t>
            </a:r>
            <a:endParaRPr lang="en-IN" sz="1800" b="0" strike="noStrike" spc="-1">
              <a:latin typeface="Arial"/>
            </a:endParaRPr>
          </a:p>
          <a:p>
            <a:pPr>
              <a:lnSpc>
                <a:spcPct val="100000"/>
              </a:lnSpc>
            </a:pPr>
            <a:r>
              <a:rPr lang="en-GB" sz="1800" b="0" strike="noStrike" spc="-1">
                <a:solidFill>
                  <a:srgbClr val="000000"/>
                </a:solidFill>
                <a:latin typeface="Calibri Light"/>
                <a:ea typeface="BatangChe"/>
              </a:rPr>
              <a:t>pthread_t workers[NUM THREADS];</a:t>
            </a:r>
            <a:endParaRPr lang="en-IN" sz="1800" b="0" strike="noStrike" spc="-1">
              <a:latin typeface="Arial"/>
            </a:endParaRPr>
          </a:p>
          <a:p>
            <a:pPr>
              <a:lnSpc>
                <a:spcPct val="100000"/>
              </a:lnSpc>
            </a:pPr>
            <a:r>
              <a:rPr lang="en-GB" sz="1800" b="0" strike="noStrike" spc="-1">
                <a:solidFill>
                  <a:srgbClr val="000000"/>
                </a:solidFill>
                <a:latin typeface="Calibri Light"/>
                <a:ea typeface="BatangChe"/>
              </a:rPr>
              <a:t>for (int i = 0; i &lt; NUM THREADS; i++)</a:t>
            </a:r>
            <a:endParaRPr lang="en-IN" sz="1800" b="0" strike="noStrike" spc="-1">
              <a:latin typeface="Arial"/>
            </a:endParaRPr>
          </a:p>
          <a:p>
            <a:pPr>
              <a:lnSpc>
                <a:spcPct val="100000"/>
              </a:lnSpc>
            </a:pPr>
            <a:r>
              <a:rPr lang="en-GB" sz="1800" b="0" strike="noStrike" spc="-1">
                <a:solidFill>
                  <a:srgbClr val="000000"/>
                </a:solidFill>
                <a:latin typeface="Calibri Light"/>
                <a:ea typeface="BatangChe"/>
              </a:rPr>
              <a:t>	pthread join(workers[i], NULL);</a:t>
            </a:r>
            <a:endParaRPr lang="en-IN" sz="1800" b="0" strike="noStrike" spc="-1">
              <a:latin typeface="Arial"/>
            </a:endParaRPr>
          </a:p>
        </p:txBody>
      </p:sp>
      <p:sp>
        <p:nvSpPr>
          <p:cNvPr id="155"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Pthreads Example</a:t>
            </a:r>
            <a:endParaRPr lang="en-IN" sz="4000" b="0" strike="noStrike" spc="-1">
              <a:latin typeface="Arial"/>
            </a:endParaRPr>
          </a:p>
        </p:txBody>
      </p:sp>
      <p:sp>
        <p:nvSpPr>
          <p:cNvPr id="156" name="CustomShape 4"/>
          <p:cNvSpPr/>
          <p:nvPr/>
        </p:nvSpPr>
        <p:spPr>
          <a:xfrm>
            <a:off x="3129840" y="3639240"/>
            <a:ext cx="2339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Calibri Light"/>
                <a:ea typeface="BatangChe"/>
              </a:rPr>
              <a:t>JOINING 10 THREADS</a:t>
            </a:r>
            <a:endParaRPr lang="en-IN" sz="1800" b="0" strike="noStrike" spc="-1">
              <a:latin typeface="Arial"/>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58" name="CustomShape 2"/>
          <p:cNvSpPr/>
          <p:nvPr/>
        </p:nvSpPr>
        <p:spPr>
          <a:xfrm>
            <a:off x="873360" y="1486800"/>
            <a:ext cx="1067544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fork() and exec() system calls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Signal handling</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Thread cancellation of target thread</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Thread-local storage</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Scheduler Activations</a:t>
            </a: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p:txBody>
      </p:sp>
      <p:sp>
        <p:nvSpPr>
          <p:cNvPr id="159"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Threading Issues</a:t>
            </a:r>
            <a:endParaRPr lang="en-IN" sz="4000" b="0" strike="noStrike" spc="-1">
              <a:latin typeface="Arial"/>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1" name="CustomShape 2"/>
          <p:cNvSpPr/>
          <p:nvPr/>
        </p:nvSpPr>
        <p:spPr>
          <a:xfrm>
            <a:off x="400680" y="1474560"/>
            <a:ext cx="11234520" cy="447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If one thread in a program calls fork(), does the new process duplicate all threads, or is the new process single-threaded? </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Some UNIX systems have chosen to have two versions of fork(), one that duplicates all threads and another that duplicates only the thread that invoked the fork() system call</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The exec() system call works in the same way</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if a thread invokes the exec() system call, the program specified in the parameter to exec() will replace the entire process—including all threads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If exec() is called immediately after forking, then duplicating all threads is unnecessary, as the program specified in the parameters to exec() will replace the process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duplicating only the calling thread is appropriate</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If the separate process does not call exec() after forking, the separate process should duplicate all threads</a:t>
            </a:r>
            <a:endParaRPr lang="en-IN" sz="2400" b="0" strike="noStrike" spc="-1">
              <a:latin typeface="Arial"/>
            </a:endParaRPr>
          </a:p>
        </p:txBody>
      </p:sp>
      <p:sp>
        <p:nvSpPr>
          <p:cNvPr id="162"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fork() and exec()</a:t>
            </a:r>
            <a:endParaRPr lang="en-IN" sz="4000" b="0" strike="noStrike" spc="-1">
              <a:latin typeface="Arial"/>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4" name="CustomShape 2"/>
          <p:cNvSpPr/>
          <p:nvPr/>
        </p:nvSpPr>
        <p:spPr>
          <a:xfrm>
            <a:off x="400680" y="1589040"/>
            <a:ext cx="11154240" cy="447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Signals are used in UNIX systems to notify a process that a particular event has occurred</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The signal is delivered to a process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When delivered,  signal handler is used to process signals</a:t>
            </a:r>
            <a:endParaRPr lang="en-IN" sz="2400" b="0" strike="noStrike" spc="-1">
              <a:latin typeface="Arial"/>
            </a:endParaRPr>
          </a:p>
          <a:p>
            <a:pPr marL="343080" indent="-342360">
              <a:lnSpc>
                <a:spcPct val="100000"/>
              </a:lnSpc>
              <a:buClr>
                <a:srgbClr val="FF0000"/>
              </a:buClr>
              <a:buFont typeface="Wingdings" charset="2"/>
              <a:buChar char=""/>
            </a:pPr>
            <a:r>
              <a:rPr lang="en-GB" sz="2400" b="1" i="1" strike="noStrike" spc="-1">
                <a:solidFill>
                  <a:srgbClr val="FF0000"/>
                </a:solidFill>
                <a:latin typeface="Calibri"/>
                <a:ea typeface="DejaVu Sans"/>
              </a:rPr>
              <a:t>Synchronous and asynchronous signals</a:t>
            </a:r>
            <a:endParaRPr lang="en-IN" sz="2400" b="0" strike="noStrike" spc="-1">
              <a:latin typeface="Arial"/>
            </a:endParaRPr>
          </a:p>
          <a:p>
            <a:pPr marL="343080" indent="-342360">
              <a:lnSpc>
                <a:spcPct val="100000"/>
              </a:lnSpc>
              <a:buClr>
                <a:srgbClr val="FF0000"/>
              </a:buClr>
              <a:buFont typeface="Wingdings" charset="2"/>
              <a:buChar char=""/>
            </a:pPr>
            <a:r>
              <a:rPr lang="en-GB" sz="2400" b="1" strike="noStrike" spc="-1">
                <a:solidFill>
                  <a:srgbClr val="FF0000"/>
                </a:solidFill>
                <a:latin typeface="Calibri"/>
                <a:ea typeface="DejaVu Sans"/>
              </a:rPr>
              <a:t>Synchronous signals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illegal memory access, div. by 0</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delivered to the same process that performed the operation generating the signal</a:t>
            </a:r>
            <a:endParaRPr lang="en-IN" sz="2400" b="0" strike="noStrike" spc="-1">
              <a:latin typeface="Arial"/>
            </a:endParaRPr>
          </a:p>
          <a:p>
            <a:pPr marL="343080" indent="-342360">
              <a:lnSpc>
                <a:spcPct val="100000"/>
              </a:lnSpc>
              <a:buClr>
                <a:srgbClr val="FF0000"/>
              </a:buClr>
              <a:buFont typeface="Wingdings" charset="2"/>
              <a:buChar char=""/>
            </a:pPr>
            <a:r>
              <a:rPr lang="en-GB" sz="2400" b="1" strike="noStrike" spc="-1">
                <a:solidFill>
                  <a:srgbClr val="FF0000"/>
                </a:solidFill>
                <a:latin typeface="Calibri"/>
                <a:ea typeface="DejaVu Sans"/>
              </a:rPr>
              <a:t>Asynchronous signals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generated by an event external to a running process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the running process receives the signal asynchronously</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Ctrl + C, timer expiration</a:t>
            </a:r>
            <a:endParaRPr lang="en-IN" sz="2400" b="0" strike="noStrike" spc="-1">
              <a:latin typeface="Arial"/>
            </a:endParaRPr>
          </a:p>
        </p:txBody>
      </p:sp>
      <p:sp>
        <p:nvSpPr>
          <p:cNvPr id="165"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Signal Handling</a:t>
            </a:r>
            <a:endParaRPr lang="en-IN" sz="4000" b="0" strike="noStrike" spc="-1">
              <a:latin typeface="Arial"/>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7" name="CustomShape 2"/>
          <p:cNvSpPr/>
          <p:nvPr/>
        </p:nvSpPr>
        <p:spPr>
          <a:xfrm>
            <a:off x="400680" y="1589040"/>
            <a:ext cx="1115424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Signal is handled by one of two signal handlers: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default</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user-defined</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Every signal has default handler that kernel runs when handling signal</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User-defined signal handler can override default signal handler</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Some signals can be ignored, others are handled by terminating the process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For single-threaded, signal is delivered to process</a:t>
            </a:r>
            <a:endParaRPr lang="en-IN" sz="2400" b="0" strike="noStrike" spc="-1">
              <a:latin typeface="Arial"/>
            </a:endParaRPr>
          </a:p>
        </p:txBody>
      </p:sp>
      <p:sp>
        <p:nvSpPr>
          <p:cNvPr id="168"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Signal Handling</a:t>
            </a:r>
            <a:endParaRPr lang="en-IN" sz="4000" b="0" strike="noStrike" spc="-1">
              <a:latin typeface="Arial"/>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0" name="CustomShape 2"/>
          <p:cNvSpPr/>
          <p:nvPr/>
        </p:nvSpPr>
        <p:spPr>
          <a:xfrm>
            <a:off x="800280" y="1577520"/>
            <a:ext cx="11086560" cy="447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FF0000"/>
              </a:buClr>
              <a:buFont typeface="Wingdings" charset="2"/>
              <a:buChar char=""/>
            </a:pPr>
            <a:r>
              <a:rPr lang="en-GB" sz="2400" b="1" i="1" strike="noStrike" spc="-1">
                <a:solidFill>
                  <a:srgbClr val="FF0000"/>
                </a:solidFill>
                <a:latin typeface="Calibri"/>
                <a:ea typeface="DejaVu Sans"/>
              </a:rPr>
              <a:t>Where should a signal be delivered for multi-threaded process? </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Deliver the signal to the thread to which the signal applies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Deliver the signal to every thread in the process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Deliver the signal to certain threads in the process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Assign a specific thread to receive all signals for the process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Method for delivering a signal depends on the type of signal generated</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synchronous signals need to be delivered to the thread causing the signal and not to other threads in the process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some asynchronous signals—such as &lt;Ctrl + C&gt; should be sent to all threads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Signals can be delivered to a </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specific process – specify process id and type of signal</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specific thread – specify thread id and type of signal</a:t>
            </a:r>
            <a:endParaRPr lang="en-IN" sz="2400" b="0" strike="noStrike" spc="-1">
              <a:latin typeface="Arial"/>
            </a:endParaRPr>
          </a:p>
        </p:txBody>
      </p:sp>
      <p:sp>
        <p:nvSpPr>
          <p:cNvPr id="171"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Signal Handling</a:t>
            </a:r>
            <a:endParaRPr lang="en-IN" sz="4000" b="0" strike="noStrike" spc="-1">
              <a:latin typeface="Arial"/>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3" name="CustomShape 2"/>
          <p:cNvSpPr/>
          <p:nvPr/>
        </p:nvSpPr>
        <p:spPr>
          <a:xfrm>
            <a:off x="800280" y="1577520"/>
            <a:ext cx="11086560" cy="228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Most multithreaded versions of UNIX allow a thread to specify which signals it will accept and which it will block</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In some cases, an asynchronous signal may be delivered only to those threads that are not blocking it</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Signals need to be handled only once, a signal is delivered only to the first thread found that is not blocking it</a:t>
            </a:r>
            <a:endParaRPr lang="en-IN" sz="2400" b="0" strike="noStrike" spc="-1">
              <a:latin typeface="Arial"/>
            </a:endParaRPr>
          </a:p>
        </p:txBody>
      </p:sp>
      <p:sp>
        <p:nvSpPr>
          <p:cNvPr id="174"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Signal Handling</a:t>
            </a:r>
            <a:endParaRPr lang="en-IN" sz="4000" b="0" strike="noStrike" spc="-1">
              <a:latin typeface="Arial"/>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6" name="CustomShape 2"/>
          <p:cNvSpPr/>
          <p:nvPr/>
        </p:nvSpPr>
        <p:spPr>
          <a:xfrm>
            <a:off x="659160" y="1302480"/>
            <a:ext cx="9592920" cy="63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5120">
              <a:lnSpc>
                <a:spcPct val="100000"/>
              </a:lnSpc>
              <a:buClr>
                <a:srgbClr val="000000"/>
              </a:buClr>
              <a:buFont typeface="Wingdings" charset="2"/>
              <a:buChar char=""/>
            </a:pPr>
            <a:r>
              <a:rPr lang="en-GB" sz="2400" b="0" strike="noStrike" spc="-1">
                <a:solidFill>
                  <a:srgbClr val="000000"/>
                </a:solidFill>
                <a:latin typeface="Calibri"/>
                <a:ea typeface="DejaVu Sans"/>
              </a:rPr>
              <a:t>Terminating a thread before it has finished</a:t>
            </a:r>
            <a:endParaRPr lang="en-IN" sz="2400" b="0" strike="noStrike" spc="-1">
              <a:latin typeface="Arial"/>
            </a:endParaRPr>
          </a:p>
          <a:p>
            <a:pPr marL="285840" indent="-285120">
              <a:lnSpc>
                <a:spcPct val="100000"/>
              </a:lnSpc>
              <a:buClr>
                <a:srgbClr val="000000"/>
              </a:buClr>
              <a:buFont typeface="Wingdings" charset="2"/>
              <a:buChar char=""/>
            </a:pPr>
            <a:r>
              <a:rPr lang="en-GB" sz="2400" b="0" strike="noStrike" spc="-1">
                <a:solidFill>
                  <a:srgbClr val="000000"/>
                </a:solidFill>
                <a:latin typeface="Calibri"/>
                <a:ea typeface="DejaVu Sans"/>
              </a:rPr>
              <a:t>Thread to be canceled is </a:t>
            </a:r>
            <a:r>
              <a:rPr lang="en-GB" sz="2400" b="1" strike="noStrike" spc="-1">
                <a:solidFill>
                  <a:srgbClr val="3366FF"/>
                </a:solidFill>
                <a:latin typeface="Calibri"/>
                <a:ea typeface="DejaVu Sans"/>
              </a:rPr>
              <a:t>target thread</a:t>
            </a:r>
            <a:endParaRPr lang="en-IN" sz="2400" b="0" strike="noStrike" spc="-1">
              <a:latin typeface="Arial"/>
            </a:endParaRPr>
          </a:p>
          <a:p>
            <a:pPr marL="285840" indent="-285120">
              <a:lnSpc>
                <a:spcPct val="100000"/>
              </a:lnSpc>
              <a:buClr>
                <a:srgbClr val="000000"/>
              </a:buClr>
              <a:buFont typeface="Wingdings" charset="2"/>
              <a:buChar char=""/>
            </a:pPr>
            <a:r>
              <a:rPr lang="en-GB" sz="2400" b="0" strike="noStrike" spc="-1">
                <a:solidFill>
                  <a:srgbClr val="000000"/>
                </a:solidFill>
                <a:latin typeface="Calibri"/>
                <a:ea typeface="DejaVu Sans"/>
              </a:rPr>
              <a:t>Two general approaches:</a:t>
            </a:r>
            <a:endParaRPr lang="en-IN" sz="2400" b="0" strike="noStrike" spc="-1">
              <a:latin typeface="Arial"/>
            </a:endParaRPr>
          </a:p>
          <a:p>
            <a:pPr marL="743040" lvl="1" indent="-285120">
              <a:lnSpc>
                <a:spcPct val="100000"/>
              </a:lnSpc>
              <a:buClr>
                <a:srgbClr val="FF0000"/>
              </a:buClr>
              <a:buFont typeface="Wingdings" charset="2"/>
              <a:buChar char=""/>
            </a:pPr>
            <a:r>
              <a:rPr lang="en-GB" sz="2400" b="1" strike="noStrike" spc="-1">
                <a:solidFill>
                  <a:srgbClr val="FF0000"/>
                </a:solidFill>
                <a:latin typeface="Calibri"/>
                <a:ea typeface="DejaVu Sans"/>
              </a:rPr>
              <a:t>Asynchronous cancellation</a:t>
            </a:r>
            <a:r>
              <a:rPr lang="en-GB" sz="2400" b="0" strike="noStrike" spc="-1">
                <a:solidFill>
                  <a:srgbClr val="000000"/>
                </a:solidFill>
                <a:latin typeface="Calibri"/>
                <a:ea typeface="DejaVu Sans"/>
              </a:rPr>
              <a:t> terminates the target thread immediately</a:t>
            </a:r>
            <a:endParaRPr lang="en-IN" sz="2400" b="0" strike="noStrike" spc="-1">
              <a:latin typeface="Arial"/>
            </a:endParaRPr>
          </a:p>
          <a:p>
            <a:pPr marL="743040" lvl="1" indent="-285120">
              <a:lnSpc>
                <a:spcPct val="100000"/>
              </a:lnSpc>
              <a:buClr>
                <a:srgbClr val="FF0000"/>
              </a:buClr>
              <a:buFont typeface="Wingdings" charset="2"/>
              <a:buChar char=""/>
            </a:pPr>
            <a:r>
              <a:rPr lang="en-GB" sz="2400" b="1" strike="noStrike" spc="-1">
                <a:solidFill>
                  <a:srgbClr val="FF0000"/>
                </a:solidFill>
                <a:latin typeface="Calibri"/>
                <a:ea typeface="DejaVu Sans"/>
              </a:rPr>
              <a:t>Deferred cancellation</a:t>
            </a:r>
            <a:r>
              <a:rPr lang="en-GB" sz="2400" b="0" strike="noStrike" spc="-1">
                <a:solidFill>
                  <a:srgbClr val="FF0000"/>
                </a:solidFill>
                <a:latin typeface="Calibri"/>
                <a:ea typeface="DejaVu Sans"/>
              </a:rPr>
              <a:t> </a:t>
            </a:r>
            <a:r>
              <a:rPr lang="en-GB" sz="2400" b="0" strike="noStrike" spc="-1">
                <a:solidFill>
                  <a:srgbClr val="000000"/>
                </a:solidFill>
                <a:latin typeface="Calibri"/>
                <a:ea typeface="DejaVu Sans"/>
              </a:rPr>
              <a:t>allows the target thread to periodically check if it should be cancelled</a:t>
            </a:r>
            <a:endParaRPr lang="en-IN" sz="2400" b="0" strike="noStrike" spc="-1">
              <a:latin typeface="Arial"/>
            </a:endParaRPr>
          </a:p>
          <a:p>
            <a:pPr marL="285840" indent="-285120">
              <a:lnSpc>
                <a:spcPct val="100000"/>
              </a:lnSpc>
              <a:buClr>
                <a:srgbClr val="0066FF"/>
              </a:buClr>
              <a:buFont typeface="Wingdings" charset="2"/>
              <a:buChar char=""/>
            </a:pPr>
            <a:r>
              <a:rPr lang="en-GB" sz="2400" b="1" i="1" strike="noStrike" spc="-1">
                <a:solidFill>
                  <a:srgbClr val="0066FF"/>
                </a:solidFill>
                <a:latin typeface="Calibri"/>
                <a:ea typeface="DejaVu Sans"/>
              </a:rPr>
              <a:t>What about freeing resources??</a:t>
            </a:r>
            <a:endParaRPr lang="en-IN" sz="2400" b="0" strike="noStrike" spc="-1">
              <a:latin typeface="Arial"/>
            </a:endParaRPr>
          </a:p>
          <a:p>
            <a:pPr marL="285840" indent="-285120">
              <a:lnSpc>
                <a:spcPct val="100000"/>
              </a:lnSpc>
              <a:buClr>
                <a:srgbClr val="000000"/>
              </a:buClr>
              <a:buFont typeface="Wingdings" charset="2"/>
              <a:buChar char=""/>
            </a:pPr>
            <a:r>
              <a:rPr lang="en-GB" sz="2400" b="0" strike="noStrike" spc="-1">
                <a:solidFill>
                  <a:srgbClr val="000000"/>
                </a:solidFill>
                <a:latin typeface="Calibri"/>
                <a:ea typeface="DejaVu Sans"/>
              </a:rPr>
              <a:t>Pthread code to create and cancel a thread:</a:t>
            </a:r>
            <a:endParaRPr lang="en-IN" sz="2400" b="0" strike="noStrike" spc="-1">
              <a:latin typeface="Arial"/>
            </a:endParaRPr>
          </a:p>
          <a:p>
            <a:pPr>
              <a:lnSpc>
                <a:spcPct val="100000"/>
              </a:lnSpc>
            </a:pPr>
            <a:r>
              <a:rPr lang="en-GB" sz="2400" b="0" strike="noStrike" spc="-1">
                <a:solidFill>
                  <a:srgbClr val="000000"/>
                </a:solidFill>
                <a:latin typeface="Calibri"/>
                <a:ea typeface="DejaVu Sans"/>
              </a:rPr>
              <a:t>	pthread_t tid;</a:t>
            </a:r>
            <a:endParaRPr lang="en-IN" sz="2400" b="0" strike="noStrike" spc="-1">
              <a:latin typeface="Arial"/>
            </a:endParaRPr>
          </a:p>
          <a:p>
            <a:pPr>
              <a:lnSpc>
                <a:spcPct val="100000"/>
              </a:lnSpc>
            </a:pPr>
            <a:r>
              <a:rPr lang="en-GB" sz="2400" b="0" strike="noStrike" spc="-1">
                <a:solidFill>
                  <a:srgbClr val="000000"/>
                </a:solidFill>
                <a:latin typeface="Calibri"/>
                <a:ea typeface="DejaVu Sans"/>
              </a:rPr>
              <a:t>	</a:t>
            </a:r>
            <a:r>
              <a:rPr lang="en-GB" sz="2400" b="0" strike="noStrike" spc="-1">
                <a:solidFill>
                  <a:srgbClr val="FF0000"/>
                </a:solidFill>
                <a:latin typeface="Calibri"/>
                <a:ea typeface="DejaVu Sans"/>
              </a:rPr>
              <a:t>/* create the thread */</a:t>
            </a:r>
            <a:endParaRPr lang="en-IN" sz="2400" b="0" strike="noStrike" spc="-1">
              <a:latin typeface="Arial"/>
            </a:endParaRPr>
          </a:p>
          <a:p>
            <a:pPr>
              <a:lnSpc>
                <a:spcPct val="100000"/>
              </a:lnSpc>
            </a:pPr>
            <a:r>
              <a:rPr lang="en-GB" sz="2400" b="0" strike="noStrike" spc="-1">
                <a:solidFill>
                  <a:srgbClr val="000000"/>
                </a:solidFill>
                <a:latin typeface="Calibri"/>
                <a:ea typeface="DejaVu Sans"/>
              </a:rPr>
              <a:t>	pthread_create(&amp;tid, &amp;attr, worker, NULL);</a:t>
            </a:r>
            <a:endParaRPr lang="en-IN" sz="2400" b="0" strike="noStrike" spc="-1">
              <a:latin typeface="Arial"/>
            </a:endParaRPr>
          </a:p>
          <a:p>
            <a:pPr>
              <a:lnSpc>
                <a:spcPct val="100000"/>
              </a:lnSpc>
            </a:pPr>
            <a:r>
              <a:rPr lang="en-GB" sz="2400" b="0" strike="noStrike" spc="-1">
                <a:solidFill>
                  <a:srgbClr val="000000"/>
                </a:solidFill>
                <a:latin typeface="Calibri"/>
                <a:ea typeface="DejaVu Sans"/>
              </a:rPr>
              <a:t>	. . .</a:t>
            </a:r>
            <a:endParaRPr lang="en-IN" sz="2400" b="0" strike="noStrike" spc="-1">
              <a:latin typeface="Arial"/>
            </a:endParaRPr>
          </a:p>
          <a:p>
            <a:pPr>
              <a:lnSpc>
                <a:spcPct val="100000"/>
              </a:lnSpc>
            </a:pPr>
            <a:r>
              <a:rPr lang="en-GB" sz="2400" b="0" strike="noStrike" spc="-1">
                <a:solidFill>
                  <a:srgbClr val="000000"/>
                </a:solidFill>
                <a:latin typeface="Calibri"/>
                <a:ea typeface="DejaVu Sans"/>
              </a:rPr>
              <a:t>	</a:t>
            </a:r>
            <a:r>
              <a:rPr lang="en-GB" sz="2400" b="0" strike="noStrike" spc="-1">
                <a:solidFill>
                  <a:srgbClr val="FF0000"/>
                </a:solidFill>
                <a:latin typeface="Calibri"/>
                <a:ea typeface="DejaVu Sans"/>
              </a:rPr>
              <a:t>/* cancel the thread */</a:t>
            </a:r>
            <a:endParaRPr lang="en-IN" sz="2400" b="0" strike="noStrike" spc="-1">
              <a:latin typeface="Arial"/>
            </a:endParaRPr>
          </a:p>
          <a:p>
            <a:pPr>
              <a:lnSpc>
                <a:spcPct val="100000"/>
              </a:lnSpc>
            </a:pPr>
            <a:r>
              <a:rPr lang="en-GB" sz="2400" b="0" strike="noStrike" spc="-1">
                <a:solidFill>
                  <a:srgbClr val="000000"/>
                </a:solidFill>
                <a:latin typeface="Calibri"/>
                <a:ea typeface="DejaVu Sans"/>
              </a:rPr>
              <a:t>	pthread_cancel(tid);</a:t>
            </a: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p:txBody>
      </p:sp>
      <p:sp>
        <p:nvSpPr>
          <p:cNvPr id="177"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Thread Cancellation</a:t>
            </a:r>
            <a:endParaRPr lang="en-IN" sz="4000" b="0" strike="noStrike" spc="-1">
              <a:latin typeface="Arial"/>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9" name="CustomShape 2"/>
          <p:cNvSpPr/>
          <p:nvPr/>
        </p:nvSpPr>
        <p:spPr>
          <a:xfrm>
            <a:off x="659160" y="1359720"/>
            <a:ext cx="11330280" cy="447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5120">
              <a:lnSpc>
                <a:spcPct val="100000"/>
              </a:lnSpc>
              <a:buClr>
                <a:srgbClr val="000000"/>
              </a:buClr>
              <a:buFont typeface="Wingdings" charset="2"/>
              <a:buChar char=""/>
            </a:pPr>
            <a:r>
              <a:rPr lang="en-GB" sz="2400" b="0" strike="noStrike" spc="-1">
                <a:solidFill>
                  <a:srgbClr val="000000"/>
                </a:solidFill>
                <a:latin typeface="Calibri"/>
                <a:ea typeface="DejaVu Sans"/>
              </a:rPr>
              <a:t>Invoking thread cancellation requests cancellation, but actual cancellation depends on how the target thread is set up to handle the request</a:t>
            </a: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a:p>
            <a:pPr>
              <a:lnSpc>
                <a:spcPct val="100000"/>
              </a:lnSpc>
            </a:pPr>
            <a:r>
              <a:rPr lang="en-GB" sz="2400" b="0" strike="noStrike" spc="-1">
                <a:solidFill>
                  <a:srgbClr val="000000"/>
                </a:solidFill>
                <a:latin typeface="Calibri"/>
                <a:ea typeface="DejaVu Sans"/>
              </a:rPr>
              <a:t>default type</a:t>
            </a:r>
            <a:endParaRPr lang="en-IN" sz="2400" b="0" strike="noStrike" spc="-1">
              <a:latin typeface="Arial"/>
            </a:endParaRPr>
          </a:p>
          <a:p>
            <a:pPr>
              <a:lnSpc>
                <a:spcPct val="100000"/>
              </a:lnSpc>
            </a:pPr>
            <a:endParaRPr lang="en-IN" sz="2400" b="0" strike="noStrike" spc="-1">
              <a:latin typeface="Arial"/>
            </a:endParaRPr>
          </a:p>
          <a:p>
            <a:pPr marL="285840" indent="-285120">
              <a:lnSpc>
                <a:spcPct val="100000"/>
              </a:lnSpc>
              <a:buClr>
                <a:srgbClr val="000000"/>
              </a:buClr>
              <a:buFont typeface="Wingdings" charset="2"/>
              <a:buChar char=""/>
            </a:pPr>
            <a:r>
              <a:rPr lang="en-GB" sz="2400" b="0" strike="noStrike" spc="-1">
                <a:solidFill>
                  <a:srgbClr val="000000"/>
                </a:solidFill>
                <a:latin typeface="Calibri"/>
                <a:ea typeface="DejaVu Sans"/>
              </a:rPr>
              <a:t>If thread has cancellation disabled, cancellation remains pending until thread enables it</a:t>
            </a:r>
            <a:endParaRPr lang="en-IN" sz="2400" b="0" strike="noStrike" spc="-1">
              <a:latin typeface="Arial"/>
            </a:endParaRPr>
          </a:p>
          <a:p>
            <a:pPr marL="285840" indent="-285120">
              <a:lnSpc>
                <a:spcPct val="100000"/>
              </a:lnSpc>
              <a:buClr>
                <a:srgbClr val="000000"/>
              </a:buClr>
              <a:buFont typeface="Wingdings" charset="2"/>
              <a:buChar char=""/>
            </a:pPr>
            <a:r>
              <a:rPr lang="en-GB" sz="2400" b="0" strike="noStrike" spc="-1">
                <a:solidFill>
                  <a:srgbClr val="000000"/>
                </a:solidFill>
                <a:latin typeface="Calibri"/>
                <a:ea typeface="DejaVu Sans"/>
              </a:rPr>
              <a:t>Default type is deferred</a:t>
            </a:r>
            <a:endParaRPr lang="en-IN" sz="2400" b="0" strike="noStrike" spc="-1">
              <a:latin typeface="Arial"/>
            </a:endParaRPr>
          </a:p>
          <a:p>
            <a:pPr marL="743040" lvl="1" indent="-285120">
              <a:lnSpc>
                <a:spcPct val="100000"/>
              </a:lnSpc>
              <a:buClr>
                <a:srgbClr val="000000"/>
              </a:buClr>
              <a:buFont typeface="Wingdings" charset="2"/>
              <a:buChar char=""/>
            </a:pPr>
            <a:r>
              <a:rPr lang="en-GB" sz="2400" b="0" strike="noStrike" spc="-1">
                <a:solidFill>
                  <a:srgbClr val="000000"/>
                </a:solidFill>
                <a:latin typeface="Calibri"/>
                <a:ea typeface="DejaVu Sans"/>
              </a:rPr>
              <a:t>Cancellation only occurs when thread reaches </a:t>
            </a:r>
            <a:r>
              <a:rPr lang="en-GB" sz="2400" b="1" strike="noStrike" spc="-1">
                <a:solidFill>
                  <a:srgbClr val="3366FF"/>
                </a:solidFill>
                <a:latin typeface="Calibri"/>
                <a:ea typeface="DejaVu Sans"/>
              </a:rPr>
              <a:t>cancellation point</a:t>
            </a:r>
            <a:endParaRPr lang="en-IN" sz="2400" b="0" strike="noStrike" spc="-1">
              <a:latin typeface="Arial"/>
            </a:endParaRPr>
          </a:p>
          <a:p>
            <a:pPr marL="743040" lvl="1" indent="-285120">
              <a:lnSpc>
                <a:spcPct val="100000"/>
              </a:lnSpc>
              <a:buClr>
                <a:srgbClr val="000000"/>
              </a:buClr>
              <a:buFont typeface="Wingdings" charset="2"/>
              <a:buChar char=""/>
            </a:pPr>
            <a:r>
              <a:rPr lang="en-GB" sz="2400" b="0" strike="noStrike" spc="-1">
                <a:solidFill>
                  <a:srgbClr val="000000"/>
                </a:solidFill>
                <a:latin typeface="Calibri"/>
                <a:ea typeface="DejaVu Sans"/>
              </a:rPr>
              <a:t>Establish cancellation point by calling </a:t>
            </a:r>
            <a:r>
              <a:rPr lang="en-GB" sz="2400" b="1" strike="noStrike" spc="-1">
                <a:solidFill>
                  <a:srgbClr val="000000"/>
                </a:solidFill>
                <a:latin typeface="Courier New"/>
                <a:ea typeface="DejaVu Sans"/>
              </a:rPr>
              <a:t>pthread_testcancel()</a:t>
            </a:r>
            <a:endParaRPr lang="en-IN" sz="2400" b="0" strike="noStrike" spc="-1">
              <a:latin typeface="Arial"/>
            </a:endParaRPr>
          </a:p>
          <a:p>
            <a:pPr marL="743040" lvl="1" indent="-285120">
              <a:lnSpc>
                <a:spcPct val="100000"/>
              </a:lnSpc>
              <a:buClr>
                <a:srgbClr val="000000"/>
              </a:buClr>
              <a:buFont typeface="Wingdings" charset="2"/>
              <a:buChar char=""/>
            </a:pPr>
            <a:r>
              <a:rPr lang="en-GB" sz="2400" b="0" strike="noStrike" spc="-1">
                <a:solidFill>
                  <a:srgbClr val="000000"/>
                </a:solidFill>
                <a:latin typeface="Calibri"/>
                <a:ea typeface="DejaVu Sans"/>
              </a:rPr>
              <a:t>If cancellation request is pending, </a:t>
            </a:r>
            <a:r>
              <a:rPr lang="en-GB" sz="2400" b="1" strike="noStrike" spc="-1">
                <a:solidFill>
                  <a:srgbClr val="3366FF"/>
                </a:solidFill>
                <a:latin typeface="Calibri"/>
                <a:ea typeface="DejaVu Sans"/>
              </a:rPr>
              <a:t>cleanup handler </a:t>
            </a:r>
            <a:r>
              <a:rPr lang="en-GB" sz="2400" b="0" strike="noStrike" spc="-1">
                <a:solidFill>
                  <a:srgbClr val="000000"/>
                </a:solidFill>
                <a:latin typeface="Calibri"/>
                <a:ea typeface="DejaVu Sans"/>
              </a:rPr>
              <a:t>is invoked to release any acquired resources</a:t>
            </a:r>
            <a:endParaRPr lang="en-IN" sz="2400" b="0" strike="noStrike" spc="-1">
              <a:latin typeface="Arial"/>
            </a:endParaRPr>
          </a:p>
        </p:txBody>
      </p:sp>
      <p:sp>
        <p:nvSpPr>
          <p:cNvPr id="180"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Thread Cancellation</a:t>
            </a:r>
            <a:endParaRPr lang="en-IN" sz="4000" b="0" strike="noStrike" spc="-1">
              <a:latin typeface="Arial"/>
            </a:endParaRPr>
          </a:p>
        </p:txBody>
      </p:sp>
      <p:pic>
        <p:nvPicPr>
          <p:cNvPr id="181" name="Picture 2"/>
          <p:cNvPicPr/>
          <p:nvPr/>
        </p:nvPicPr>
        <p:blipFill>
          <a:blip r:embed="rId2"/>
          <a:stretch>
            <a:fillRect/>
          </a:stretch>
        </p:blipFill>
        <p:spPr>
          <a:xfrm>
            <a:off x="3542760" y="2359800"/>
            <a:ext cx="5054040" cy="1173960"/>
          </a:xfrm>
          <a:prstGeom prst="rect">
            <a:avLst/>
          </a:prstGeom>
          <a:ln>
            <a:noFill/>
          </a:ln>
        </p:spPr>
      </p:pic>
      <p:sp>
        <p:nvSpPr>
          <p:cNvPr id="182" name="CustomShape 4"/>
          <p:cNvSpPr/>
          <p:nvPr/>
        </p:nvSpPr>
        <p:spPr>
          <a:xfrm flipV="1">
            <a:off x="2396880" y="3083400"/>
            <a:ext cx="1085040" cy="10800"/>
          </a:xfrm>
          <a:custGeom>
            <a:avLst/>
            <a:gdLst/>
            <a:ahLst/>
            <a:cxnLst/>
            <a:rect l="l" t="t" r="r" b="b"/>
            <a:pathLst>
              <a:path w="21600" h="21600">
                <a:moveTo>
                  <a:pt x="0" y="0"/>
                </a:moveTo>
                <a:lnTo>
                  <a:pt x="21600" y="21600"/>
                </a:lnTo>
              </a:path>
            </a:pathLst>
          </a:custGeom>
          <a:noFill/>
          <a:ln w="38160">
            <a:solidFill>
              <a:srgbClr val="FF0000"/>
            </a:solidFill>
            <a:round/>
            <a:tailEnd type="triangle" w="med" len="med"/>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4" name="CustomShape 2"/>
          <p:cNvSpPr/>
          <p:nvPr/>
        </p:nvSpPr>
        <p:spPr>
          <a:xfrm>
            <a:off x="1211040" y="1577520"/>
            <a:ext cx="9052560" cy="228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3366FF"/>
              </a:buClr>
              <a:buFont typeface="Wingdings" charset="2"/>
              <a:buChar char=""/>
            </a:pPr>
            <a:r>
              <a:rPr lang="en-GB" sz="2400" b="1" strike="noStrike" spc="-1">
                <a:solidFill>
                  <a:srgbClr val="3366FF"/>
                </a:solidFill>
                <a:latin typeface="Calibri"/>
                <a:ea typeface="DejaVu Sans"/>
              </a:rPr>
              <a:t>Thread-local storage </a:t>
            </a:r>
            <a:r>
              <a:rPr lang="en-GB" sz="2400" b="0" strike="noStrike" spc="-1">
                <a:solidFill>
                  <a:srgbClr val="000000"/>
                </a:solidFill>
                <a:latin typeface="Calibri"/>
                <a:ea typeface="DejaVu Sans"/>
              </a:rPr>
              <a:t>(</a:t>
            </a:r>
            <a:r>
              <a:rPr lang="en-GB" sz="2400" b="1" strike="noStrike" spc="-1">
                <a:solidFill>
                  <a:srgbClr val="3366FF"/>
                </a:solidFill>
                <a:latin typeface="Calibri"/>
                <a:ea typeface="DejaVu Sans"/>
              </a:rPr>
              <a:t>TLS</a:t>
            </a:r>
            <a:r>
              <a:rPr lang="en-GB" sz="2400" b="0" strike="noStrike" spc="-1">
                <a:solidFill>
                  <a:srgbClr val="000000"/>
                </a:solidFill>
                <a:latin typeface="Calibri"/>
                <a:ea typeface="DejaVu Sans"/>
              </a:rPr>
              <a:t>) allows each thread to have its own copy of data</a:t>
            </a:r>
            <a:endParaRPr lang="en-IN" sz="2400" b="0" strike="noStrike" spc="-1">
              <a:latin typeface="Arial"/>
            </a:endParaRPr>
          </a:p>
          <a:p>
            <a:pPr>
              <a:lnSpc>
                <a:spcPct val="100000"/>
              </a:lnSpc>
            </a:pP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Different from local variables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Local variables visible only during single function invocation</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TLS visible across function invocations</a:t>
            </a:r>
            <a:endParaRPr lang="en-IN" sz="2400" b="0" strike="noStrike" spc="-1">
              <a:latin typeface="Arial"/>
            </a:endParaRPr>
          </a:p>
        </p:txBody>
      </p:sp>
      <p:sp>
        <p:nvSpPr>
          <p:cNvPr id="185"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Thread-Local Storage</a:t>
            </a:r>
            <a:endParaRPr lang="en-IN" sz="4000" b="0" strike="noStrike" spc="-1">
              <a:latin typeface="Arial"/>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406440" y="49428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Computer-System Operation</a:t>
            </a:r>
            <a:endParaRPr lang="en-IN" sz="4000" b="0" strike="noStrike" spc="-1">
              <a:latin typeface="Arial"/>
            </a:endParaRPr>
          </a:p>
        </p:txBody>
      </p:sp>
      <p:pic>
        <p:nvPicPr>
          <p:cNvPr id="217" name="Picture 2"/>
          <p:cNvPicPr/>
          <p:nvPr/>
        </p:nvPicPr>
        <p:blipFill>
          <a:blip r:embed="rId2"/>
          <a:srcRect t="21430" b="13264"/>
          <a:stretch>
            <a:fillRect/>
          </a:stretch>
        </p:blipFill>
        <p:spPr>
          <a:xfrm>
            <a:off x="785880" y="1418400"/>
            <a:ext cx="10271160" cy="5029920"/>
          </a:xfrm>
          <a:prstGeom prst="rect">
            <a:avLst/>
          </a:prstGeom>
          <a:ln>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dur="50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dissolve">
                                      <p:cBhvr additive="repl">
                                        <p:cTn id="7"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7" name="CustomShape 2"/>
          <p:cNvSpPr/>
          <p:nvPr/>
        </p:nvSpPr>
        <p:spPr>
          <a:xfrm>
            <a:off x="0" y="1317240"/>
            <a:ext cx="8234280" cy="374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Both M:M and Two-level models require communication to maintain appropriate number of kernel threads allocated to the application</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Use an intermediate data structure between user and kernel threads – </a:t>
            </a:r>
            <a:r>
              <a:rPr lang="en-GB" sz="2400" b="1" strike="noStrike" spc="-1">
                <a:solidFill>
                  <a:srgbClr val="3366FF"/>
                </a:solidFill>
                <a:latin typeface="Calibri"/>
                <a:ea typeface="DejaVu Sans"/>
              </a:rPr>
              <a:t>lightweight process </a:t>
            </a:r>
            <a:r>
              <a:rPr lang="en-GB" sz="2400" b="0" strike="noStrike" spc="-1">
                <a:solidFill>
                  <a:srgbClr val="000000"/>
                </a:solidFill>
                <a:latin typeface="Calibri"/>
                <a:ea typeface="DejaVu Sans"/>
              </a:rPr>
              <a:t>(</a:t>
            </a:r>
            <a:r>
              <a:rPr lang="en-GB" sz="2400" b="1" strike="noStrike" spc="-1">
                <a:solidFill>
                  <a:srgbClr val="3366FF"/>
                </a:solidFill>
                <a:latin typeface="Calibri"/>
                <a:ea typeface="DejaVu Sans"/>
              </a:rPr>
              <a:t>LWP</a:t>
            </a:r>
            <a:r>
              <a:rPr lang="en-GB" sz="2400" b="0" strike="noStrike" spc="-1">
                <a:solidFill>
                  <a:srgbClr val="000000"/>
                </a:solidFill>
                <a:latin typeface="Calibri"/>
                <a:ea typeface="DejaVu Sans"/>
              </a:rPr>
              <a:t>)</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Appears to be a virtual processor on which process can schedule user thread to run</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Each LWP attached to kernel thread which is         scheduled on a physical processor</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How many LWPs to create?</a:t>
            </a:r>
            <a:endParaRPr lang="en-IN" sz="2400" b="0" strike="noStrike" spc="-1">
              <a:latin typeface="Arial"/>
            </a:endParaRPr>
          </a:p>
        </p:txBody>
      </p:sp>
      <p:sp>
        <p:nvSpPr>
          <p:cNvPr id="188"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Scheduler Activations</a:t>
            </a:r>
            <a:endParaRPr lang="en-IN" sz="4000" b="0" strike="noStrike" spc="-1">
              <a:latin typeface="Arial"/>
            </a:endParaRPr>
          </a:p>
        </p:txBody>
      </p:sp>
      <p:pic>
        <p:nvPicPr>
          <p:cNvPr id="189" name="Picture 2"/>
          <p:cNvPicPr/>
          <p:nvPr/>
        </p:nvPicPr>
        <p:blipFill>
          <a:blip r:embed="rId2"/>
          <a:stretch>
            <a:fillRect/>
          </a:stretch>
        </p:blipFill>
        <p:spPr>
          <a:xfrm>
            <a:off x="8235000" y="1428480"/>
            <a:ext cx="3956400" cy="3337200"/>
          </a:xfrm>
          <a:prstGeom prst="rect">
            <a:avLst/>
          </a:prstGeom>
          <a:ln>
            <a:noFill/>
          </a:ln>
        </p:spPr>
      </p:pic>
      <p:pic>
        <p:nvPicPr>
          <p:cNvPr id="190" name="Picture 4"/>
          <p:cNvPicPr/>
          <p:nvPr/>
        </p:nvPicPr>
        <p:blipFill>
          <a:blip r:embed="rId3"/>
          <a:srcRect l="4686" r="3699" b="8034"/>
          <a:stretch>
            <a:fillRect/>
          </a:stretch>
        </p:blipFill>
        <p:spPr>
          <a:xfrm>
            <a:off x="0" y="157320"/>
            <a:ext cx="7943040" cy="6323760"/>
          </a:xfrm>
          <a:prstGeom prst="rect">
            <a:avLst/>
          </a:prstGeom>
          <a:ln>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92" name="CustomShape 2"/>
          <p:cNvSpPr/>
          <p:nvPr/>
        </p:nvSpPr>
        <p:spPr>
          <a:xfrm>
            <a:off x="928800" y="1545840"/>
            <a:ext cx="10414800" cy="301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FF0000"/>
              </a:buClr>
              <a:buFont typeface="Wingdings" charset="2"/>
              <a:buChar char=""/>
            </a:pPr>
            <a:r>
              <a:rPr lang="en-GB" sz="2400" b="1" strike="noStrike" spc="-1">
                <a:solidFill>
                  <a:srgbClr val="FF0000"/>
                </a:solidFill>
                <a:latin typeface="Calibri"/>
                <a:ea typeface="DejaVu Sans"/>
              </a:rPr>
              <a:t>Scheduler activations </a:t>
            </a:r>
            <a:r>
              <a:rPr lang="en-GB" sz="2400" b="0" strike="noStrike" spc="-1">
                <a:solidFill>
                  <a:srgbClr val="000000"/>
                </a:solidFill>
                <a:latin typeface="Calibri"/>
                <a:ea typeface="DejaVu Sans"/>
              </a:rPr>
              <a:t>- scheme for communication b/w user-thread library and kernel</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Kernel provides an application with a set of virtual processors (LWPs)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Application can schedule user threads onto an available virtual processor</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Kernel must inform an application about certain events via an </a:t>
            </a:r>
            <a:r>
              <a:rPr lang="en-GB" sz="2400" b="1" strike="noStrike" spc="-1">
                <a:solidFill>
                  <a:srgbClr val="FF0000"/>
                </a:solidFill>
                <a:latin typeface="Calibri"/>
                <a:ea typeface="DejaVu Sans"/>
              </a:rPr>
              <a:t>upcall</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Upcalls are handled by the thread library with an </a:t>
            </a:r>
            <a:r>
              <a:rPr lang="en-GB" sz="2400" b="1" strike="noStrike" spc="-1">
                <a:solidFill>
                  <a:srgbClr val="FF0000"/>
                </a:solidFill>
                <a:latin typeface="Calibri"/>
                <a:ea typeface="DejaVu Sans"/>
              </a:rPr>
              <a:t>upcall handler</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Upcall handlers must run on a virtual processor</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Upcall trigerring occurs when an application thread is about to block </a:t>
            </a:r>
            <a:endParaRPr lang="en-IN" sz="2400" b="0" strike="noStrike" spc="-1">
              <a:latin typeface="Arial"/>
            </a:endParaRPr>
          </a:p>
        </p:txBody>
      </p:sp>
      <p:sp>
        <p:nvSpPr>
          <p:cNvPr id="193"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Scheduler Activations</a:t>
            </a:r>
            <a:endParaRPr lang="en-IN" sz="4000" b="0" strike="noStrike" spc="-1">
              <a:latin typeface="Arial"/>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grpSp>
        <p:nvGrpSpPr>
          <p:cNvPr id="195" name="Group 2"/>
          <p:cNvGrpSpPr/>
          <p:nvPr/>
        </p:nvGrpSpPr>
        <p:grpSpPr>
          <a:xfrm>
            <a:off x="0" y="1440"/>
            <a:ext cx="12085920" cy="6855120"/>
            <a:chOff x="0" y="1440"/>
            <a:chExt cx="12085920" cy="6855120"/>
          </a:xfrm>
        </p:grpSpPr>
        <p:sp>
          <p:nvSpPr>
            <p:cNvPr id="196" name="CustomShape 3"/>
            <p:cNvSpPr/>
            <p:nvPr/>
          </p:nvSpPr>
          <p:spPr>
            <a:xfrm rot="10800000">
              <a:off x="121320" y="1800"/>
              <a:ext cx="11950200" cy="779040"/>
            </a:xfrm>
            <a:prstGeom prst="homePlate">
              <a:avLst>
                <a:gd name="adj" fmla="val 50000"/>
              </a:avLst>
            </a:prstGeom>
            <a:gradFill rotWithShape="0">
              <a:gsLst>
                <a:gs pos="0">
                  <a:srgbClr val="5E7FCA"/>
                </a:gs>
                <a:gs pos="100000">
                  <a:srgbClr val="3D6FC9"/>
                </a:gs>
              </a:gsLst>
              <a:lin ang="54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rot="10800000" lIns="343800" tIns="76320" rIns="142200" bIns="76320" anchor="ctr">
              <a:noAutofit/>
            </a:bodyPr>
            <a:lstStyle/>
            <a:p>
              <a:pPr algn="ctr">
                <a:lnSpc>
                  <a:spcPct val="90000"/>
                </a:lnSpc>
                <a:spcAft>
                  <a:spcPts val="700"/>
                </a:spcAft>
              </a:pPr>
              <a:r>
                <a:rPr lang="en-GB" sz="2000" b="0" strike="noStrike" spc="-1">
                  <a:solidFill>
                    <a:srgbClr val="FFFFFF"/>
                  </a:solidFill>
                  <a:latin typeface="Calibri"/>
                  <a:ea typeface="DejaVu Sans"/>
                </a:rPr>
                <a:t>Kernel makes upcall to the application informing that a thread is about to block and identifying the thread</a:t>
              </a:r>
              <a:endParaRPr lang="en-IN" sz="2000" b="0" strike="noStrike" spc="-1">
                <a:latin typeface="Arial"/>
              </a:endParaRPr>
            </a:p>
          </p:txBody>
        </p:sp>
        <p:sp>
          <p:nvSpPr>
            <p:cNvPr id="197" name="CustomShape 4"/>
            <p:cNvSpPr/>
            <p:nvPr/>
          </p:nvSpPr>
          <p:spPr>
            <a:xfrm>
              <a:off x="1652400" y="1440"/>
              <a:ext cx="779040" cy="779040"/>
            </a:xfrm>
            <a:prstGeom prst="flowChartConnector">
              <a:avLst/>
            </a:prstGeom>
            <a:no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198" name="CustomShape 5"/>
            <p:cNvSpPr/>
            <p:nvPr/>
          </p:nvSpPr>
          <p:spPr>
            <a:xfrm rot="10800000">
              <a:off x="121320" y="1014480"/>
              <a:ext cx="11950200" cy="779040"/>
            </a:xfrm>
            <a:prstGeom prst="homePlate">
              <a:avLst>
                <a:gd name="adj" fmla="val 50000"/>
              </a:avLst>
            </a:prstGeom>
            <a:gradFill rotWithShape="0">
              <a:gsLst>
                <a:gs pos="0">
                  <a:srgbClr val="60A6C8"/>
                </a:gs>
                <a:gs pos="100000">
                  <a:srgbClr val="3D9DC6"/>
                </a:gs>
              </a:gsLst>
              <a:lin ang="54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rot="10800000" lIns="343800" tIns="76320" rIns="142200" bIns="76320" anchor="ctr">
              <a:noAutofit/>
            </a:bodyPr>
            <a:lstStyle/>
            <a:p>
              <a:pPr algn="ctr">
                <a:lnSpc>
                  <a:spcPct val="90000"/>
                </a:lnSpc>
                <a:spcAft>
                  <a:spcPts val="700"/>
                </a:spcAft>
              </a:pPr>
              <a:r>
                <a:rPr lang="en-GB" sz="2000" b="0" strike="noStrike" spc="-1">
                  <a:solidFill>
                    <a:srgbClr val="FFFFFF"/>
                  </a:solidFill>
                  <a:latin typeface="Calibri"/>
                  <a:ea typeface="DejaVu Sans"/>
                </a:rPr>
                <a:t>Kernel allocates a new virtual processor to the application</a:t>
              </a:r>
              <a:endParaRPr lang="en-IN" sz="2000" b="0" strike="noStrike" spc="-1">
                <a:latin typeface="Arial"/>
              </a:endParaRPr>
            </a:p>
          </p:txBody>
        </p:sp>
        <p:sp>
          <p:nvSpPr>
            <p:cNvPr id="199" name="CustomShape 6"/>
            <p:cNvSpPr/>
            <p:nvPr/>
          </p:nvSpPr>
          <p:spPr>
            <a:xfrm>
              <a:off x="1652400" y="1014120"/>
              <a:ext cx="779040" cy="779040"/>
            </a:xfrm>
            <a:prstGeom prst="ellipse">
              <a:avLst/>
            </a:prstGeom>
            <a:no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00" name="CustomShape 7"/>
            <p:cNvSpPr/>
            <p:nvPr/>
          </p:nvSpPr>
          <p:spPr>
            <a:xfrm rot="10800000">
              <a:off x="106560" y="2026800"/>
              <a:ext cx="11979360" cy="779040"/>
            </a:xfrm>
            <a:prstGeom prst="homePlate">
              <a:avLst>
                <a:gd name="adj" fmla="val 50000"/>
              </a:avLst>
            </a:prstGeom>
            <a:gradFill rotWithShape="0">
              <a:gsLst>
                <a:gs pos="0">
                  <a:srgbClr val="60C5C0"/>
                </a:gs>
                <a:gs pos="100000">
                  <a:srgbClr val="3DC3BE"/>
                </a:gs>
              </a:gsLst>
              <a:lin ang="54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rot="10800000" lIns="343800" tIns="76320" rIns="142200" bIns="76320" anchor="ctr">
              <a:noAutofit/>
            </a:bodyPr>
            <a:lstStyle/>
            <a:p>
              <a:pPr algn="ctr">
                <a:lnSpc>
                  <a:spcPct val="90000"/>
                </a:lnSpc>
                <a:spcAft>
                  <a:spcPts val="700"/>
                </a:spcAft>
              </a:pPr>
              <a:r>
                <a:rPr lang="en-GB" sz="2000" b="0" strike="noStrike" spc="-1">
                  <a:solidFill>
                    <a:srgbClr val="FFFFFF"/>
                  </a:solidFill>
                  <a:latin typeface="Calibri"/>
                  <a:ea typeface="DejaVu Sans"/>
                </a:rPr>
                <a:t>Application runs an upcall handler on this new virtual processor, which saves the state of the blocking thread and relinquishes the virtual processor on which the blocking thread is running</a:t>
              </a:r>
              <a:endParaRPr lang="en-IN" sz="2000" b="0" strike="noStrike" spc="-1">
                <a:latin typeface="Arial"/>
              </a:endParaRPr>
            </a:p>
          </p:txBody>
        </p:sp>
        <p:sp>
          <p:nvSpPr>
            <p:cNvPr id="201" name="CustomShape 8"/>
            <p:cNvSpPr/>
            <p:nvPr/>
          </p:nvSpPr>
          <p:spPr>
            <a:xfrm>
              <a:off x="0" y="1440"/>
              <a:ext cx="168840" cy="41760"/>
            </a:xfrm>
            <a:prstGeom prst="ellipse">
              <a:avLst/>
            </a:prstGeom>
            <a:solidFill>
              <a:srgbClr val="C0DDE0"/>
            </a:soli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02" name="CustomShape 9"/>
            <p:cNvSpPr/>
            <p:nvPr/>
          </p:nvSpPr>
          <p:spPr>
            <a:xfrm rot="10800000">
              <a:off x="135720" y="3039480"/>
              <a:ext cx="11921400" cy="779040"/>
            </a:xfrm>
            <a:prstGeom prst="homePlate">
              <a:avLst>
                <a:gd name="adj" fmla="val 50000"/>
              </a:avLst>
            </a:prstGeom>
            <a:gradFill rotWithShape="0">
              <a:gsLst>
                <a:gs pos="0">
                  <a:srgbClr val="60C299"/>
                </a:gs>
                <a:gs pos="100000">
                  <a:srgbClr val="3DC08E"/>
                </a:gs>
              </a:gsLst>
              <a:lin ang="54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rot="10800000" lIns="343800" tIns="76320" rIns="142200" bIns="76320" anchor="ctr">
              <a:noAutofit/>
            </a:bodyPr>
            <a:lstStyle/>
            <a:p>
              <a:pPr algn="ctr">
                <a:lnSpc>
                  <a:spcPct val="90000"/>
                </a:lnSpc>
                <a:spcAft>
                  <a:spcPts val="700"/>
                </a:spcAft>
              </a:pPr>
              <a:r>
                <a:rPr lang="en-GB" sz="2000" b="0" strike="noStrike" spc="-1">
                  <a:solidFill>
                    <a:srgbClr val="FFFFFF"/>
                  </a:solidFill>
                  <a:latin typeface="Calibri"/>
                  <a:ea typeface="DejaVu Sans"/>
                </a:rPr>
                <a:t>Upcall handler then schedules another thread that is eligible to run on an available virtual processor</a:t>
              </a:r>
              <a:endParaRPr lang="en-IN" sz="2000" b="0" strike="noStrike" spc="-1">
                <a:latin typeface="Arial"/>
              </a:endParaRPr>
            </a:p>
          </p:txBody>
        </p:sp>
        <p:sp>
          <p:nvSpPr>
            <p:cNvPr id="203" name="CustomShape 10"/>
            <p:cNvSpPr/>
            <p:nvPr/>
          </p:nvSpPr>
          <p:spPr>
            <a:xfrm>
              <a:off x="1652400" y="3039120"/>
              <a:ext cx="779040" cy="779040"/>
            </a:xfrm>
            <a:prstGeom prst="ellipse">
              <a:avLst/>
            </a:prstGeom>
            <a:no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04" name="CustomShape 11"/>
            <p:cNvSpPr/>
            <p:nvPr/>
          </p:nvSpPr>
          <p:spPr>
            <a:xfrm rot="10800000">
              <a:off x="178920" y="4052160"/>
              <a:ext cx="11834640" cy="779040"/>
            </a:xfrm>
            <a:prstGeom prst="homePlate">
              <a:avLst>
                <a:gd name="adj" fmla="val 50000"/>
              </a:avLst>
            </a:prstGeom>
            <a:gradFill rotWithShape="0">
              <a:gsLst>
                <a:gs pos="0">
                  <a:srgbClr val="60BF77"/>
                </a:gs>
                <a:gs pos="100000">
                  <a:srgbClr val="3EBB61"/>
                </a:gs>
              </a:gsLst>
              <a:lin ang="54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rot="10800000" lIns="343800" tIns="76320" rIns="142200" bIns="76320" anchor="ctr">
              <a:noAutofit/>
            </a:bodyPr>
            <a:lstStyle/>
            <a:p>
              <a:pPr algn="ctr">
                <a:lnSpc>
                  <a:spcPct val="90000"/>
                </a:lnSpc>
                <a:spcAft>
                  <a:spcPts val="700"/>
                </a:spcAft>
              </a:pPr>
              <a:r>
                <a:rPr lang="en-GB" sz="2000" b="0" strike="noStrike" spc="-1">
                  <a:solidFill>
                    <a:srgbClr val="FFFFFF"/>
                  </a:solidFill>
                  <a:latin typeface="Calibri"/>
                  <a:ea typeface="DejaVu Sans"/>
                </a:rPr>
                <a:t>When the event that the blocking thread was waiting for occurs, the kernel makes another upcall to the thread library informing it that the previously blocked thread is now eligible to run</a:t>
              </a:r>
              <a:endParaRPr lang="en-IN" sz="2000" b="0" strike="noStrike" spc="-1">
                <a:latin typeface="Arial"/>
              </a:endParaRPr>
            </a:p>
          </p:txBody>
        </p:sp>
        <p:sp>
          <p:nvSpPr>
            <p:cNvPr id="205" name="CustomShape 12"/>
            <p:cNvSpPr/>
            <p:nvPr/>
          </p:nvSpPr>
          <p:spPr>
            <a:xfrm>
              <a:off x="1652400" y="4051800"/>
              <a:ext cx="779040" cy="779040"/>
            </a:xfrm>
            <a:prstGeom prst="ellipse">
              <a:avLst/>
            </a:prstGeom>
            <a:no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06" name="CustomShape 13"/>
            <p:cNvSpPr/>
            <p:nvPr/>
          </p:nvSpPr>
          <p:spPr>
            <a:xfrm rot="10800000">
              <a:off x="193320" y="5064480"/>
              <a:ext cx="11805840" cy="779040"/>
            </a:xfrm>
            <a:prstGeom prst="homePlate">
              <a:avLst>
                <a:gd name="adj" fmla="val 50000"/>
              </a:avLst>
            </a:prstGeom>
            <a:gradFill rotWithShape="0">
              <a:gsLst>
                <a:gs pos="0">
                  <a:srgbClr val="65BC60"/>
                </a:gs>
                <a:gs pos="100000">
                  <a:srgbClr val="47B640"/>
                </a:gs>
              </a:gsLst>
              <a:lin ang="54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rot="10800000" lIns="343800" tIns="76320" rIns="142200" bIns="76320" anchor="ctr">
              <a:noAutofit/>
            </a:bodyPr>
            <a:lstStyle/>
            <a:p>
              <a:pPr algn="ctr">
                <a:lnSpc>
                  <a:spcPct val="90000"/>
                </a:lnSpc>
                <a:spcAft>
                  <a:spcPts val="700"/>
                </a:spcAft>
              </a:pPr>
              <a:r>
                <a:rPr lang="en-GB" sz="2000" b="0" strike="noStrike" spc="-1">
                  <a:solidFill>
                    <a:srgbClr val="FFFFFF"/>
                  </a:solidFill>
                  <a:latin typeface="Calibri"/>
                  <a:ea typeface="DejaVu Sans"/>
                </a:rPr>
                <a:t>Upcall handler for this event requires a virtual processor, and kernel may allocate a new virtual processor or preempt one of the user threads and run the upcall handler on its virtual processor</a:t>
              </a:r>
              <a:endParaRPr lang="en-IN" sz="2000" b="0" strike="noStrike" spc="-1">
                <a:latin typeface="Arial"/>
              </a:endParaRPr>
            </a:p>
          </p:txBody>
        </p:sp>
        <p:sp>
          <p:nvSpPr>
            <p:cNvPr id="207" name="CustomShape 14"/>
            <p:cNvSpPr/>
            <p:nvPr/>
          </p:nvSpPr>
          <p:spPr>
            <a:xfrm>
              <a:off x="1652400" y="5064120"/>
              <a:ext cx="779040" cy="779040"/>
            </a:xfrm>
            <a:prstGeom prst="ellipse">
              <a:avLst/>
            </a:prstGeom>
            <a:no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sp>
          <p:nvSpPr>
            <p:cNvPr id="208" name="CustomShape 15"/>
            <p:cNvSpPr/>
            <p:nvPr/>
          </p:nvSpPr>
          <p:spPr>
            <a:xfrm rot="10800000">
              <a:off x="236880" y="6077160"/>
              <a:ext cx="11719080" cy="779040"/>
            </a:xfrm>
            <a:prstGeom prst="homePlate">
              <a:avLst>
                <a:gd name="adj" fmla="val 50000"/>
              </a:avLst>
            </a:prstGeom>
            <a:gradFill rotWithShape="0">
              <a:gsLst>
                <a:gs pos="0">
                  <a:srgbClr val="80B761"/>
                </a:gs>
                <a:gs pos="100000">
                  <a:srgbClr val="6FB142"/>
                </a:gs>
              </a:gsLst>
              <a:lin ang="5400000"/>
            </a:grad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rot="10800000" lIns="343800" tIns="76320" rIns="142200" bIns="76320" anchor="ctr">
              <a:noAutofit/>
            </a:bodyPr>
            <a:lstStyle/>
            <a:p>
              <a:pPr algn="ctr">
                <a:lnSpc>
                  <a:spcPct val="90000"/>
                </a:lnSpc>
                <a:spcAft>
                  <a:spcPts val="700"/>
                </a:spcAft>
              </a:pPr>
              <a:r>
                <a:rPr lang="en-GB" sz="2000" b="0" strike="noStrike" spc="-1">
                  <a:solidFill>
                    <a:srgbClr val="FFFFFF"/>
                  </a:solidFill>
                  <a:latin typeface="Calibri"/>
                  <a:ea typeface="DejaVu Sans"/>
                </a:rPr>
                <a:t>After marking the unblocked thread as eligible to run, the application schedules an eligible thread to run on an available virtual processor</a:t>
              </a:r>
              <a:endParaRPr lang="en-IN" sz="2000" b="0" strike="noStrike" spc="-1">
                <a:latin typeface="Arial"/>
              </a:endParaRPr>
            </a:p>
          </p:txBody>
        </p:sp>
        <p:sp>
          <p:nvSpPr>
            <p:cNvPr id="209" name="CustomShape 16"/>
            <p:cNvSpPr/>
            <p:nvPr/>
          </p:nvSpPr>
          <p:spPr>
            <a:xfrm>
              <a:off x="1652400" y="6076800"/>
              <a:ext cx="779040" cy="779040"/>
            </a:xfrm>
            <a:prstGeom prst="ellipse">
              <a:avLst/>
            </a:prstGeom>
            <a:noFill/>
            <a:ln>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a:lstStyle/>
            <a:p>
              <a:endParaRPr/>
            </a:p>
          </p:txBody>
        </p:sp>
      </p:gr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11" name="CustomShape 2"/>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Scheduler Activations</a:t>
            </a:r>
            <a:endParaRPr lang="en-IN" sz="4000" b="0" strike="noStrike" spc="-1">
              <a:latin typeface="Arial"/>
            </a:endParaRPr>
          </a:p>
        </p:txBody>
      </p:sp>
      <p:pic>
        <p:nvPicPr>
          <p:cNvPr id="212" name="Picture 3"/>
          <p:cNvPicPr/>
          <p:nvPr/>
        </p:nvPicPr>
        <p:blipFill>
          <a:blip r:embed="rId2"/>
          <a:stretch>
            <a:fillRect/>
          </a:stretch>
        </p:blipFill>
        <p:spPr>
          <a:xfrm>
            <a:off x="857880" y="1584360"/>
            <a:ext cx="6182640" cy="4284000"/>
          </a:xfrm>
          <a:prstGeom prst="rect">
            <a:avLst/>
          </a:prstGeom>
          <a:ln>
            <a:noFill/>
          </a:ln>
        </p:spPr>
      </p:pic>
      <p:sp>
        <p:nvSpPr>
          <p:cNvPr id="213" name="CustomShape 3"/>
          <p:cNvSpPr/>
          <p:nvPr/>
        </p:nvSpPr>
        <p:spPr>
          <a:xfrm>
            <a:off x="7511040" y="1654560"/>
            <a:ext cx="4235400" cy="31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just">
              <a:lnSpc>
                <a:spcPct val="80000"/>
              </a:lnSpc>
            </a:pPr>
            <a:r>
              <a:rPr lang="en-US" sz="2400" b="1" strike="noStrike" spc="-148">
                <a:solidFill>
                  <a:srgbClr val="000000"/>
                </a:solidFill>
                <a:latin typeface="Arial"/>
                <a:ea typeface="ＭＳ Ｐゴシック"/>
              </a:rPr>
              <a:t>     At time T1, the kernel allocates the application two processors. On each processor, the kernel schedules a user-level thread taken from the ready list and starts execution.</a:t>
            </a:r>
            <a:endParaRPr lang="en-IN" sz="2400" b="0" strike="noStrike" spc="-1">
              <a:latin typeface="Arial"/>
            </a:endParaRPr>
          </a:p>
        </p:txBody>
      </p:sp>
      <p:sp>
        <p:nvSpPr>
          <p:cNvPr id="214" name="CustomShape 4"/>
          <p:cNvSpPr/>
          <p:nvPr/>
        </p:nvSpPr>
        <p:spPr>
          <a:xfrm>
            <a:off x="326520" y="5869080"/>
            <a:ext cx="11419920" cy="576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600" b="0" strike="noStrike" spc="-1">
                <a:solidFill>
                  <a:srgbClr val="000000"/>
                </a:solidFill>
                <a:latin typeface="Calibri"/>
                <a:ea typeface="DejaVu Sans"/>
              </a:rPr>
              <a:t>Source: Scheduler Activations: Effective Kernel Support for the User-Level Management of Parallelism, THOMAS E. ANDERSON, BRIAN N. BERSHAD, EDWARD D. LAZOWSKA, and HENRY M. LEVY, 1992</a:t>
            </a:r>
            <a:endParaRPr lang="en-IN" sz="1600" b="0" strike="noStrike" spc="-1">
              <a:latin typeface="Arial"/>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16" name="CustomShape 2"/>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Scheduler Activations</a:t>
            </a:r>
            <a:endParaRPr lang="en-IN" sz="4000" b="0" strike="noStrike" spc="-1">
              <a:latin typeface="Arial"/>
            </a:endParaRPr>
          </a:p>
        </p:txBody>
      </p:sp>
      <p:sp>
        <p:nvSpPr>
          <p:cNvPr id="217" name="CustomShape 3"/>
          <p:cNvSpPr/>
          <p:nvPr/>
        </p:nvSpPr>
        <p:spPr>
          <a:xfrm>
            <a:off x="6904800" y="1676520"/>
            <a:ext cx="4300560" cy="426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just">
              <a:lnSpc>
                <a:spcPct val="80000"/>
              </a:lnSpc>
            </a:pPr>
            <a:r>
              <a:rPr lang="en-US" sz="2400" b="1" strike="noStrike" spc="-148">
                <a:solidFill>
                  <a:srgbClr val="000000"/>
                </a:solidFill>
                <a:latin typeface="Arial"/>
                <a:ea typeface="ＭＳ Ｐゴシック"/>
              </a:rPr>
              <a:t>   At time T2, one of the user-level threads (thread 1) blocks in the kernel. To notify the user level of this event, the kernel takes the processor that had been running thread 1 and performs an upcall. The user-level thread scheduler can then use the processor to take another thread off the ready list and start running it.</a:t>
            </a:r>
            <a:endParaRPr lang="en-IN" sz="2400" b="0" strike="noStrike" spc="-1">
              <a:latin typeface="Arial"/>
            </a:endParaRPr>
          </a:p>
          <a:p>
            <a:pPr algn="just">
              <a:lnSpc>
                <a:spcPct val="80000"/>
              </a:lnSpc>
            </a:pPr>
            <a:endParaRPr lang="en-IN" sz="2400" b="0" strike="noStrike" spc="-1">
              <a:latin typeface="Arial"/>
            </a:endParaRPr>
          </a:p>
        </p:txBody>
      </p:sp>
      <p:pic>
        <p:nvPicPr>
          <p:cNvPr id="218" name="Picture 4"/>
          <p:cNvPicPr/>
          <p:nvPr/>
        </p:nvPicPr>
        <p:blipFill>
          <a:blip r:embed="rId2"/>
          <a:stretch>
            <a:fillRect/>
          </a:stretch>
        </p:blipFill>
        <p:spPr>
          <a:xfrm>
            <a:off x="1526400" y="1358640"/>
            <a:ext cx="5107680" cy="4126680"/>
          </a:xfrm>
          <a:prstGeom prst="rect">
            <a:avLst/>
          </a:prstGeom>
          <a:ln>
            <a:noFill/>
          </a:ln>
        </p:spPr>
      </p:pic>
      <p:sp>
        <p:nvSpPr>
          <p:cNvPr id="219" name="CustomShape 4"/>
          <p:cNvSpPr/>
          <p:nvPr/>
        </p:nvSpPr>
        <p:spPr>
          <a:xfrm>
            <a:off x="326520" y="5869080"/>
            <a:ext cx="11419920" cy="576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600" b="0" strike="noStrike" spc="-1">
                <a:solidFill>
                  <a:srgbClr val="000000"/>
                </a:solidFill>
                <a:latin typeface="Calibri"/>
                <a:ea typeface="DejaVu Sans"/>
              </a:rPr>
              <a:t>Source: Scheduler Activations: Effective Kernel Support for the User-Level Management of Parallelism, THOMAS E. ANDERSON, BRIAN N. BERSHAD, EDWARD D. LAZOWSKA, and HENRY M. LEVY, 1992</a:t>
            </a:r>
            <a:endParaRPr lang="en-IN" sz="1600" b="0" strike="noStrike" spc="-1">
              <a:latin typeface="Arial"/>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Scheduler Activations</a:t>
            </a:r>
            <a:endParaRPr lang="en-IN" sz="4000" b="0" strike="noStrike" spc="-1">
              <a:latin typeface="Arial"/>
            </a:endParaRPr>
          </a:p>
        </p:txBody>
      </p:sp>
      <p:sp>
        <p:nvSpPr>
          <p:cNvPr id="221" name="CustomShape 2"/>
          <p:cNvSpPr/>
          <p:nvPr/>
        </p:nvSpPr>
        <p:spPr>
          <a:xfrm>
            <a:off x="5695920" y="1744920"/>
            <a:ext cx="6417360" cy="379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just">
              <a:lnSpc>
                <a:spcPct val="80000"/>
              </a:lnSpc>
            </a:pPr>
            <a:r>
              <a:rPr lang="en-US" sz="2400" b="1" strike="noStrike" spc="-148">
                <a:solidFill>
                  <a:srgbClr val="000000"/>
                </a:solidFill>
                <a:latin typeface="Arial"/>
                <a:ea typeface="ＭＳ Ｐゴシック"/>
              </a:rPr>
              <a:t>    At time T3, the I/O completes. Again, the kernel must notify the user-level thread system of the event, but this notification requires a processor. The kernel preempts one of the processors running and uses it to do the upcall. (If there are no processors available when the I/O completes, the upcall must wait until the kernel allocates one). The upcall puts the thread that had been blocked on the ready list and puts the thread that was preempted on the ready list.</a:t>
            </a:r>
            <a:endParaRPr lang="en-IN" sz="2400" b="0" strike="noStrike" spc="-1">
              <a:latin typeface="Arial"/>
            </a:endParaRPr>
          </a:p>
          <a:p>
            <a:pPr algn="just">
              <a:lnSpc>
                <a:spcPct val="80000"/>
              </a:lnSpc>
            </a:pPr>
            <a:endParaRPr lang="en-IN" sz="2400" b="0" strike="noStrike" spc="-1">
              <a:latin typeface="Arial"/>
            </a:endParaRPr>
          </a:p>
        </p:txBody>
      </p:sp>
      <p:pic>
        <p:nvPicPr>
          <p:cNvPr id="222" name="Picture 4"/>
          <p:cNvPicPr/>
          <p:nvPr/>
        </p:nvPicPr>
        <p:blipFill>
          <a:blip r:embed="rId2"/>
          <a:stretch>
            <a:fillRect/>
          </a:stretch>
        </p:blipFill>
        <p:spPr>
          <a:xfrm>
            <a:off x="254520" y="1744920"/>
            <a:ext cx="4957200" cy="3920400"/>
          </a:xfrm>
          <a:prstGeom prst="rect">
            <a:avLst/>
          </a:prstGeom>
          <a:ln>
            <a:noFill/>
          </a:ln>
        </p:spPr>
      </p:pic>
      <p:sp>
        <p:nvSpPr>
          <p:cNvPr id="223" name="CustomShape 3"/>
          <p:cNvSpPr/>
          <p:nvPr/>
        </p:nvSpPr>
        <p:spPr>
          <a:xfrm>
            <a:off x="326520" y="5869080"/>
            <a:ext cx="11419920" cy="576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600" b="0" strike="noStrike" spc="-1">
                <a:solidFill>
                  <a:srgbClr val="000000"/>
                </a:solidFill>
                <a:latin typeface="Calibri"/>
                <a:ea typeface="DejaVu Sans"/>
              </a:rPr>
              <a:t>Source: Scheduler Activations: Effective Kernel Support for the User-Level Management of Parallelism, THOMAS E. ANDERSON, BRIAN N. BERSHAD, EDWARD D. LAZOWSKA, and HENRY M. LEVY, 1992</a:t>
            </a:r>
            <a:endParaRPr lang="en-IN" sz="1600" b="0" strike="noStrike" spc="-1">
              <a:latin typeface="Arial"/>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Scheduler Activations</a:t>
            </a:r>
            <a:endParaRPr lang="en-IN" sz="4000" b="0" strike="noStrike" spc="-1">
              <a:latin typeface="Arial"/>
            </a:endParaRPr>
          </a:p>
        </p:txBody>
      </p:sp>
      <p:sp>
        <p:nvSpPr>
          <p:cNvPr id="225" name="CustomShape 2"/>
          <p:cNvSpPr/>
          <p:nvPr/>
        </p:nvSpPr>
        <p:spPr>
          <a:xfrm>
            <a:off x="7772400" y="1506960"/>
            <a:ext cx="2876040" cy="195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just">
              <a:lnSpc>
                <a:spcPts val="3600"/>
              </a:lnSpc>
            </a:pPr>
            <a:r>
              <a:rPr lang="en-US" sz="2400" b="1" strike="noStrike" spc="-148">
                <a:solidFill>
                  <a:srgbClr val="000000"/>
                </a:solidFill>
                <a:latin typeface="Arial"/>
                <a:ea typeface="ＭＳ Ｐゴシック"/>
              </a:rPr>
              <a:t>   Finally, at time T4, the upcall takes a thread off the ready list and starts running it.</a:t>
            </a:r>
            <a:endParaRPr lang="en-IN" sz="2400" b="0" strike="noStrike" spc="-1">
              <a:latin typeface="Arial"/>
            </a:endParaRPr>
          </a:p>
          <a:p>
            <a:pPr algn="just">
              <a:lnSpc>
                <a:spcPts val="3600"/>
              </a:lnSpc>
            </a:pPr>
            <a:endParaRPr lang="en-IN" sz="2400" b="0" strike="noStrike" spc="-1">
              <a:latin typeface="Arial"/>
            </a:endParaRPr>
          </a:p>
        </p:txBody>
      </p:sp>
      <p:pic>
        <p:nvPicPr>
          <p:cNvPr id="226" name="Picture 4"/>
          <p:cNvPicPr/>
          <p:nvPr/>
        </p:nvPicPr>
        <p:blipFill>
          <a:blip r:embed="rId2"/>
          <a:stretch>
            <a:fillRect/>
          </a:stretch>
        </p:blipFill>
        <p:spPr>
          <a:xfrm>
            <a:off x="1295280" y="1339200"/>
            <a:ext cx="5798520" cy="5020560"/>
          </a:xfrm>
          <a:prstGeom prst="rect">
            <a:avLst/>
          </a:prstGeom>
          <a:ln>
            <a:noFill/>
          </a:ln>
        </p:spPr>
      </p:pic>
      <p:sp>
        <p:nvSpPr>
          <p:cNvPr id="227" name="CustomShape 3"/>
          <p:cNvSpPr/>
          <p:nvPr/>
        </p:nvSpPr>
        <p:spPr>
          <a:xfrm>
            <a:off x="7595280" y="4935960"/>
            <a:ext cx="4179240" cy="130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600" b="0" strike="noStrike" spc="-1">
                <a:solidFill>
                  <a:srgbClr val="000000"/>
                </a:solidFill>
                <a:latin typeface="Calibri"/>
                <a:ea typeface="DejaVu Sans"/>
              </a:rPr>
              <a:t>Source: Scheduler Activations: Effective Kernel Support for the User-Level Management of Parallelism, THOMAS E. ANDERSON, BRIAN N. BERSHAD, EDWARD D. LAZOWSKA, and HENRY M. LEVY, 1992</a:t>
            </a:r>
            <a:endParaRPr lang="en-IN" sz="1600" b="0" strike="noStrike" spc="-1">
              <a:latin typeface="Arial"/>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4210200" y="2967480"/>
            <a:ext cx="3771000" cy="1096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gn="ctr">
              <a:lnSpc>
                <a:spcPct val="100000"/>
              </a:lnSpc>
            </a:pPr>
            <a:r>
              <a:rPr lang="en-GB" sz="6600" b="1" strike="noStrike" spc="-1">
                <a:solidFill>
                  <a:srgbClr val="0000FF"/>
                </a:solidFill>
                <a:latin typeface="Calibri"/>
                <a:ea typeface="DejaVu Sans"/>
              </a:rPr>
              <a:t>Thank You</a:t>
            </a:r>
            <a:endParaRPr lang="en-IN" sz="6600" b="0" strike="noStrike" spc="-1">
              <a:latin typeface="Arial"/>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3581280" y="4221720"/>
            <a:ext cx="6627960" cy="92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ts val="4000"/>
              </a:lnSpc>
            </a:pPr>
            <a:r>
              <a:rPr lang="en-GB" sz="2800" b="1" strike="noStrike" spc="-1">
                <a:solidFill>
                  <a:srgbClr val="FFFFFF"/>
                </a:solidFill>
                <a:latin typeface="Baskerville Old Face"/>
                <a:ea typeface="DejaVu Sans"/>
              </a:rPr>
              <a:t>OPERATING SYSTEMS (CS F372)</a:t>
            </a:r>
            <a:br/>
            <a:r>
              <a:rPr lang="en-GB" sz="2800" b="0" strike="noStrike" spc="-1">
                <a:solidFill>
                  <a:srgbClr val="FFFFFF"/>
                </a:solidFill>
                <a:latin typeface="Baskerville Old Face"/>
                <a:ea typeface="DejaVu Sans"/>
              </a:rPr>
              <a:t>CPU Scheduling 	</a:t>
            </a:r>
            <a:endParaRPr lang="en-IN" sz="2800" b="0" strike="noStrike" spc="-1">
              <a:latin typeface="Arial"/>
            </a:endParaRPr>
          </a:p>
        </p:txBody>
      </p:sp>
      <p:sp>
        <p:nvSpPr>
          <p:cNvPr id="94" name="CustomShape 2"/>
          <p:cNvSpPr/>
          <p:nvPr/>
        </p:nvSpPr>
        <p:spPr>
          <a:xfrm>
            <a:off x="3802680" y="5189760"/>
            <a:ext cx="6018480" cy="5320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6" name="CustomShape 2"/>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Basics</a:t>
            </a:r>
            <a:endParaRPr lang="en-IN" sz="4000" b="0" strike="noStrike" spc="-1">
              <a:latin typeface="Arial"/>
            </a:endParaRPr>
          </a:p>
        </p:txBody>
      </p:sp>
      <p:sp>
        <p:nvSpPr>
          <p:cNvPr id="97" name="CustomShape 3"/>
          <p:cNvSpPr/>
          <p:nvPr/>
        </p:nvSpPr>
        <p:spPr>
          <a:xfrm>
            <a:off x="1170720" y="1505520"/>
            <a:ext cx="9545040" cy="505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Maximum CPU utilization obtained with multiprogramming</a:t>
            </a:r>
            <a:endParaRPr lang="en-IN" sz="2800" b="0" strike="noStrike" spc="-1">
              <a:latin typeface="Arial"/>
            </a:endParaRPr>
          </a:p>
          <a:p>
            <a:pPr marL="228600" indent="-227160">
              <a:lnSpc>
                <a:spcPct val="90000"/>
              </a:lnSpc>
              <a:spcBef>
                <a:spcPts val="1001"/>
              </a:spcBef>
              <a:buClr>
                <a:srgbClr val="FF0000"/>
              </a:buClr>
              <a:buFont typeface="Arial"/>
              <a:buChar char="•"/>
            </a:pPr>
            <a:r>
              <a:rPr lang="en-GB" sz="2800" b="1" strike="noStrike" spc="-1">
                <a:solidFill>
                  <a:srgbClr val="FF0000"/>
                </a:solidFill>
                <a:latin typeface="Calibri"/>
                <a:ea typeface="DejaVu Sans"/>
              </a:rPr>
              <a:t>CPU–I/O Burst Cycle </a:t>
            </a:r>
            <a:r>
              <a:rPr lang="en-GB" sz="2800" b="0" strike="noStrike" spc="-1">
                <a:solidFill>
                  <a:srgbClr val="000000"/>
                </a:solidFill>
                <a:latin typeface="Calibri"/>
                <a:ea typeface="DejaVu Sans"/>
              </a:rPr>
              <a:t>– Process execution consists of a </a:t>
            </a:r>
            <a:r>
              <a:rPr lang="en-GB" sz="2800" b="1" strike="noStrike" spc="-1">
                <a:solidFill>
                  <a:srgbClr val="3366FF"/>
                </a:solidFill>
                <a:latin typeface="Calibri"/>
                <a:ea typeface="DejaVu Sans"/>
              </a:rPr>
              <a:t>cycle</a:t>
            </a:r>
            <a:r>
              <a:rPr lang="en-GB" sz="2800" b="0" strike="noStrike" spc="-1">
                <a:solidFill>
                  <a:srgbClr val="000000"/>
                </a:solidFill>
                <a:latin typeface="Calibri"/>
                <a:ea typeface="DejaVu Sans"/>
              </a:rPr>
              <a:t> of CPU execution and I/O wait</a:t>
            </a:r>
            <a:endParaRPr lang="en-IN" sz="2800" b="0" strike="noStrike" spc="-1">
              <a:latin typeface="Arial"/>
            </a:endParaRPr>
          </a:p>
          <a:p>
            <a:pPr marL="228600" indent="-227160">
              <a:lnSpc>
                <a:spcPct val="90000"/>
              </a:lnSpc>
              <a:spcBef>
                <a:spcPts val="1001"/>
              </a:spcBef>
              <a:buClr>
                <a:srgbClr val="3366FF"/>
              </a:buClr>
              <a:buFont typeface="Arial"/>
              <a:buChar char="•"/>
            </a:pPr>
            <a:r>
              <a:rPr lang="en-GB" sz="2800" b="1" strike="noStrike" spc="-1">
                <a:solidFill>
                  <a:srgbClr val="3366FF"/>
                </a:solidFill>
                <a:latin typeface="Calibri"/>
                <a:ea typeface="DejaVu Sans"/>
              </a:rPr>
              <a:t>CPU burst </a:t>
            </a:r>
            <a:r>
              <a:rPr lang="en-GB" sz="2800" b="0" strike="noStrike" spc="-1">
                <a:solidFill>
                  <a:srgbClr val="000000"/>
                </a:solidFill>
                <a:latin typeface="Calibri"/>
                <a:ea typeface="DejaVu Sans"/>
              </a:rPr>
              <a:t>followed by </a:t>
            </a:r>
            <a:r>
              <a:rPr lang="en-GB" sz="2800" b="1" strike="noStrike" spc="-1">
                <a:solidFill>
                  <a:srgbClr val="3366FF"/>
                </a:solidFill>
                <a:latin typeface="Calibri"/>
                <a:ea typeface="DejaVu Sans"/>
              </a:rPr>
              <a:t>I/O burst</a:t>
            </a:r>
            <a:endParaRPr lang="en-IN" sz="2800" b="0" strike="noStrike" spc="-1">
              <a:latin typeface="Arial"/>
            </a:endParaRPr>
          </a:p>
          <a:p>
            <a:pPr marL="228600" indent="-22716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More number of short CPU bursts and less number of long CPU bursts</a:t>
            </a:r>
            <a:endParaRPr lang="en-IN" sz="2800" b="0" strike="noStrike" spc="-1">
              <a:latin typeface="Arial"/>
            </a:endParaRPr>
          </a:p>
          <a:p>
            <a:pPr marL="228600" indent="-227160">
              <a:lnSpc>
                <a:spcPct val="90000"/>
              </a:lnSpc>
              <a:spcBef>
                <a:spcPts val="1001"/>
              </a:spcBef>
              <a:tabLst>
                <a:tab pos="0" algn="l"/>
              </a:tabLst>
            </a:pPr>
            <a:endParaRPr lang="en-IN" sz="2800" b="0" strike="noStrike" spc="-1">
              <a:latin typeface="Aria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06440" y="49428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Interrupt Handling</a:t>
            </a:r>
            <a:endParaRPr lang="en-IN" sz="4000" b="0" strike="noStrike" spc="-1">
              <a:latin typeface="Arial"/>
            </a:endParaRPr>
          </a:p>
        </p:txBody>
      </p:sp>
      <p:sp>
        <p:nvSpPr>
          <p:cNvPr id="219" name="CustomShape 2"/>
          <p:cNvSpPr/>
          <p:nvPr/>
        </p:nvSpPr>
        <p:spPr>
          <a:xfrm>
            <a:off x="1106640" y="1490040"/>
            <a:ext cx="10311480" cy="502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Interrupt transfers control to the interrupt service routine through the interrupt vector</a:t>
            </a:r>
            <a:endParaRPr lang="en-IN" sz="2400" b="0" strike="noStrike" spc="-1">
              <a:latin typeface="Arial"/>
            </a:endParaRPr>
          </a:p>
          <a:p>
            <a:pPr marL="800280" lvl="1" indent="-341640">
              <a:lnSpc>
                <a:spcPct val="150000"/>
              </a:lnSpc>
              <a:buClr>
                <a:srgbClr val="C00000"/>
              </a:buClr>
              <a:buFont typeface="Wingdings" charset="2"/>
              <a:buChar char=""/>
            </a:pPr>
            <a:r>
              <a:rPr lang="en-GB" sz="2400" b="0" strike="noStrike" spc="-1">
                <a:solidFill>
                  <a:srgbClr val="00008B"/>
                </a:solidFill>
                <a:latin typeface="Cambria"/>
                <a:ea typeface="DejaVu Sans"/>
              </a:rPr>
              <a:t>IVT - contains the addresses of all the service routines</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Must save the address of the interrupted instruction</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Trap/exception is a software-generated interrupt caused either by an error or a user request</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Operating system is interrupt driven</a:t>
            </a:r>
            <a:endParaRPr lang="en-IN" sz="2400" b="0" strike="noStrike" spc="-1">
              <a:latin typeface="Arial"/>
            </a:endParaRPr>
          </a:p>
          <a:p>
            <a:pPr marL="343080" indent="-341640">
              <a:lnSpc>
                <a:spcPct val="150000"/>
              </a:lnSpc>
              <a:buClr>
                <a:srgbClr val="C00000"/>
              </a:buClr>
              <a:buFont typeface="Wingdings" charset="2"/>
              <a:buChar char=""/>
            </a:pPr>
            <a:r>
              <a:rPr lang="en-GB" sz="2400" b="0" strike="noStrike" spc="-1">
                <a:solidFill>
                  <a:srgbClr val="00008B"/>
                </a:solidFill>
                <a:latin typeface="Cambria"/>
                <a:ea typeface="DejaVu Sans"/>
              </a:rPr>
              <a:t>Operating system preserves the state of the CPU by storing registers and the program counter</a:t>
            </a:r>
            <a:endParaRPr lang="en-IN" sz="2400" b="0" strike="noStrike" spc="-1">
              <a:latin typeface="Arial"/>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9" name="CustomShape 2"/>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CPU Scheduler</a:t>
            </a:r>
            <a:endParaRPr lang="en-IN" sz="4000" b="0" strike="noStrike" spc="-1">
              <a:latin typeface="Arial"/>
            </a:endParaRPr>
          </a:p>
        </p:txBody>
      </p:sp>
      <p:sp>
        <p:nvSpPr>
          <p:cNvPr id="100" name="CustomShape 3"/>
          <p:cNvSpPr/>
          <p:nvPr/>
        </p:nvSpPr>
        <p:spPr>
          <a:xfrm>
            <a:off x="499320" y="1351080"/>
            <a:ext cx="11493360" cy="478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3366FF"/>
              </a:buClr>
              <a:buFont typeface="Wingdings" charset="2"/>
              <a:buChar char=""/>
            </a:pPr>
            <a:r>
              <a:rPr lang="en-GB" sz="2400" b="1" strike="noStrike" spc="-1">
                <a:solidFill>
                  <a:srgbClr val="3366FF"/>
                </a:solidFill>
                <a:latin typeface="Calibri"/>
                <a:ea typeface="ＭＳ Ｐゴシック"/>
              </a:rPr>
              <a:t>Short-term / CPU scheduler </a:t>
            </a:r>
            <a:r>
              <a:rPr lang="en-GB" sz="2400" b="0" strike="noStrike" spc="-1">
                <a:solidFill>
                  <a:srgbClr val="000000"/>
                </a:solidFill>
                <a:latin typeface="Calibri"/>
                <a:ea typeface="ＭＳ Ｐゴシック"/>
              </a:rPr>
              <a:t>selects from among the processes in ready queue, and allocates the CPU to one of them</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Calibri"/>
                <a:ea typeface="ＭＳ Ｐゴシック"/>
              </a:rPr>
              <a:t>CPU scheduling decisions may take place when a process:</a:t>
            </a:r>
            <a:endParaRPr lang="en-IN" sz="2400" b="0" strike="noStrike" spc="-1">
              <a:latin typeface="Arial"/>
            </a:endParaRPr>
          </a:p>
          <a:p>
            <a:pPr marL="914400" lvl="1" indent="-455760">
              <a:lnSpc>
                <a:spcPct val="90000"/>
              </a:lnSpc>
              <a:spcBef>
                <a:spcPts val="499"/>
              </a:spcBef>
              <a:buClr>
                <a:srgbClr val="000000"/>
              </a:buClr>
              <a:buFont typeface="StarSymbol"/>
              <a:buAutoNum type="arabicPeriod"/>
            </a:pPr>
            <a:r>
              <a:rPr lang="en-GB" sz="2400" b="0" strike="noStrike" spc="-1">
                <a:solidFill>
                  <a:srgbClr val="000000"/>
                </a:solidFill>
                <a:latin typeface="Calibri"/>
                <a:ea typeface="ＭＳ Ｐゴシック"/>
              </a:rPr>
              <a:t>Switches from running to waiting state</a:t>
            </a:r>
            <a:endParaRPr lang="en-IN" sz="2400" b="0" strike="noStrike" spc="-1">
              <a:latin typeface="Arial"/>
            </a:endParaRPr>
          </a:p>
          <a:p>
            <a:pPr marL="914400" lvl="1" indent="-455760">
              <a:lnSpc>
                <a:spcPct val="90000"/>
              </a:lnSpc>
              <a:spcBef>
                <a:spcPts val="499"/>
              </a:spcBef>
              <a:buClr>
                <a:srgbClr val="000000"/>
              </a:buClr>
              <a:buFont typeface="StarSymbol"/>
              <a:buAutoNum type="arabicPeriod"/>
            </a:pPr>
            <a:r>
              <a:rPr lang="en-GB" sz="2400" b="0" strike="noStrike" spc="-1">
                <a:solidFill>
                  <a:srgbClr val="000000"/>
                </a:solidFill>
                <a:latin typeface="Calibri"/>
                <a:ea typeface="ＭＳ Ｐゴシック"/>
              </a:rPr>
              <a:t>Switches from running to ready state</a:t>
            </a:r>
            <a:endParaRPr lang="en-IN" sz="2400" b="0" strike="noStrike" spc="-1">
              <a:latin typeface="Arial"/>
            </a:endParaRPr>
          </a:p>
          <a:p>
            <a:pPr marL="914400" lvl="1" indent="-455760">
              <a:lnSpc>
                <a:spcPct val="90000"/>
              </a:lnSpc>
              <a:spcBef>
                <a:spcPts val="499"/>
              </a:spcBef>
              <a:buClr>
                <a:srgbClr val="000000"/>
              </a:buClr>
              <a:buFont typeface="StarSymbol"/>
              <a:buAutoNum type="arabicPeriod"/>
            </a:pPr>
            <a:r>
              <a:rPr lang="en-GB" sz="2400" b="0" strike="noStrike" spc="-1">
                <a:solidFill>
                  <a:srgbClr val="000000"/>
                </a:solidFill>
                <a:latin typeface="Calibri"/>
                <a:ea typeface="ＭＳ Ｐゴシック"/>
              </a:rPr>
              <a:t>Switches from waiting to ready</a:t>
            </a:r>
            <a:endParaRPr lang="en-IN" sz="2400" b="0" strike="noStrike" spc="-1">
              <a:latin typeface="Arial"/>
            </a:endParaRPr>
          </a:p>
          <a:p>
            <a:pPr marL="914400" lvl="1" indent="-455760">
              <a:lnSpc>
                <a:spcPct val="90000"/>
              </a:lnSpc>
              <a:spcBef>
                <a:spcPts val="499"/>
              </a:spcBef>
              <a:buClr>
                <a:srgbClr val="000000"/>
              </a:buClr>
              <a:buFont typeface="StarSymbol"/>
              <a:buAutoNum type="arabicPeriod"/>
            </a:pPr>
            <a:r>
              <a:rPr lang="en-GB" sz="2400" b="0" strike="noStrike" spc="-1">
                <a:solidFill>
                  <a:srgbClr val="000000"/>
                </a:solidFill>
                <a:latin typeface="Calibri"/>
                <a:ea typeface="ＭＳ Ｐゴシック"/>
              </a:rPr>
              <a:t>Terminates</a:t>
            </a:r>
            <a:endParaRPr lang="en-IN" sz="2400" b="0" strike="noStrike" spc="-1">
              <a:latin typeface="Arial"/>
            </a:endParaRPr>
          </a:p>
          <a:p>
            <a:pPr marL="228600" indent="-227160">
              <a:lnSpc>
                <a:spcPct val="90000"/>
              </a:lnSpc>
              <a:spcBef>
                <a:spcPts val="1001"/>
              </a:spcBef>
              <a:buClr>
                <a:srgbClr val="0000FF"/>
              </a:buClr>
              <a:buFont typeface="Wingdings" charset="2"/>
              <a:buChar char=""/>
            </a:pPr>
            <a:r>
              <a:rPr lang="en-GB" sz="2400" b="1" strike="noStrike" spc="-1">
                <a:solidFill>
                  <a:srgbClr val="0000FF"/>
                </a:solidFill>
                <a:latin typeface="Calibri"/>
                <a:ea typeface="ＭＳ Ｐゴシック"/>
              </a:rPr>
              <a:t>Preemptive scheduling </a:t>
            </a:r>
            <a:r>
              <a:rPr lang="en-GB" sz="2400" b="0" strike="noStrike" spc="-1">
                <a:solidFill>
                  <a:srgbClr val="000000"/>
                </a:solidFill>
                <a:latin typeface="Calibri"/>
                <a:ea typeface="ＭＳ Ｐゴシック"/>
              </a:rPr>
              <a:t>– done in situations 2 and 3</a:t>
            </a:r>
            <a:endParaRPr lang="en-IN" sz="2400" b="0" strike="noStrike" spc="-1">
              <a:latin typeface="Arial"/>
            </a:endParaRPr>
          </a:p>
          <a:p>
            <a:pPr marL="228600" indent="-227160">
              <a:lnSpc>
                <a:spcPct val="90000"/>
              </a:lnSpc>
              <a:spcBef>
                <a:spcPts val="1001"/>
              </a:spcBef>
              <a:buClr>
                <a:srgbClr val="0000FF"/>
              </a:buClr>
              <a:buFont typeface="Wingdings" charset="2"/>
              <a:buChar char=""/>
            </a:pPr>
            <a:r>
              <a:rPr lang="en-GB" sz="2400" b="1" strike="noStrike" spc="-1">
                <a:solidFill>
                  <a:srgbClr val="0000FF"/>
                </a:solidFill>
                <a:latin typeface="Calibri"/>
                <a:ea typeface="ＭＳ Ｐゴシック"/>
              </a:rPr>
              <a:t>Nonpremptive /Cooperative scheduling </a:t>
            </a:r>
            <a:r>
              <a:rPr lang="en-GB" sz="2400" b="0" strike="noStrike" spc="-1">
                <a:solidFill>
                  <a:srgbClr val="000000"/>
                </a:solidFill>
                <a:latin typeface="Calibri"/>
                <a:ea typeface="ＭＳ Ｐゴシック"/>
              </a:rPr>
              <a:t>– once a process is allocated the CPU it retains the CPU until termination or switching to waiting state</a:t>
            </a:r>
            <a:endParaRPr lang="en-IN" sz="2400" b="0" strike="noStrike" spc="-1">
              <a:latin typeface="Arial"/>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2" name="CustomShape 2"/>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Dispatcher</a:t>
            </a:r>
            <a:endParaRPr lang="en-IN" sz="4000" b="0" strike="noStrike" spc="-1">
              <a:latin typeface="Arial"/>
            </a:endParaRPr>
          </a:p>
        </p:txBody>
      </p:sp>
      <p:sp>
        <p:nvSpPr>
          <p:cNvPr id="103" name="CustomShape 3"/>
          <p:cNvSpPr/>
          <p:nvPr/>
        </p:nvSpPr>
        <p:spPr>
          <a:xfrm>
            <a:off x="949320" y="1676520"/>
            <a:ext cx="9429120" cy="448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Dispatcher module gives control of the CPU to the process selected by the short-term scheduler; this involves:</a:t>
            </a:r>
            <a:endParaRPr lang="en-IN" sz="28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switching context</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switching to user mode</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jumping to the proper location in the user program to restart that program</a:t>
            </a:r>
            <a:endParaRPr lang="en-IN" sz="2400" b="0" strike="noStrike" spc="-1">
              <a:latin typeface="Arial"/>
            </a:endParaRPr>
          </a:p>
          <a:p>
            <a:pPr marL="228600" indent="-227160">
              <a:lnSpc>
                <a:spcPct val="90000"/>
              </a:lnSpc>
              <a:spcBef>
                <a:spcPts val="1001"/>
              </a:spcBef>
              <a:buClr>
                <a:srgbClr val="3366FF"/>
              </a:buClr>
              <a:buFont typeface="Wingdings" charset="2"/>
              <a:buChar char=""/>
            </a:pPr>
            <a:r>
              <a:rPr lang="en-GB" sz="2800" b="1" strike="noStrike" spc="-1">
                <a:solidFill>
                  <a:srgbClr val="3366FF"/>
                </a:solidFill>
                <a:latin typeface="Calibri"/>
                <a:ea typeface="DejaVu Sans"/>
              </a:rPr>
              <a:t>Dispatch latency </a:t>
            </a:r>
            <a:r>
              <a:rPr lang="en-GB" sz="2800" b="0" strike="noStrike" spc="-1">
                <a:solidFill>
                  <a:srgbClr val="000000"/>
                </a:solidFill>
                <a:latin typeface="Calibri"/>
                <a:ea typeface="DejaVu Sans"/>
              </a:rPr>
              <a:t>– time it takes for the dispatcher to stop one process and start another running</a:t>
            </a:r>
            <a:endParaRPr lang="en-IN" sz="2800" b="0" strike="noStrike" spc="-1">
              <a:latin typeface="Arial"/>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Scheduling Criteria</a:t>
            </a:r>
            <a:endParaRPr lang="en-IN" sz="4000" b="0" strike="noStrike" spc="-1">
              <a:latin typeface="Arial"/>
            </a:endParaRPr>
          </a:p>
        </p:txBody>
      </p:sp>
      <p:sp>
        <p:nvSpPr>
          <p:cNvPr id="105" name="CustomShape 2"/>
          <p:cNvSpPr/>
          <p:nvPr/>
        </p:nvSpPr>
        <p:spPr>
          <a:xfrm>
            <a:off x="318240" y="1486800"/>
            <a:ext cx="11567520" cy="49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gn="just">
              <a:lnSpc>
                <a:spcPct val="90000"/>
              </a:lnSpc>
              <a:spcBef>
                <a:spcPts val="1001"/>
              </a:spcBef>
              <a:buClr>
                <a:srgbClr val="FF0000"/>
              </a:buClr>
              <a:buFont typeface="Wingdings" charset="2"/>
              <a:buChar char=""/>
            </a:pPr>
            <a:r>
              <a:rPr lang="en-GB" sz="2800" b="1" strike="noStrike" spc="-1">
                <a:solidFill>
                  <a:srgbClr val="FF0000"/>
                </a:solidFill>
                <a:latin typeface="Calibri"/>
                <a:ea typeface="DejaVu Sans"/>
              </a:rPr>
              <a:t>CPU utilization </a:t>
            </a:r>
            <a:r>
              <a:rPr lang="en-GB" sz="2800" b="0" strike="noStrike" spc="-1">
                <a:solidFill>
                  <a:srgbClr val="000000"/>
                </a:solidFill>
                <a:latin typeface="Calibri"/>
                <a:ea typeface="DejaVu Sans"/>
              </a:rPr>
              <a:t>– keep the CPU as busy as possible</a:t>
            </a:r>
            <a:endParaRPr lang="en-IN" sz="2800" b="0" strike="noStrike" spc="-1">
              <a:latin typeface="Arial"/>
            </a:endParaRPr>
          </a:p>
          <a:p>
            <a:pPr marL="228600" indent="-227160" algn="just">
              <a:lnSpc>
                <a:spcPct val="90000"/>
              </a:lnSpc>
              <a:spcBef>
                <a:spcPts val="1001"/>
              </a:spcBef>
              <a:buClr>
                <a:srgbClr val="FF0000"/>
              </a:buClr>
              <a:buFont typeface="Wingdings" charset="2"/>
              <a:buChar char=""/>
            </a:pPr>
            <a:r>
              <a:rPr lang="en-GB" sz="2800" b="1" strike="noStrike" spc="-1">
                <a:solidFill>
                  <a:srgbClr val="FF0000"/>
                </a:solidFill>
                <a:latin typeface="Calibri"/>
                <a:ea typeface="DejaVu Sans"/>
              </a:rPr>
              <a:t>Throughput</a:t>
            </a:r>
            <a:r>
              <a:rPr lang="en-GB" sz="2800" b="0" strike="noStrike" spc="-1">
                <a:solidFill>
                  <a:srgbClr val="000000"/>
                </a:solidFill>
                <a:latin typeface="Calibri"/>
                <a:ea typeface="DejaVu Sans"/>
              </a:rPr>
              <a:t> – no. of processes that complete their execution per time unit</a:t>
            </a:r>
            <a:endParaRPr lang="en-IN" sz="2800" b="0" strike="noStrike" spc="-1">
              <a:latin typeface="Arial"/>
            </a:endParaRPr>
          </a:p>
          <a:p>
            <a:pPr marL="228600" indent="-227160" algn="just">
              <a:lnSpc>
                <a:spcPct val="90000"/>
              </a:lnSpc>
              <a:spcBef>
                <a:spcPts val="1001"/>
              </a:spcBef>
              <a:buClr>
                <a:srgbClr val="FF0000"/>
              </a:buClr>
              <a:buFont typeface="Wingdings" charset="2"/>
              <a:buChar char=""/>
            </a:pPr>
            <a:r>
              <a:rPr lang="en-GB" sz="2800" b="1" strike="noStrike" spc="-1">
                <a:solidFill>
                  <a:srgbClr val="FF0000"/>
                </a:solidFill>
                <a:latin typeface="Calibri"/>
                <a:ea typeface="DejaVu Sans"/>
              </a:rPr>
              <a:t>Turnaround time </a:t>
            </a:r>
            <a:r>
              <a:rPr lang="en-GB" sz="2800" b="0" strike="noStrike" spc="-1">
                <a:solidFill>
                  <a:srgbClr val="000000"/>
                </a:solidFill>
                <a:latin typeface="Calibri"/>
                <a:ea typeface="DejaVu Sans"/>
              </a:rPr>
              <a:t>– amount of time to execute a particular process, interval from submission time to completion time, sum of durations spent waiting to get into memory, waiting in ready queue, executing on CPU, doing I/O</a:t>
            </a:r>
            <a:endParaRPr lang="en-IN" sz="2800" b="0" strike="noStrike" spc="-1">
              <a:latin typeface="Arial"/>
            </a:endParaRPr>
          </a:p>
          <a:p>
            <a:pPr marL="228600" indent="-227160" algn="just">
              <a:lnSpc>
                <a:spcPct val="90000"/>
              </a:lnSpc>
              <a:spcBef>
                <a:spcPts val="1001"/>
              </a:spcBef>
              <a:buClr>
                <a:srgbClr val="FF0000"/>
              </a:buClr>
              <a:buFont typeface="Wingdings" charset="2"/>
              <a:buChar char=""/>
            </a:pPr>
            <a:r>
              <a:rPr lang="en-GB" sz="2800" b="1" strike="noStrike" spc="-1">
                <a:solidFill>
                  <a:srgbClr val="FF0000"/>
                </a:solidFill>
                <a:latin typeface="Calibri"/>
                <a:ea typeface="DejaVu Sans"/>
              </a:rPr>
              <a:t>Waiting time </a:t>
            </a:r>
            <a:r>
              <a:rPr lang="en-GB" sz="2800" b="0" strike="noStrike" spc="-1">
                <a:solidFill>
                  <a:srgbClr val="000000"/>
                </a:solidFill>
                <a:latin typeface="Calibri"/>
                <a:ea typeface="DejaVu Sans"/>
              </a:rPr>
              <a:t>– amount of time a process has been waiting in the ready queue</a:t>
            </a:r>
            <a:endParaRPr lang="en-IN" sz="2800" b="0" strike="noStrike" spc="-1">
              <a:latin typeface="Arial"/>
            </a:endParaRPr>
          </a:p>
          <a:p>
            <a:pPr marL="228600" indent="-227160" algn="just">
              <a:lnSpc>
                <a:spcPct val="90000"/>
              </a:lnSpc>
              <a:spcBef>
                <a:spcPts val="1001"/>
              </a:spcBef>
              <a:buClr>
                <a:srgbClr val="FF0000"/>
              </a:buClr>
              <a:buFont typeface="Wingdings" charset="2"/>
              <a:buChar char=""/>
            </a:pPr>
            <a:r>
              <a:rPr lang="en-GB" sz="2800" b="1" strike="noStrike" spc="-1">
                <a:solidFill>
                  <a:srgbClr val="FF0000"/>
                </a:solidFill>
                <a:latin typeface="Calibri"/>
                <a:ea typeface="DejaVu Sans"/>
              </a:rPr>
              <a:t>Response time </a:t>
            </a:r>
            <a:r>
              <a:rPr lang="en-GB" sz="2800" b="0" strike="noStrike" spc="-1">
                <a:solidFill>
                  <a:srgbClr val="000000"/>
                </a:solidFill>
                <a:latin typeface="Calibri"/>
                <a:ea typeface="DejaVu Sans"/>
              </a:rPr>
              <a:t>– amount of time it takes from when a request was submitted until the first response is produced, not output  (for time-sharing environment), depends on the speed of output device</a:t>
            </a:r>
            <a:endParaRPr lang="en-IN" sz="2800" b="0" strike="noStrike" spc="-1">
              <a:latin typeface="Arial"/>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483120" y="0"/>
            <a:ext cx="850320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First- Come, First-Served (FCFS) Scheduling</a:t>
            </a:r>
            <a:endParaRPr lang="en-IN" sz="4000" b="0" strike="noStrike" spc="-1">
              <a:latin typeface="Arial"/>
            </a:endParaRPr>
          </a:p>
        </p:txBody>
      </p:sp>
      <p:sp>
        <p:nvSpPr>
          <p:cNvPr id="107" name="CustomShape 2"/>
          <p:cNvSpPr/>
          <p:nvPr/>
        </p:nvSpPr>
        <p:spPr>
          <a:xfrm>
            <a:off x="915840" y="1323360"/>
            <a:ext cx="11595960" cy="41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GB" sz="1600" b="0" strike="noStrike" spc="-1">
                <a:solidFill>
                  <a:srgbClr val="000000"/>
                </a:solidFill>
                <a:latin typeface="Calibri"/>
                <a:ea typeface="DejaVu Sans"/>
              </a:rPr>
              <a:t>	</a:t>
            </a:r>
            <a:r>
              <a:rPr lang="en-GB" sz="2800" b="1" u="sng" strike="noStrike" spc="-1">
                <a:solidFill>
                  <a:srgbClr val="FF0000"/>
                </a:solidFill>
                <a:uFillTx/>
                <a:latin typeface="Calibri"/>
                <a:ea typeface="DejaVu Sans"/>
              </a:rPr>
              <a:t>Process</a:t>
            </a:r>
            <a:r>
              <a:rPr lang="en-GB" sz="2800" b="1" strike="noStrike" spc="-1">
                <a:solidFill>
                  <a:srgbClr val="FF0000"/>
                </a:solidFill>
                <a:latin typeface="Calibri"/>
                <a:ea typeface="DejaVu Sans"/>
              </a:rPr>
              <a:t>	</a:t>
            </a:r>
            <a:r>
              <a:rPr lang="en-GB" sz="2800" b="1" u="sng" strike="noStrike" spc="-1">
                <a:solidFill>
                  <a:srgbClr val="FF0000"/>
                </a:solidFill>
                <a:uFillTx/>
                <a:latin typeface="Calibri"/>
                <a:ea typeface="DejaVu Sans"/>
              </a:rPr>
              <a:t>Burst Time	</a:t>
            </a:r>
            <a:endParaRPr lang="en-IN" sz="2800" b="0" strike="noStrike" spc="-1">
              <a:latin typeface="Arial"/>
            </a:endParaRPr>
          </a:p>
          <a:p>
            <a:pPr>
              <a:lnSpc>
                <a:spcPct val="90000"/>
              </a:lnSpc>
              <a:spcBef>
                <a:spcPts val="1001"/>
              </a:spcBef>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1		</a:t>
            </a:r>
            <a:r>
              <a:rPr lang="en-GB" sz="2800" b="0" strike="noStrike" spc="-1">
                <a:solidFill>
                  <a:srgbClr val="000000"/>
                </a:solidFill>
                <a:latin typeface="Calibri"/>
                <a:ea typeface="DejaVu Sans"/>
              </a:rPr>
              <a:t>	24</a:t>
            </a:r>
            <a:endParaRPr lang="en-IN" sz="2800" b="0" strike="noStrike" spc="-1">
              <a:latin typeface="Arial"/>
            </a:endParaRPr>
          </a:p>
          <a:p>
            <a:pPr>
              <a:lnSpc>
                <a:spcPct val="90000"/>
              </a:lnSpc>
              <a:spcBef>
                <a:spcPts val="1001"/>
              </a:spcBef>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2		</a:t>
            </a:r>
            <a:r>
              <a:rPr lang="en-GB" sz="2800" b="0" strike="noStrike" spc="-1">
                <a:solidFill>
                  <a:srgbClr val="000000"/>
                </a:solidFill>
                <a:latin typeface="Calibri"/>
                <a:ea typeface="DejaVu Sans"/>
              </a:rPr>
              <a:t> 	3</a:t>
            </a:r>
            <a:endParaRPr lang="en-IN" sz="2800" b="0" strike="noStrike" spc="-1">
              <a:latin typeface="Arial"/>
            </a:endParaRPr>
          </a:p>
          <a:p>
            <a:pPr>
              <a:lnSpc>
                <a:spcPct val="90000"/>
              </a:lnSpc>
              <a:spcBef>
                <a:spcPts val="1001"/>
              </a:spcBef>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3			 </a:t>
            </a:r>
            <a:r>
              <a:rPr lang="en-GB" sz="2800" b="0" strike="noStrike" spc="-1">
                <a:solidFill>
                  <a:srgbClr val="000000"/>
                </a:solidFill>
                <a:latin typeface="Calibri"/>
                <a:ea typeface="DejaVu Sans"/>
              </a:rPr>
              <a:t>3</a:t>
            </a:r>
            <a:r>
              <a:rPr lang="en-GB" sz="2800" b="0" i="1" strike="noStrike" spc="-1" baseline="-25000">
                <a:solidFill>
                  <a:srgbClr val="000000"/>
                </a:solidFill>
                <a:latin typeface="Calibri"/>
                <a:ea typeface="DejaVu Sans"/>
              </a:rPr>
              <a:t> </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Suppose that the processes arrive in the order: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1</a:t>
            </a:r>
            <a:r>
              <a:rPr lang="en-GB" sz="2800" b="0" strike="noStrike" spc="-1">
                <a:solidFill>
                  <a:srgbClr val="000000"/>
                </a:solidFill>
                <a:latin typeface="Calibri"/>
                <a:ea typeface="DejaVu Sans"/>
              </a:rPr>
              <a:t> ,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2</a:t>
            </a:r>
            <a:r>
              <a:rPr lang="en-GB" sz="2800" b="0" strike="noStrike" spc="-1">
                <a:solidFill>
                  <a:srgbClr val="000000"/>
                </a:solidFill>
                <a:latin typeface="Calibri"/>
                <a:ea typeface="DejaVu Sans"/>
              </a:rPr>
              <a:t> ,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3  </a:t>
            </a:r>
            <a:br/>
            <a:br/>
            <a:br/>
            <a:br/>
            <a:br/>
            <a:br/>
            <a:r>
              <a:rPr lang="en-GB" sz="1600" b="0" strike="noStrike" spc="-1">
                <a:solidFill>
                  <a:srgbClr val="000000"/>
                </a:solidFill>
                <a:latin typeface="Calibri"/>
                <a:ea typeface="DejaVu Sans"/>
              </a:rPr>
              <a:t> </a:t>
            </a:r>
            <a:endParaRPr lang="en-IN" sz="16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Waiting time for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1</a:t>
            </a:r>
            <a:r>
              <a:rPr lang="en-GB" sz="2800" b="0" strike="noStrike" spc="-1">
                <a:solidFill>
                  <a:srgbClr val="000000"/>
                </a:solidFill>
                <a:latin typeface="Calibri"/>
                <a:ea typeface="DejaVu Sans"/>
              </a:rPr>
              <a:t>  = 0;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2</a:t>
            </a:r>
            <a:r>
              <a:rPr lang="en-GB" sz="2800" b="0" strike="noStrike" spc="-1">
                <a:solidFill>
                  <a:srgbClr val="000000"/>
                </a:solidFill>
                <a:latin typeface="Calibri"/>
                <a:ea typeface="DejaVu Sans"/>
              </a:rPr>
              <a:t>  = 24;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3 </a:t>
            </a:r>
            <a:r>
              <a:rPr lang="en-GB" sz="2800" b="0" strike="noStrike" spc="-1">
                <a:solidFill>
                  <a:srgbClr val="000000"/>
                </a:solidFill>
                <a:latin typeface="Calibri"/>
                <a:ea typeface="DejaVu Sans"/>
              </a:rPr>
              <a:t>= 27</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Average waiting time:  (0 + 24 + 27)/3 = 17</a:t>
            </a:r>
            <a:endParaRPr lang="en-IN" sz="2800" b="0" strike="noStrike" spc="-1">
              <a:latin typeface="Arial"/>
            </a:endParaRPr>
          </a:p>
        </p:txBody>
      </p:sp>
      <p:pic>
        <p:nvPicPr>
          <p:cNvPr id="108" name="Picture 1"/>
          <p:cNvPicPr/>
          <p:nvPr/>
        </p:nvPicPr>
        <p:blipFill>
          <a:blip r:embed="rId2"/>
          <a:stretch>
            <a:fillRect/>
          </a:stretch>
        </p:blipFill>
        <p:spPr>
          <a:xfrm>
            <a:off x="1900800" y="4049280"/>
            <a:ext cx="7085160" cy="998640"/>
          </a:xfrm>
          <a:prstGeom prst="rect">
            <a:avLst/>
          </a:prstGeom>
          <a:ln>
            <a:noFill/>
          </a:ln>
        </p:spPr>
      </p:pic>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483120" y="0"/>
            <a:ext cx="850320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First- Come, First-Served (FCFS) Scheduling</a:t>
            </a:r>
            <a:endParaRPr lang="en-IN" sz="4000" b="0" strike="noStrike" spc="-1">
              <a:latin typeface="Arial"/>
            </a:endParaRPr>
          </a:p>
        </p:txBody>
      </p:sp>
      <p:sp>
        <p:nvSpPr>
          <p:cNvPr id="110" name="CustomShape 2"/>
          <p:cNvSpPr/>
          <p:nvPr/>
        </p:nvSpPr>
        <p:spPr>
          <a:xfrm>
            <a:off x="730080" y="1323360"/>
            <a:ext cx="962352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Suppose that the processes arrive in the order:</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2</a:t>
            </a:r>
            <a:r>
              <a:rPr lang="en-GB" sz="2800" b="0" strike="noStrike" spc="-1">
                <a:solidFill>
                  <a:srgbClr val="000000"/>
                </a:solidFill>
                <a:latin typeface="Calibri"/>
                <a:ea typeface="DejaVu Sans"/>
              </a:rPr>
              <a:t> ,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3</a:t>
            </a:r>
            <a:r>
              <a:rPr lang="en-GB" sz="2800" b="0" strike="noStrike" spc="-1">
                <a:solidFill>
                  <a:srgbClr val="000000"/>
                </a:solidFill>
                <a:latin typeface="Calibri"/>
                <a:ea typeface="DejaVu Sans"/>
              </a:rPr>
              <a:t> ,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1</a:t>
            </a:r>
            <a:r>
              <a:rPr lang="en-GB" sz="2800" b="0" strike="noStrike" spc="-1">
                <a:solidFill>
                  <a:srgbClr val="000000"/>
                </a:solidFill>
                <a:latin typeface="Calibri"/>
                <a:ea typeface="DejaVu Sans"/>
              </a:rPr>
              <a:t> </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The Gantt chart for the schedule is:</a:t>
            </a:r>
            <a:br/>
            <a:r>
              <a:rPr lang="en-GB" sz="2800" b="0" strike="noStrike" spc="-1">
                <a:solidFill>
                  <a:srgbClr val="000000"/>
                </a:solidFill>
                <a:latin typeface="Calibri"/>
                <a:ea typeface="DejaVu Sans"/>
              </a:rPr>
              <a:t> </a:t>
            </a:r>
            <a:endParaRPr lang="en-IN" sz="2800" b="0" strike="noStrike" spc="-1">
              <a:latin typeface="Arial"/>
            </a:endParaRPr>
          </a:p>
          <a:p>
            <a:pPr>
              <a:lnSpc>
                <a:spcPct val="90000"/>
              </a:lnSpc>
              <a:spcBef>
                <a:spcPts val="1001"/>
              </a:spcBef>
            </a:pP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Waiting time for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1 </a:t>
            </a:r>
            <a:r>
              <a:rPr lang="en-GB" sz="2800" b="0" i="1" strike="noStrike" spc="-1">
                <a:solidFill>
                  <a:srgbClr val="000000"/>
                </a:solidFill>
                <a:latin typeface="Calibri"/>
                <a:ea typeface="DejaVu Sans"/>
              </a:rPr>
              <a:t>=</a:t>
            </a:r>
            <a:r>
              <a:rPr lang="en-GB" sz="2800" b="0" strike="noStrike" spc="-1">
                <a:solidFill>
                  <a:srgbClr val="000000"/>
                </a:solidFill>
                <a:latin typeface="Calibri"/>
                <a:ea typeface="DejaVu Sans"/>
              </a:rPr>
              <a:t> 6</a:t>
            </a:r>
            <a:r>
              <a:rPr lang="en-GB" sz="2800" b="0" i="1" strike="noStrike" spc="-1">
                <a:solidFill>
                  <a:srgbClr val="000000"/>
                </a:solidFill>
                <a:latin typeface="Calibri"/>
                <a:ea typeface="DejaVu Sans"/>
              </a:rPr>
              <a:t>;</a:t>
            </a:r>
            <a:r>
              <a:rPr lang="en-GB" sz="2800" b="0" i="1" strike="noStrike" spc="-1" baseline="-25000">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2</a:t>
            </a:r>
            <a:r>
              <a:rPr lang="en-GB" sz="2800" b="0" strike="noStrike" spc="-1">
                <a:solidFill>
                  <a:srgbClr val="000000"/>
                </a:solidFill>
                <a:latin typeface="Calibri"/>
                <a:ea typeface="DejaVu Sans"/>
              </a:rPr>
              <a:t> = 0</a:t>
            </a:r>
            <a:r>
              <a:rPr lang="en-GB" sz="2800" b="0" i="1" strike="noStrike" spc="-1">
                <a:solidFill>
                  <a:srgbClr val="000000"/>
                </a:solidFill>
                <a:latin typeface="Calibri"/>
                <a:ea typeface="DejaVu Sans"/>
              </a:rPr>
              <a:t>;</a:t>
            </a:r>
            <a:r>
              <a:rPr lang="en-GB" sz="2800" b="0" i="1" strike="noStrike" spc="-1" baseline="-25000">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3 </a:t>
            </a:r>
            <a:r>
              <a:rPr lang="en-GB" sz="2800" b="0" i="1" strike="noStrike" spc="-1">
                <a:solidFill>
                  <a:srgbClr val="000000"/>
                </a:solidFill>
                <a:latin typeface="Calibri"/>
                <a:ea typeface="DejaVu Sans"/>
              </a:rPr>
              <a:t>= </a:t>
            </a:r>
            <a:r>
              <a:rPr lang="en-GB" sz="2800" b="0" strike="noStrike" spc="-1">
                <a:solidFill>
                  <a:srgbClr val="000000"/>
                </a:solidFill>
                <a:latin typeface="Calibri"/>
                <a:ea typeface="DejaVu Sans"/>
              </a:rPr>
              <a:t>3</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Average waiting time:   (6 + 0 + 3)/3 = 3</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Much better than previous case</a:t>
            </a:r>
            <a:endParaRPr lang="en-IN" sz="2800" b="0" strike="noStrike" spc="-1">
              <a:latin typeface="Arial"/>
            </a:endParaRPr>
          </a:p>
          <a:p>
            <a:pPr marL="228600" indent="-227160">
              <a:lnSpc>
                <a:spcPct val="90000"/>
              </a:lnSpc>
              <a:spcBef>
                <a:spcPts val="1001"/>
              </a:spcBef>
              <a:buClr>
                <a:srgbClr val="3366FF"/>
              </a:buClr>
              <a:buFont typeface="Wingdings" charset="2"/>
              <a:buChar char=""/>
            </a:pPr>
            <a:r>
              <a:rPr lang="en-GB" sz="2800" b="1" strike="noStrike" spc="-1">
                <a:solidFill>
                  <a:srgbClr val="3366FF"/>
                </a:solidFill>
                <a:latin typeface="Calibri"/>
                <a:ea typeface="DejaVu Sans"/>
              </a:rPr>
              <a:t>Convoy effect </a:t>
            </a:r>
            <a:r>
              <a:rPr lang="en-GB" sz="2800" b="0" strike="noStrike" spc="-1">
                <a:solidFill>
                  <a:srgbClr val="000000"/>
                </a:solidFill>
                <a:latin typeface="Calibri"/>
                <a:ea typeface="DejaVu Sans"/>
              </a:rPr>
              <a:t>- short process behind long process</a:t>
            </a:r>
            <a:endParaRPr lang="en-IN" sz="28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Consider one CPU-bound and many I/O-bound processes</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Not applicable for time sharing systems</a:t>
            </a:r>
            <a:endParaRPr lang="en-IN" sz="2800" b="0" strike="noStrike" spc="-1">
              <a:latin typeface="Arial"/>
            </a:endParaRPr>
          </a:p>
        </p:txBody>
      </p:sp>
      <p:pic>
        <p:nvPicPr>
          <p:cNvPr id="111" name="Picture 1"/>
          <p:cNvPicPr/>
          <p:nvPr/>
        </p:nvPicPr>
        <p:blipFill>
          <a:blip r:embed="rId2"/>
          <a:stretch>
            <a:fillRect/>
          </a:stretch>
        </p:blipFill>
        <p:spPr>
          <a:xfrm>
            <a:off x="1697040" y="2292480"/>
            <a:ext cx="7494840" cy="1103400"/>
          </a:xfrm>
          <a:prstGeom prst="rect">
            <a:avLst/>
          </a:prstGeom>
          <a:ln>
            <a:noFill/>
          </a:ln>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Shortest-Job-First (SJF) Scheduling</a:t>
            </a:r>
            <a:endParaRPr lang="en-IN" sz="4000" b="0" strike="noStrike" spc="-1">
              <a:latin typeface="Arial"/>
            </a:endParaRPr>
          </a:p>
        </p:txBody>
      </p:sp>
      <p:sp>
        <p:nvSpPr>
          <p:cNvPr id="113" name="CustomShape 2"/>
          <p:cNvSpPr/>
          <p:nvPr/>
        </p:nvSpPr>
        <p:spPr>
          <a:xfrm>
            <a:off x="941040" y="1694880"/>
            <a:ext cx="975024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Associate with each process the length of its next CPU burst</a:t>
            </a:r>
            <a:endParaRPr lang="en-IN" sz="28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 Use these lengths to schedule the process with the shortest time</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Use FCFS in case of tie</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SJF is optimal – gives minimum average waiting time for a given set of processes</a:t>
            </a:r>
            <a:endParaRPr lang="en-IN" sz="28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The difficulty is knowing the length of the next CPU request</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For long-term (job) scheduling in a batch system, use the process time limit that a user specifies when the job is submitted</a:t>
            </a:r>
            <a:endParaRPr lang="en-IN" sz="2400" b="0" strike="noStrike" spc="-1">
              <a:latin typeface="Arial"/>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691920" y="0"/>
            <a:ext cx="747036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Determining Length of Next CPU Burst</a:t>
            </a:r>
            <a:endParaRPr lang="en-IN" sz="4000" b="0" strike="noStrike" spc="-1">
              <a:latin typeface="Arial"/>
            </a:endParaRPr>
          </a:p>
        </p:txBody>
      </p:sp>
      <p:sp>
        <p:nvSpPr>
          <p:cNvPr id="115" name="CustomShape 2"/>
          <p:cNvSpPr/>
          <p:nvPr/>
        </p:nvSpPr>
        <p:spPr>
          <a:xfrm>
            <a:off x="852840" y="1464120"/>
            <a:ext cx="11225160" cy="4934160"/>
          </a:xfrm>
          <a:prstGeom prst="rect">
            <a:avLst/>
          </a:prstGeom>
          <a:blipFill rotWithShape="0">
            <a:blip r:embed="rId2"/>
            <a:stretch>
              <a:fillRect l="-967" t="-1952" r="-1455"/>
            </a:stretch>
          </a:blip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400680" y="70200"/>
            <a:ext cx="850320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Prediction of Length of Next CPU Burst</a:t>
            </a:r>
            <a:endParaRPr lang="en-IN" sz="4000" b="0" strike="noStrike" spc="-1">
              <a:latin typeface="Arial"/>
            </a:endParaRPr>
          </a:p>
        </p:txBody>
      </p:sp>
      <p:sp>
        <p:nvSpPr>
          <p:cNvPr id="117" name="CustomShape 2"/>
          <p:cNvSpPr/>
          <p:nvPr/>
        </p:nvSpPr>
        <p:spPr>
          <a:xfrm>
            <a:off x="536400" y="1393920"/>
            <a:ext cx="1144080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=0</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Symbol" charset="2"/>
                <a:ea typeface="DejaVu Sans"/>
              </a:rPr>
              <a:t></a:t>
            </a:r>
            <a:r>
              <a:rPr lang="en-GB" sz="2400" b="0" strike="noStrike" spc="-1" baseline="-25000">
                <a:solidFill>
                  <a:srgbClr val="000000"/>
                </a:solidFill>
                <a:latin typeface="Calibri"/>
                <a:ea typeface="DejaVu Sans"/>
              </a:rPr>
              <a:t>n+1</a:t>
            </a:r>
            <a:r>
              <a:rPr lang="en-GB" sz="2400" b="0" strike="noStrike" spc="-1">
                <a:solidFill>
                  <a:srgbClr val="000000"/>
                </a:solidFill>
                <a:latin typeface="Calibri"/>
                <a:ea typeface="DejaVu Sans"/>
              </a:rPr>
              <a:t> = </a:t>
            </a:r>
            <a:r>
              <a:rPr lang="en-GB" sz="2400" b="0" strike="noStrike" spc="-1">
                <a:solidFill>
                  <a:srgbClr val="000000"/>
                </a:solidFill>
                <a:latin typeface="Symbol" charset="2"/>
                <a:ea typeface="DejaVu Sans"/>
              </a:rPr>
              <a:t></a:t>
            </a:r>
            <a:r>
              <a:rPr lang="en-GB" sz="2400" b="0" strike="noStrike" spc="-1" baseline="-25000">
                <a:solidFill>
                  <a:srgbClr val="000000"/>
                </a:solidFill>
                <a:latin typeface="Calibri"/>
                <a:ea typeface="DejaVu Sans"/>
              </a:rPr>
              <a:t>n</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Recent history does not count</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=1</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 </a:t>
            </a:r>
            <a:r>
              <a:rPr lang="en-GB" sz="2400" b="0" strike="noStrike" spc="-1">
                <a:solidFill>
                  <a:srgbClr val="000000"/>
                </a:solidFill>
                <a:latin typeface="Symbol" charset="2"/>
                <a:ea typeface="DejaVu Sans"/>
              </a:rPr>
              <a:t></a:t>
            </a:r>
            <a:r>
              <a:rPr lang="en-GB" sz="2400" b="0" strike="noStrike" spc="-1" baseline="-25000">
                <a:solidFill>
                  <a:srgbClr val="000000"/>
                </a:solidFill>
                <a:latin typeface="Calibri"/>
                <a:ea typeface="DejaVu Sans"/>
              </a:rPr>
              <a:t>n+1</a:t>
            </a:r>
            <a:r>
              <a:rPr lang="en-GB" sz="2400" b="0" strike="noStrike" spc="-1">
                <a:solidFill>
                  <a:srgbClr val="000000"/>
                </a:solidFill>
                <a:latin typeface="Calibri"/>
                <a:ea typeface="DejaVu Sans"/>
              </a:rPr>
              <a:t> =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a:t>
            </a:r>
            <a:r>
              <a:rPr lang="en-GB" sz="2400" b="0" i="1" strike="noStrike" spc="-1">
                <a:solidFill>
                  <a:srgbClr val="000000"/>
                </a:solidFill>
                <a:latin typeface="Calibri"/>
                <a:ea typeface="DejaVu Sans"/>
              </a:rPr>
              <a:t>t</a:t>
            </a:r>
            <a:r>
              <a:rPr lang="en-GB" sz="2400" b="0" strike="noStrike" spc="-1" baseline="-25000">
                <a:solidFill>
                  <a:srgbClr val="000000"/>
                </a:solidFill>
                <a:latin typeface="Calibri"/>
                <a:ea typeface="DejaVu Sans"/>
              </a:rPr>
              <a:t>n</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Only the actual last CPU burst counts</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If we expand the formula, we get:</a:t>
            </a:r>
            <a:endParaRPr lang="en-IN" sz="2400" b="0" strike="noStrike" spc="-1">
              <a:latin typeface="Arial"/>
            </a:endParaRPr>
          </a:p>
          <a:p>
            <a:pPr>
              <a:lnSpc>
                <a:spcPct val="90000"/>
              </a:lnSpc>
              <a:spcBef>
                <a:spcPts val="1001"/>
              </a:spcBef>
            </a:pPr>
            <a:r>
              <a:rPr lang="en-GB" sz="2400" b="0" strike="noStrike" spc="-1">
                <a:solidFill>
                  <a:srgbClr val="000000"/>
                </a:solidFill>
                <a:latin typeface="Symbol" charset="2"/>
                <a:ea typeface="DejaVu Sans"/>
              </a:rPr>
              <a:t></a:t>
            </a:r>
            <a:r>
              <a:rPr lang="en-GB" sz="2400" b="0" i="1" strike="noStrike" spc="-1" baseline="-25000">
                <a:solidFill>
                  <a:srgbClr val="000000"/>
                </a:solidFill>
                <a:latin typeface="Calibri"/>
                <a:ea typeface="DejaVu Sans"/>
              </a:rPr>
              <a:t>n</a:t>
            </a:r>
            <a:r>
              <a:rPr lang="en-GB" sz="2400" b="0" strike="noStrike" spc="-1" baseline="-25000">
                <a:solidFill>
                  <a:srgbClr val="000000"/>
                </a:solidFill>
                <a:latin typeface="Calibri"/>
                <a:ea typeface="DejaVu Sans"/>
              </a:rPr>
              <a:t>+1</a:t>
            </a:r>
            <a:r>
              <a:rPr lang="en-GB" sz="2400" b="0" strike="noStrike" spc="-1">
                <a:solidFill>
                  <a:srgbClr val="000000"/>
                </a:solidFill>
                <a:latin typeface="Calibri"/>
                <a:ea typeface="DejaVu Sans"/>
              </a:rPr>
              <a:t> =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t</a:t>
            </a:r>
            <a:r>
              <a:rPr lang="en-GB" sz="2400" b="0" strike="noStrike" spc="-1" baseline="-25000">
                <a:solidFill>
                  <a:srgbClr val="000000"/>
                </a:solidFill>
                <a:latin typeface="Calibri"/>
                <a:ea typeface="DejaVu Sans"/>
              </a:rPr>
              <a:t>n</a:t>
            </a:r>
            <a:r>
              <a:rPr lang="en-GB" sz="2400" b="0" strike="noStrike" spc="-1">
                <a:solidFill>
                  <a:srgbClr val="000000"/>
                </a:solidFill>
                <a:latin typeface="Calibri"/>
                <a:ea typeface="DejaVu Sans"/>
              </a:rPr>
              <a:t>+(1 -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t</a:t>
            </a:r>
            <a:r>
              <a:rPr lang="en-GB" sz="2400" b="0" strike="noStrike" spc="-1" baseline="-25000">
                <a:solidFill>
                  <a:srgbClr val="000000"/>
                </a:solidFill>
                <a:latin typeface="Calibri"/>
                <a:ea typeface="DejaVu Sans"/>
              </a:rPr>
              <a:t>n</a:t>
            </a:r>
            <a:r>
              <a:rPr lang="en-GB" sz="2400" b="0" strike="noStrike" spc="-1">
                <a:solidFill>
                  <a:srgbClr val="000000"/>
                </a:solidFill>
                <a:latin typeface="Calibri"/>
                <a:ea typeface="DejaVu Sans"/>
              </a:rPr>
              <a:t> </a:t>
            </a:r>
            <a:r>
              <a:rPr lang="en-GB" sz="2400" b="0" strike="noStrike" spc="-1" baseline="-25000">
                <a:solidFill>
                  <a:srgbClr val="000000"/>
                </a:solidFill>
                <a:latin typeface="Calibri"/>
                <a:ea typeface="DejaVu Sans"/>
              </a:rPr>
              <a:t>-1 </a:t>
            </a:r>
            <a:r>
              <a:rPr lang="en-GB" sz="2400" b="0" strike="noStrike" spc="-1">
                <a:solidFill>
                  <a:srgbClr val="000000"/>
                </a:solidFill>
                <a:latin typeface="Calibri"/>
                <a:ea typeface="DejaVu Sans"/>
              </a:rPr>
              <a:t>+ … +(1 -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a:t>
            </a:r>
            <a:r>
              <a:rPr lang="en-GB" sz="2400" b="0" strike="noStrike" spc="-1" baseline="30000">
                <a:solidFill>
                  <a:srgbClr val="000000"/>
                </a:solidFill>
                <a:latin typeface="Calibri"/>
                <a:ea typeface="DejaVu Sans"/>
              </a:rPr>
              <a:t>j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t</a:t>
            </a:r>
            <a:r>
              <a:rPr lang="en-GB" sz="2400" b="0" strike="noStrike" spc="-1" baseline="-25000">
                <a:solidFill>
                  <a:srgbClr val="000000"/>
                </a:solidFill>
                <a:latin typeface="Calibri"/>
                <a:ea typeface="DejaVu Sans"/>
              </a:rPr>
              <a:t>n</a:t>
            </a:r>
            <a:r>
              <a:rPr lang="en-GB" sz="2400" b="0" strike="noStrike" spc="-1">
                <a:solidFill>
                  <a:srgbClr val="000000"/>
                </a:solidFill>
                <a:latin typeface="Calibri"/>
                <a:ea typeface="DejaVu Sans"/>
              </a:rPr>
              <a:t> </a:t>
            </a:r>
            <a:r>
              <a:rPr lang="en-GB" sz="2400" b="0" strike="noStrike" spc="-1" baseline="-25000">
                <a:solidFill>
                  <a:srgbClr val="000000"/>
                </a:solidFill>
                <a:latin typeface="Calibri"/>
                <a:ea typeface="DejaVu Sans"/>
              </a:rPr>
              <a:t>-j</a:t>
            </a:r>
            <a:r>
              <a:rPr lang="en-GB" sz="2400" b="0" strike="noStrike" spc="-1">
                <a:solidFill>
                  <a:srgbClr val="000000"/>
                </a:solidFill>
                <a:latin typeface="Calibri"/>
                <a:ea typeface="DejaVu Sans"/>
              </a:rPr>
              <a:t> + … +(1 -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a:t>
            </a:r>
            <a:r>
              <a:rPr lang="en-GB" sz="2400" b="0" strike="noStrike" spc="-1" baseline="30000">
                <a:solidFill>
                  <a:srgbClr val="000000"/>
                </a:solidFill>
                <a:latin typeface="Calibri"/>
                <a:ea typeface="DejaVu Sans"/>
              </a:rPr>
              <a:t>n +1 </a:t>
            </a:r>
            <a:r>
              <a:rPr lang="en-GB" sz="2400" b="0" strike="noStrike" spc="-1">
                <a:solidFill>
                  <a:srgbClr val="000000"/>
                </a:solidFill>
                <a:latin typeface="Symbol" charset="2"/>
                <a:ea typeface="DejaVu Sans"/>
              </a:rPr>
              <a:t></a:t>
            </a:r>
            <a:r>
              <a:rPr lang="en-GB" sz="2400" b="0" strike="noStrike" spc="-1" baseline="-25000">
                <a:solidFill>
                  <a:srgbClr val="000000"/>
                </a:solidFill>
                <a:latin typeface="Calibri"/>
                <a:ea typeface="DejaVu Sans"/>
              </a:rPr>
              <a:t>0</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Since both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and (1 -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are less than or equal to 1, each successive term has less weight than its predecessor</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Commonly, </a:t>
            </a:r>
            <a:r>
              <a:rPr lang="en-GB" sz="2400" b="0" strike="noStrike" spc="-1">
                <a:solidFill>
                  <a:srgbClr val="000000"/>
                </a:solidFill>
                <a:latin typeface="Lucida Grande"/>
                <a:ea typeface="DejaVu Sans"/>
              </a:rPr>
              <a:t>α </a:t>
            </a:r>
            <a:r>
              <a:rPr lang="en-GB" sz="2400" b="0" strike="noStrike" spc="-1">
                <a:solidFill>
                  <a:srgbClr val="000000"/>
                </a:solidFill>
                <a:latin typeface="Calibri"/>
                <a:ea typeface="DejaVu Sans"/>
              </a:rPr>
              <a:t>set to ½</a:t>
            </a:r>
            <a:endParaRPr lang="en-IN" sz="2400" b="0" strike="noStrike" spc="-1">
              <a:latin typeface="Arial"/>
            </a:endParaRPr>
          </a:p>
          <a:p>
            <a:pPr>
              <a:lnSpc>
                <a:spcPct val="90000"/>
              </a:lnSpc>
              <a:spcBef>
                <a:spcPts val="1001"/>
              </a:spcBef>
            </a:pPr>
            <a:endParaRPr lang="en-IN" sz="2400" b="0" strike="noStrike" spc="-1">
              <a:latin typeface="Arial"/>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400680" y="70200"/>
            <a:ext cx="850320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Prediction of Length of Next CPU Burst</a:t>
            </a:r>
            <a:endParaRPr lang="en-IN" sz="4000" b="0" strike="noStrike" spc="-1">
              <a:latin typeface="Arial"/>
            </a:endParaRPr>
          </a:p>
        </p:txBody>
      </p:sp>
      <p:sp>
        <p:nvSpPr>
          <p:cNvPr id="119" name="CustomShape 2"/>
          <p:cNvSpPr/>
          <p:nvPr/>
        </p:nvSpPr>
        <p:spPr>
          <a:xfrm>
            <a:off x="1243440" y="1576800"/>
            <a:ext cx="938628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Can be nonpreemptive or preemptive </a:t>
            </a:r>
            <a:endParaRPr lang="en-IN" sz="2400" b="0" strike="noStrike" spc="-1">
              <a:latin typeface="Arial"/>
            </a:endParaRPr>
          </a:p>
          <a:p>
            <a:pPr marL="228600" lvl="1" indent="-227160">
              <a:lnSpc>
                <a:spcPct val="90000"/>
              </a:lnSpc>
              <a:spcBef>
                <a:spcPts val="1001"/>
              </a:spcBef>
              <a:buClr>
                <a:srgbClr val="3366FF"/>
              </a:buClr>
              <a:buFont typeface="Wingdings" charset="2"/>
              <a:buChar char=""/>
            </a:pPr>
            <a:r>
              <a:rPr lang="en-GB" sz="2400" b="1" strike="noStrike" spc="-1">
                <a:solidFill>
                  <a:srgbClr val="3366FF"/>
                </a:solidFill>
                <a:latin typeface="Calibri"/>
                <a:ea typeface="DejaVu Sans"/>
              </a:rPr>
              <a:t>The next CPU burst of a newly arrived process may be shorter than what is left of the currently executing process</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Preemptive version called </a:t>
            </a:r>
            <a:r>
              <a:rPr lang="en-GB" sz="2400" b="1" strike="noStrike" spc="-1">
                <a:solidFill>
                  <a:srgbClr val="3366FF"/>
                </a:solidFill>
                <a:latin typeface="Calibri"/>
                <a:ea typeface="DejaVu Sans"/>
              </a:rPr>
              <a:t>shortest-remaining-time-first</a:t>
            </a:r>
            <a:endParaRPr lang="en-IN" sz="2400" b="0" strike="noStrike" spc="-1">
              <a:latin typeface="Arial"/>
            </a:endParaRPr>
          </a:p>
          <a:p>
            <a:pPr>
              <a:lnSpc>
                <a:spcPct val="90000"/>
              </a:lnSpc>
              <a:spcBef>
                <a:spcPts val="1001"/>
              </a:spcBef>
            </a:pPr>
            <a:endParaRPr lang="en-IN" sz="2400" b="0" strike="noStrike" spc="-1">
              <a:latin typeface="Arial"/>
            </a:endParaRPr>
          </a:p>
          <a:p>
            <a:pPr>
              <a:lnSpc>
                <a:spcPct val="90000"/>
              </a:lnSpc>
              <a:spcBef>
                <a:spcPts val="1001"/>
              </a:spcBef>
            </a:pPr>
            <a:endParaRPr lang="en-IN" sz="2400" b="0" strike="noStrike" spc="-1">
              <a:latin typeface="Arial"/>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Shortest-Job-First (SJF) Scheduling</a:t>
            </a:r>
            <a:endParaRPr lang="en-IN" sz="4000" b="0" strike="noStrike" spc="-1">
              <a:latin typeface="Arial"/>
            </a:endParaRPr>
          </a:p>
        </p:txBody>
      </p:sp>
      <p:sp>
        <p:nvSpPr>
          <p:cNvPr id="121" name="CustomShape 2"/>
          <p:cNvSpPr/>
          <p:nvPr/>
        </p:nvSpPr>
        <p:spPr>
          <a:xfrm>
            <a:off x="789840" y="1373400"/>
            <a:ext cx="987660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1" u="sng" strike="noStrike" spc="-1">
                <a:solidFill>
                  <a:srgbClr val="FF0000"/>
                </a:solidFill>
                <a:uFillTx/>
                <a:latin typeface="Calibri"/>
                <a:ea typeface="DejaVu Sans"/>
              </a:rPr>
              <a:t>Process</a:t>
            </a:r>
            <a:r>
              <a:rPr lang="en-GB" sz="2800" b="1" strike="noStrike" spc="-1">
                <a:solidFill>
                  <a:srgbClr val="FF0000"/>
                </a:solidFill>
                <a:latin typeface="Calibri"/>
                <a:ea typeface="DejaVu Sans"/>
              </a:rPr>
              <a:t>                  </a:t>
            </a:r>
            <a:r>
              <a:rPr lang="en-GB" sz="2800" b="1" u="sng" strike="noStrike" spc="-1">
                <a:solidFill>
                  <a:srgbClr val="FF0000"/>
                </a:solidFill>
                <a:uFillTx/>
                <a:latin typeface="Calibri"/>
                <a:ea typeface="DejaVu Sans"/>
              </a:rPr>
              <a:t>Burst Time</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1				</a:t>
            </a:r>
            <a:r>
              <a:rPr lang="en-GB" sz="2800" b="0" strike="noStrike" spc="-1">
                <a:solidFill>
                  <a:srgbClr val="000000"/>
                </a:solidFill>
                <a:latin typeface="Calibri"/>
                <a:ea typeface="DejaVu Sans"/>
              </a:rPr>
              <a:t>	</a:t>
            </a:r>
            <a:r>
              <a:rPr lang="en-GB" sz="2800" b="0" strike="noStrike" spc="-1">
                <a:solidFill>
                  <a:srgbClr val="FFFFFF"/>
                </a:solidFill>
                <a:latin typeface="Calibri"/>
                <a:ea typeface="DejaVu Sans"/>
              </a:rPr>
              <a:t>0.0</a:t>
            </a:r>
            <a:r>
              <a:rPr lang="en-GB" sz="2800" b="0" strike="noStrike" spc="-1">
                <a:solidFill>
                  <a:srgbClr val="000000"/>
                </a:solidFill>
                <a:latin typeface="Calibri"/>
                <a:ea typeface="DejaVu Sans"/>
              </a:rPr>
              <a:t>	6</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2				 	</a:t>
            </a:r>
            <a:r>
              <a:rPr lang="en-GB" sz="2800" b="0" strike="noStrike" spc="-1">
                <a:solidFill>
                  <a:srgbClr val="FFFFFF"/>
                </a:solidFill>
                <a:latin typeface="Calibri"/>
                <a:ea typeface="DejaVu Sans"/>
              </a:rPr>
              <a:t>2.0</a:t>
            </a:r>
            <a:r>
              <a:rPr lang="en-GB" sz="2800" b="0" strike="noStrike" spc="-1">
                <a:solidFill>
                  <a:srgbClr val="000000"/>
                </a:solidFill>
                <a:latin typeface="Calibri"/>
                <a:ea typeface="DejaVu Sans"/>
              </a:rPr>
              <a:t>	8</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3				</a:t>
            </a:r>
            <a:r>
              <a:rPr lang="en-GB" sz="2800" b="0" strike="noStrike" spc="-1">
                <a:solidFill>
                  <a:srgbClr val="000000"/>
                </a:solidFill>
                <a:latin typeface="Calibri"/>
                <a:ea typeface="DejaVu Sans"/>
              </a:rPr>
              <a:t>	</a:t>
            </a:r>
            <a:r>
              <a:rPr lang="en-GB" sz="2800" b="0" strike="noStrike" spc="-1">
                <a:solidFill>
                  <a:srgbClr val="FFFFFF"/>
                </a:solidFill>
                <a:latin typeface="Calibri"/>
                <a:ea typeface="DejaVu Sans"/>
              </a:rPr>
              <a:t>4.0</a:t>
            </a:r>
            <a:r>
              <a:rPr lang="en-GB" sz="2800" b="0" strike="noStrike" spc="-1">
                <a:solidFill>
                  <a:srgbClr val="000000"/>
                </a:solidFill>
                <a:latin typeface="Calibri"/>
                <a:ea typeface="DejaVu Sans"/>
              </a:rPr>
              <a:t>	7</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4</a:t>
            </a:r>
            <a:r>
              <a:rPr lang="en-GB" sz="2800" b="0" strike="noStrike" spc="-1">
                <a:solidFill>
                  <a:srgbClr val="000000"/>
                </a:solidFill>
                <a:latin typeface="Calibri"/>
                <a:ea typeface="DejaVu Sans"/>
              </a:rPr>
              <a:t>	</a:t>
            </a:r>
            <a:r>
              <a:rPr lang="en-GB" sz="2800" b="0" strike="noStrike" spc="-1">
                <a:solidFill>
                  <a:srgbClr val="FFFFFF"/>
                </a:solidFill>
                <a:latin typeface="Calibri"/>
                <a:ea typeface="DejaVu Sans"/>
              </a:rPr>
              <a:t>5.0</a:t>
            </a:r>
            <a:r>
              <a:rPr lang="en-GB" sz="2800" b="0" strike="noStrike" spc="-1">
                <a:solidFill>
                  <a:srgbClr val="000000"/>
                </a:solidFill>
                <a:latin typeface="Calibri"/>
                <a:ea typeface="DejaVu Sans"/>
              </a:rPr>
              <a:t>					3</a:t>
            </a:r>
            <a:endParaRPr lang="en-IN" sz="2800" b="0" strike="noStrike" spc="-1">
              <a:latin typeface="Arial"/>
            </a:endParaRPr>
          </a:p>
          <a:p>
            <a:pPr marL="228600" indent="-227160">
              <a:lnSpc>
                <a:spcPct val="90000"/>
              </a:lnSpc>
              <a:spcBef>
                <a:spcPts val="1001"/>
              </a:spcBef>
              <a:tabLst>
                <a:tab pos="0" algn="l"/>
              </a:tabLst>
            </a:pPr>
            <a:endParaRPr lang="en-IN" sz="2800" b="0" strike="noStrike" spc="-1">
              <a:latin typeface="Arial"/>
            </a:endParaRPr>
          </a:p>
          <a:p>
            <a:pPr marL="228600" indent="-227160">
              <a:lnSpc>
                <a:spcPct val="90000"/>
              </a:lnSpc>
              <a:spcBef>
                <a:spcPts val="1001"/>
              </a:spcBef>
              <a:tabLst>
                <a:tab pos="0" algn="l"/>
              </a:tabLst>
            </a:pPr>
            <a:endParaRPr lang="en-IN" sz="2800" b="0" strike="noStrike" spc="-1">
              <a:latin typeface="Arial"/>
            </a:endParaRPr>
          </a:p>
          <a:p>
            <a:pPr marL="228600" indent="-227160">
              <a:lnSpc>
                <a:spcPct val="90000"/>
              </a:lnSpc>
              <a:spcBef>
                <a:spcPts val="1001"/>
              </a:spcBef>
              <a:tabLst>
                <a:tab pos="0" algn="l"/>
              </a:tabLst>
            </a:pPr>
            <a:endParaRPr lang="en-IN" sz="2800" b="0" strike="noStrike" spc="-1">
              <a:latin typeface="Arial"/>
            </a:endParaRPr>
          </a:p>
          <a:p>
            <a:pPr marL="228600" indent="-227160">
              <a:lnSpc>
                <a:spcPct val="90000"/>
              </a:lnSpc>
              <a:spcBef>
                <a:spcPts val="1001"/>
              </a:spcBef>
              <a:buClr>
                <a:srgbClr val="000000"/>
              </a:buClr>
              <a:buFont typeface="Wingdings" charset="2"/>
              <a:buChar char=""/>
              <a:tabLst>
                <a:tab pos="0" algn="l"/>
              </a:tabLst>
            </a:pPr>
            <a:r>
              <a:rPr lang="en-GB" sz="2800" b="0" strike="noStrike" spc="-1">
                <a:solidFill>
                  <a:srgbClr val="000000"/>
                </a:solidFill>
                <a:latin typeface="Calibri"/>
                <a:ea typeface="DejaVu Sans"/>
              </a:rPr>
              <a:t>Average waiting time = (3 + 16 + 9 + 0) / 4 = 7 ms</a:t>
            </a:r>
            <a:endParaRPr lang="en-IN" sz="2800" b="0" strike="noStrike" spc="-1">
              <a:latin typeface="Arial"/>
            </a:endParaRPr>
          </a:p>
        </p:txBody>
      </p:sp>
      <p:pic>
        <p:nvPicPr>
          <p:cNvPr id="122" name="Picture 1"/>
          <p:cNvPicPr/>
          <p:nvPr/>
        </p:nvPicPr>
        <p:blipFill>
          <a:blip r:embed="rId2"/>
          <a:stretch>
            <a:fillRect/>
          </a:stretch>
        </p:blipFill>
        <p:spPr>
          <a:xfrm>
            <a:off x="1284480" y="4297680"/>
            <a:ext cx="7199640" cy="1217880"/>
          </a:xfrm>
          <a:prstGeom prst="rect">
            <a:avLst/>
          </a:prstGeom>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Storage Structure</a:t>
            </a:r>
            <a:endParaRPr lang="en-IN" sz="4000" b="0" strike="noStrike" spc="-1">
              <a:latin typeface="Arial"/>
            </a:endParaRPr>
          </a:p>
        </p:txBody>
      </p:sp>
      <p:sp>
        <p:nvSpPr>
          <p:cNvPr id="221" name="CustomShape 2"/>
          <p:cNvSpPr/>
          <p:nvPr/>
        </p:nvSpPr>
        <p:spPr>
          <a:xfrm>
            <a:off x="535320" y="1341720"/>
            <a:ext cx="11449080" cy="191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343080" indent="-341640">
              <a:lnSpc>
                <a:spcPct val="100000"/>
              </a:lnSpc>
              <a:buClr>
                <a:srgbClr val="C00000"/>
              </a:buClr>
              <a:buFont typeface="Wingdings" charset="2"/>
              <a:buChar char=""/>
            </a:pPr>
            <a:r>
              <a:rPr lang="en-GB" sz="2400" b="0" strike="noStrike" spc="-1">
                <a:solidFill>
                  <a:srgbClr val="00008B"/>
                </a:solidFill>
                <a:latin typeface="Cambria"/>
                <a:ea typeface="DejaVu Sans"/>
              </a:rPr>
              <a:t>Main memory – </a:t>
            </a:r>
            <a:endParaRPr lang="en-IN" sz="2400" b="0" strike="noStrike" spc="-1">
              <a:latin typeface="Arial"/>
            </a:endParaRPr>
          </a:p>
          <a:p>
            <a:pPr marL="800280" lvl="1" indent="-341640">
              <a:lnSpc>
                <a:spcPct val="100000"/>
              </a:lnSpc>
              <a:buClr>
                <a:srgbClr val="C00000"/>
              </a:buClr>
              <a:buFont typeface="Wingdings" charset="2"/>
              <a:buChar char=""/>
            </a:pPr>
            <a:r>
              <a:rPr lang="en-GB" sz="2400" b="0" strike="noStrike" spc="-1">
                <a:solidFill>
                  <a:srgbClr val="00008B"/>
                </a:solidFill>
                <a:latin typeface="Cambria"/>
                <a:ea typeface="DejaVu Sans"/>
              </a:rPr>
              <a:t>only large storage media that the CPU can access directly</a:t>
            </a:r>
            <a:endParaRPr lang="en-IN" sz="2400" b="0" strike="noStrike" spc="-1">
              <a:latin typeface="Arial"/>
            </a:endParaRPr>
          </a:p>
          <a:p>
            <a:pPr marL="800280" lvl="1" indent="-341640">
              <a:lnSpc>
                <a:spcPct val="100000"/>
              </a:lnSpc>
              <a:buClr>
                <a:srgbClr val="C00000"/>
              </a:buClr>
              <a:buFont typeface="Wingdings" charset="2"/>
              <a:buChar char=""/>
            </a:pPr>
            <a:r>
              <a:rPr lang="en-GB" sz="2400" b="0" strike="noStrike" spc="-1">
                <a:solidFill>
                  <a:srgbClr val="00008B"/>
                </a:solidFill>
                <a:latin typeface="Cambria"/>
                <a:ea typeface="DejaVu Sans"/>
              </a:rPr>
              <a:t>instruction execution</a:t>
            </a:r>
            <a:endParaRPr lang="en-IN" sz="2400" b="0" strike="noStrike" spc="-1">
              <a:latin typeface="Arial"/>
            </a:endParaRPr>
          </a:p>
          <a:p>
            <a:pPr marL="800280" lvl="1" indent="-341640">
              <a:lnSpc>
                <a:spcPct val="100000"/>
              </a:lnSpc>
              <a:buClr>
                <a:srgbClr val="C00000"/>
              </a:buClr>
              <a:buFont typeface="Wingdings" charset="2"/>
              <a:buChar char=""/>
            </a:pPr>
            <a:r>
              <a:rPr lang="en-GB" sz="2400" b="0" strike="noStrike" spc="-1">
                <a:solidFill>
                  <a:srgbClr val="00008B"/>
                </a:solidFill>
                <a:latin typeface="Cambria"/>
                <a:ea typeface="DejaVu Sans"/>
              </a:rPr>
              <a:t>random access</a:t>
            </a:r>
            <a:endParaRPr lang="en-IN" sz="2400" b="0" strike="noStrike" spc="-1">
              <a:latin typeface="Arial"/>
            </a:endParaRPr>
          </a:p>
          <a:p>
            <a:pPr marL="800280" lvl="1" indent="-341640">
              <a:lnSpc>
                <a:spcPct val="100000"/>
              </a:lnSpc>
              <a:buClr>
                <a:srgbClr val="C00000"/>
              </a:buClr>
              <a:buFont typeface="Wingdings" charset="2"/>
              <a:buChar char=""/>
            </a:pPr>
            <a:r>
              <a:rPr lang="en-GB" sz="2400" b="0" strike="noStrike" spc="-1">
                <a:solidFill>
                  <a:srgbClr val="00008B"/>
                </a:solidFill>
                <a:latin typeface="Cambria"/>
                <a:ea typeface="DejaVu Sans"/>
              </a:rPr>
              <a:t>Volatile</a:t>
            </a:r>
            <a:endParaRPr lang="en-IN" sz="2400" b="0" strike="noStrike" spc="-1">
              <a:latin typeface="Arial"/>
            </a:endParaRPr>
          </a:p>
          <a:p>
            <a:pPr marL="343080" indent="-341640">
              <a:lnSpc>
                <a:spcPct val="100000"/>
              </a:lnSpc>
              <a:buClr>
                <a:srgbClr val="C00000"/>
              </a:buClr>
              <a:buFont typeface="Wingdings" charset="2"/>
              <a:buChar char=""/>
            </a:pPr>
            <a:r>
              <a:rPr lang="en-GB" sz="2400" b="0" strike="noStrike" spc="-1">
                <a:solidFill>
                  <a:srgbClr val="00008B"/>
                </a:solidFill>
                <a:latin typeface="Cambria"/>
                <a:ea typeface="DejaVu Sans"/>
              </a:rPr>
              <a:t>Secondary storage (an example of I/O devices)</a:t>
            </a:r>
            <a:endParaRPr lang="en-IN" sz="2400" b="0" strike="noStrike" spc="-1">
              <a:latin typeface="Arial"/>
            </a:endParaRPr>
          </a:p>
          <a:p>
            <a:pPr marL="800280" lvl="1" indent="-341640">
              <a:lnSpc>
                <a:spcPct val="100000"/>
              </a:lnSpc>
              <a:buClr>
                <a:srgbClr val="C00000"/>
              </a:buClr>
              <a:buFont typeface="Wingdings" charset="2"/>
              <a:buChar char=""/>
            </a:pPr>
            <a:r>
              <a:rPr lang="en-GB" sz="2400" b="0" strike="noStrike" spc="-1">
                <a:solidFill>
                  <a:srgbClr val="00008B"/>
                </a:solidFill>
                <a:latin typeface="Cambria"/>
                <a:ea typeface="DejaVu Sans"/>
              </a:rPr>
              <a:t>Cheaper, slower, non-volatile</a:t>
            </a:r>
            <a:endParaRPr lang="en-IN" sz="2400" b="0" strike="noStrike" spc="-1">
              <a:latin typeface="Arial"/>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Shortest-remaining-time-first</a:t>
            </a:r>
            <a:endParaRPr lang="en-IN" sz="4000" b="0" strike="noStrike" spc="-1">
              <a:latin typeface="Arial"/>
            </a:endParaRPr>
          </a:p>
        </p:txBody>
      </p:sp>
      <p:sp>
        <p:nvSpPr>
          <p:cNvPr id="124" name="CustomShape 2"/>
          <p:cNvSpPr/>
          <p:nvPr/>
        </p:nvSpPr>
        <p:spPr>
          <a:xfrm>
            <a:off x="477720" y="1281960"/>
            <a:ext cx="1119384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1" u="sng" strike="noStrike" spc="-1">
                <a:solidFill>
                  <a:srgbClr val="FF0000"/>
                </a:solidFill>
                <a:uFillTx/>
                <a:latin typeface="Calibri"/>
                <a:ea typeface="DejaVu Sans"/>
              </a:rPr>
              <a:t>Process</a:t>
            </a:r>
            <a:r>
              <a:rPr lang="en-GB" sz="2800" b="0" u="sng" strike="noStrike" spc="-1">
                <a:solidFill>
                  <a:srgbClr val="FFFFFF"/>
                </a:solidFill>
                <a:uFillTx/>
                <a:latin typeface="Calibri"/>
                <a:ea typeface="DejaVu Sans"/>
              </a:rPr>
              <a:t>A	arri </a:t>
            </a:r>
            <a:r>
              <a:rPr lang="en-GB" sz="2800" b="1" u="sng" strike="noStrike" spc="-1">
                <a:solidFill>
                  <a:srgbClr val="FF0000"/>
                </a:solidFill>
                <a:uFillTx/>
                <a:latin typeface="Calibri"/>
                <a:ea typeface="DejaVu Sans"/>
              </a:rPr>
              <a:t>Arrival Time</a:t>
            </a:r>
            <a:r>
              <a:rPr lang="en-GB" sz="2800" b="0" u="sng" strike="noStrike" spc="-1">
                <a:solidFill>
                  <a:srgbClr val="FFFFFF"/>
                </a:solidFill>
                <a:uFillTx/>
                <a:latin typeface="Calibri"/>
                <a:ea typeface="DejaVu Sans"/>
              </a:rPr>
              <a:t>T  </a:t>
            </a:r>
            <a:r>
              <a:rPr lang="en-GB" sz="2800" b="0" strike="noStrike" spc="-1">
                <a:solidFill>
                  <a:srgbClr val="000000"/>
                </a:solidFill>
                <a:latin typeface="Calibri"/>
                <a:ea typeface="DejaVu Sans"/>
              </a:rPr>
              <a:t>	</a:t>
            </a:r>
            <a:r>
              <a:rPr lang="en-GB" sz="2800" b="1" u="sng" strike="noStrike" spc="-1">
                <a:solidFill>
                  <a:srgbClr val="FF0000"/>
                </a:solidFill>
                <a:uFillTx/>
                <a:latin typeface="Calibri"/>
                <a:ea typeface="DejaVu Sans"/>
              </a:rPr>
              <a:t>Burst Time</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1		</a:t>
            </a:r>
            <a:r>
              <a:rPr lang="en-GB" sz="2800" b="0" strike="noStrike" spc="-1">
                <a:solidFill>
                  <a:srgbClr val="000000"/>
                </a:solidFill>
                <a:latin typeface="Calibri"/>
                <a:ea typeface="DejaVu Sans"/>
              </a:rPr>
              <a:t>	      	     0					          8</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2				                  </a:t>
            </a:r>
            <a:r>
              <a:rPr lang="en-GB" sz="2800" b="0" strike="noStrike" spc="-1">
                <a:solidFill>
                  <a:srgbClr val="000000"/>
                </a:solidFill>
                <a:latin typeface="Calibri"/>
                <a:ea typeface="DejaVu Sans"/>
              </a:rPr>
              <a:t>1					          4</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3			</a:t>
            </a:r>
            <a:r>
              <a:rPr lang="en-GB" sz="2800" b="0" strike="noStrike" spc="-1">
                <a:solidFill>
                  <a:srgbClr val="000000"/>
                </a:solidFill>
                <a:latin typeface="Calibri"/>
                <a:ea typeface="DejaVu Sans"/>
              </a:rPr>
              <a:t>	           2					          9</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4			</a:t>
            </a:r>
            <a:r>
              <a:rPr lang="en-GB" sz="2800" b="0" strike="noStrike" spc="-1">
                <a:solidFill>
                  <a:srgbClr val="000000"/>
                </a:solidFill>
                <a:latin typeface="Calibri"/>
                <a:ea typeface="DejaVu Sans"/>
              </a:rPr>
              <a:t>	           3				           	     5</a:t>
            </a:r>
            <a:endParaRPr lang="en-IN" sz="2800" b="0" strike="noStrike" spc="-1">
              <a:latin typeface="Arial"/>
            </a:endParaRPr>
          </a:p>
          <a:p>
            <a:pPr marL="228600" indent="-227160">
              <a:lnSpc>
                <a:spcPct val="90000"/>
              </a:lnSpc>
              <a:spcBef>
                <a:spcPts val="1001"/>
              </a:spcBef>
              <a:buClr>
                <a:srgbClr val="000000"/>
              </a:buClr>
              <a:buFont typeface="Wingdings" charset="2"/>
              <a:buChar char=""/>
              <a:tabLst>
                <a:tab pos="0" algn="l"/>
              </a:tabLst>
            </a:pPr>
            <a:r>
              <a:rPr lang="en-GB" sz="2800" b="0" i="1" strike="noStrike" spc="-1">
                <a:solidFill>
                  <a:srgbClr val="000000"/>
                </a:solidFill>
                <a:latin typeface="Calibri"/>
                <a:ea typeface="DejaVu Sans"/>
              </a:rPr>
              <a:t>Preemptive </a:t>
            </a:r>
            <a:r>
              <a:rPr lang="en-GB" sz="2800" b="0" strike="noStrike" spc="-1">
                <a:solidFill>
                  <a:srgbClr val="000000"/>
                </a:solidFill>
                <a:latin typeface="Calibri"/>
                <a:ea typeface="DejaVu Sans"/>
              </a:rPr>
              <a:t>SJF Gantt Chart</a:t>
            </a:r>
            <a:endParaRPr lang="en-IN" sz="2800" b="0" strike="noStrike" spc="-1">
              <a:latin typeface="Arial"/>
            </a:endParaRPr>
          </a:p>
          <a:p>
            <a:pPr>
              <a:lnSpc>
                <a:spcPct val="90000"/>
              </a:lnSpc>
              <a:spcBef>
                <a:spcPts val="1001"/>
              </a:spcBef>
              <a:tabLst>
                <a:tab pos="0" algn="l"/>
              </a:tabLst>
            </a:pPr>
            <a:endParaRPr lang="en-IN" sz="2800" b="0" strike="noStrike" spc="-1">
              <a:latin typeface="Arial"/>
            </a:endParaRPr>
          </a:p>
          <a:p>
            <a:pPr>
              <a:lnSpc>
                <a:spcPct val="90000"/>
              </a:lnSpc>
              <a:spcBef>
                <a:spcPts val="1001"/>
              </a:spcBef>
              <a:tabLst>
                <a:tab pos="0" algn="l"/>
              </a:tabLst>
            </a:pPr>
            <a:endParaRPr lang="en-IN" sz="2800" b="0" strike="noStrike" spc="-1">
              <a:latin typeface="Arial"/>
            </a:endParaRPr>
          </a:p>
          <a:p>
            <a:pPr>
              <a:lnSpc>
                <a:spcPct val="90000"/>
              </a:lnSpc>
              <a:spcBef>
                <a:spcPts val="1001"/>
              </a:spcBef>
              <a:tabLst>
                <a:tab pos="0" algn="l"/>
              </a:tabLst>
            </a:pPr>
            <a:endParaRPr lang="en-IN" sz="2800" b="0" strike="noStrike" spc="-1">
              <a:latin typeface="Arial"/>
            </a:endParaRPr>
          </a:p>
          <a:p>
            <a:pPr marL="228600" indent="-227160">
              <a:lnSpc>
                <a:spcPct val="90000"/>
              </a:lnSpc>
              <a:spcBef>
                <a:spcPts val="1001"/>
              </a:spcBef>
              <a:buClr>
                <a:srgbClr val="000000"/>
              </a:buClr>
              <a:buFont typeface="Wingdings" charset="2"/>
              <a:buChar char=""/>
              <a:tabLst>
                <a:tab pos="0" algn="l"/>
              </a:tabLst>
            </a:pPr>
            <a:r>
              <a:rPr lang="en-GB" sz="2800" b="0" strike="noStrike" spc="-1">
                <a:solidFill>
                  <a:srgbClr val="000000"/>
                </a:solidFill>
                <a:latin typeface="Calibri"/>
                <a:ea typeface="DejaVu Sans"/>
              </a:rPr>
              <a:t>Average waiting time = [(10-1)+(1-1)+(17-2)+(5-3)]/4 = 26/4 = 6.5 msec</a:t>
            </a:r>
            <a:endParaRPr lang="en-IN" sz="2800" b="0" strike="noStrike" spc="-1">
              <a:latin typeface="Arial"/>
            </a:endParaRPr>
          </a:p>
          <a:p>
            <a:pPr>
              <a:lnSpc>
                <a:spcPct val="90000"/>
              </a:lnSpc>
              <a:spcBef>
                <a:spcPts val="1001"/>
              </a:spcBef>
              <a:tabLst>
                <a:tab pos="0" algn="l"/>
              </a:tabLst>
            </a:pPr>
            <a:endParaRPr lang="en-IN" sz="2800" b="0" strike="noStrike" spc="-1">
              <a:latin typeface="Arial"/>
            </a:endParaRPr>
          </a:p>
          <a:p>
            <a:pPr marL="228600" indent="-227160">
              <a:lnSpc>
                <a:spcPct val="90000"/>
              </a:lnSpc>
              <a:spcBef>
                <a:spcPts val="1001"/>
              </a:spcBef>
              <a:tabLst>
                <a:tab pos="0" algn="l"/>
              </a:tabLst>
            </a:pPr>
            <a:endParaRPr lang="en-IN" sz="2800" b="0" strike="noStrike" spc="-1">
              <a:latin typeface="Arial"/>
            </a:endParaRPr>
          </a:p>
        </p:txBody>
      </p:sp>
      <p:pic>
        <p:nvPicPr>
          <p:cNvPr id="125" name="Picture 1"/>
          <p:cNvPicPr/>
          <p:nvPr/>
        </p:nvPicPr>
        <p:blipFill>
          <a:blip r:embed="rId2"/>
          <a:stretch>
            <a:fillRect/>
          </a:stretch>
        </p:blipFill>
        <p:spPr>
          <a:xfrm>
            <a:off x="750240" y="4725000"/>
            <a:ext cx="6818400" cy="1189080"/>
          </a:xfrm>
          <a:prstGeom prst="rect">
            <a:avLst/>
          </a:prstGeom>
          <a:ln>
            <a:noFill/>
          </a:ln>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Priority Scheduling</a:t>
            </a:r>
            <a:endParaRPr lang="en-IN" sz="4000" b="0" strike="noStrike" spc="-1">
              <a:latin typeface="Arial"/>
            </a:endParaRPr>
          </a:p>
        </p:txBody>
      </p:sp>
      <p:sp>
        <p:nvSpPr>
          <p:cNvPr id="127" name="CustomShape 2"/>
          <p:cNvSpPr/>
          <p:nvPr/>
        </p:nvSpPr>
        <p:spPr>
          <a:xfrm>
            <a:off x="767160" y="1488960"/>
            <a:ext cx="1115136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A priority number (integer) is associated with each process, generally starting from 0</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The CPU is allocated to the process with the highest priority (smallest integer </a:t>
            </a:r>
            <a:r>
              <a:rPr lang="en-GB" sz="2800" b="0" strike="noStrike" spc="-1">
                <a:solidFill>
                  <a:srgbClr val="000000"/>
                </a:solidFill>
                <a:latin typeface="Symbol" charset="2"/>
                <a:ea typeface="DejaVu Sans"/>
              </a:rPr>
              <a:t></a:t>
            </a:r>
            <a:r>
              <a:rPr lang="en-GB" sz="2800" b="0" strike="noStrike" spc="-1">
                <a:solidFill>
                  <a:srgbClr val="000000"/>
                </a:solidFill>
                <a:latin typeface="Calibri"/>
                <a:ea typeface="DejaVu Sans"/>
              </a:rPr>
              <a:t> highest priority)</a:t>
            </a:r>
            <a:endParaRPr lang="en-IN" sz="28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Preemptive</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Nonpreemptive</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SJF is priority scheduling where priority is the inverse of predicted next CPU burst time</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Problem </a:t>
            </a:r>
            <a:r>
              <a:rPr lang="en-GB" sz="2800" b="0" strike="noStrike" spc="-1">
                <a:solidFill>
                  <a:srgbClr val="000000"/>
                </a:solidFill>
                <a:latin typeface="Symbol" charset="2"/>
                <a:ea typeface="DejaVu Sans"/>
              </a:rPr>
              <a:t></a:t>
            </a:r>
            <a:r>
              <a:rPr lang="en-GB" sz="2800" b="0" strike="noStrike" spc="-1">
                <a:solidFill>
                  <a:srgbClr val="000000"/>
                </a:solidFill>
                <a:latin typeface="Calibri"/>
                <a:ea typeface="DejaVu Sans"/>
              </a:rPr>
              <a:t> </a:t>
            </a:r>
            <a:r>
              <a:rPr lang="en-GB" sz="2800" b="1" strike="noStrike" spc="-1">
                <a:solidFill>
                  <a:srgbClr val="3366FF"/>
                </a:solidFill>
                <a:latin typeface="Calibri"/>
                <a:ea typeface="DejaVu Sans"/>
              </a:rPr>
              <a:t>Starvation</a:t>
            </a:r>
            <a:r>
              <a:rPr lang="en-GB" sz="2800" b="1" strike="noStrike" spc="-1">
                <a:solidFill>
                  <a:srgbClr val="000000"/>
                </a:solidFill>
                <a:latin typeface="Calibri"/>
                <a:ea typeface="DejaVu Sans"/>
              </a:rPr>
              <a:t> </a:t>
            </a:r>
            <a:r>
              <a:rPr lang="en-GB" sz="2800" b="0" strike="noStrike" spc="-1">
                <a:solidFill>
                  <a:srgbClr val="000000"/>
                </a:solidFill>
                <a:latin typeface="Calibri"/>
                <a:ea typeface="DejaVu Sans"/>
              </a:rPr>
              <a:t>– low priority processes may never execute</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Solution </a:t>
            </a:r>
            <a:r>
              <a:rPr lang="en-GB" sz="2800" b="0" strike="noStrike" spc="-1">
                <a:solidFill>
                  <a:srgbClr val="000000"/>
                </a:solidFill>
                <a:latin typeface="Symbol" charset="2"/>
                <a:ea typeface="DejaVu Sans"/>
              </a:rPr>
              <a:t></a:t>
            </a:r>
            <a:r>
              <a:rPr lang="en-GB" sz="2800" b="0" strike="noStrike" spc="-1">
                <a:solidFill>
                  <a:srgbClr val="000000"/>
                </a:solidFill>
                <a:latin typeface="Calibri"/>
                <a:ea typeface="DejaVu Sans"/>
              </a:rPr>
              <a:t> </a:t>
            </a:r>
            <a:r>
              <a:rPr lang="en-GB" sz="2800" b="1" strike="noStrike" spc="-1">
                <a:solidFill>
                  <a:srgbClr val="3366FF"/>
                </a:solidFill>
                <a:latin typeface="Calibri"/>
                <a:ea typeface="DejaVu Sans"/>
              </a:rPr>
              <a:t>Aging</a:t>
            </a:r>
            <a:r>
              <a:rPr lang="en-GB" sz="2800" b="1" strike="noStrike" spc="-1">
                <a:solidFill>
                  <a:srgbClr val="000000"/>
                </a:solidFill>
                <a:latin typeface="Calibri"/>
                <a:ea typeface="DejaVu Sans"/>
              </a:rPr>
              <a:t> </a:t>
            </a:r>
            <a:r>
              <a:rPr lang="en-GB" sz="2800" b="0" strike="noStrike" spc="-1">
                <a:solidFill>
                  <a:srgbClr val="000000"/>
                </a:solidFill>
                <a:latin typeface="Calibri"/>
                <a:ea typeface="DejaVu Sans"/>
              </a:rPr>
              <a:t>– as time progresses increase the priority of the process</a:t>
            </a:r>
            <a:endParaRPr lang="en-IN" sz="2800" b="0" strike="noStrike" spc="-1">
              <a:latin typeface="Arial"/>
            </a:endParaRPr>
          </a:p>
          <a:p>
            <a:pPr>
              <a:lnSpc>
                <a:spcPct val="90000"/>
              </a:lnSpc>
              <a:spcBef>
                <a:spcPts val="1001"/>
              </a:spcBef>
            </a:pPr>
            <a:endParaRPr lang="en-IN" sz="2800" b="0" strike="noStrike" spc="-1">
              <a:latin typeface="Arial"/>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Nonpreemptive Priority Scheduling</a:t>
            </a:r>
            <a:endParaRPr lang="en-IN" sz="4000" b="0" strike="noStrike" spc="-1">
              <a:latin typeface="Arial"/>
            </a:endParaRPr>
          </a:p>
        </p:txBody>
      </p:sp>
      <p:sp>
        <p:nvSpPr>
          <p:cNvPr id="129" name="CustomShape 2"/>
          <p:cNvSpPr/>
          <p:nvPr/>
        </p:nvSpPr>
        <p:spPr>
          <a:xfrm>
            <a:off x="781560" y="1298520"/>
            <a:ext cx="11021760" cy="488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1" u="sng" strike="noStrike" spc="-1">
                <a:solidFill>
                  <a:srgbClr val="FF0000"/>
                </a:solidFill>
                <a:uFillTx/>
                <a:latin typeface="Calibri"/>
                <a:ea typeface="DejaVu Sans"/>
              </a:rPr>
              <a:t>Process</a:t>
            </a:r>
            <a:r>
              <a:rPr lang="en-GB" sz="2800" b="0" u="sng" strike="noStrike" spc="-1">
                <a:solidFill>
                  <a:srgbClr val="FFFFFF"/>
                </a:solidFill>
                <a:uFillTx/>
                <a:latin typeface="Calibri"/>
                <a:ea typeface="DejaVu Sans"/>
              </a:rPr>
              <a:t>A	arri </a:t>
            </a:r>
            <a:r>
              <a:rPr lang="en-GB" sz="2800" b="1" u="sng" strike="noStrike" spc="-1">
                <a:solidFill>
                  <a:srgbClr val="FF0000"/>
                </a:solidFill>
                <a:uFillTx/>
                <a:latin typeface="Calibri"/>
                <a:ea typeface="DejaVu Sans"/>
              </a:rPr>
              <a:t>Burst Time</a:t>
            </a:r>
            <a:r>
              <a:rPr lang="en-GB" sz="2800" b="0" u="sng" strike="noStrike" spc="-1">
                <a:solidFill>
                  <a:srgbClr val="FFFFFF"/>
                </a:solidFill>
                <a:uFillTx/>
                <a:latin typeface="Calibri"/>
                <a:ea typeface="DejaVu Sans"/>
              </a:rPr>
              <a:t>	</a:t>
            </a:r>
            <a:r>
              <a:rPr lang="en-GB" sz="2800" b="0" strike="noStrike" spc="-1">
                <a:solidFill>
                  <a:srgbClr val="000000"/>
                </a:solidFill>
                <a:latin typeface="Calibri"/>
                <a:ea typeface="DejaVu Sans"/>
              </a:rPr>
              <a:t>	</a:t>
            </a:r>
            <a:r>
              <a:rPr lang="en-GB" sz="2800" b="1" u="sng" strike="noStrike" spc="-1">
                <a:solidFill>
                  <a:srgbClr val="FF0000"/>
                </a:solidFill>
                <a:uFillTx/>
                <a:latin typeface="Calibri"/>
                <a:ea typeface="DejaVu Sans"/>
              </a:rPr>
              <a:t>Priority</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1		</a:t>
            </a:r>
            <a:r>
              <a:rPr lang="en-GB" sz="2800" b="0" strike="noStrike" spc="-1">
                <a:solidFill>
                  <a:srgbClr val="000000"/>
                </a:solidFill>
                <a:latin typeface="Calibri"/>
                <a:ea typeface="DejaVu Sans"/>
              </a:rPr>
              <a:t>	                10			     3</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2			                         </a:t>
            </a:r>
            <a:r>
              <a:rPr lang="en-GB" sz="2800" b="0" strike="noStrike" spc="-1">
                <a:solidFill>
                  <a:srgbClr val="000000"/>
                </a:solidFill>
                <a:latin typeface="Calibri"/>
                <a:ea typeface="DejaVu Sans"/>
              </a:rPr>
              <a:t>1                    1</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3		</a:t>
            </a:r>
            <a:r>
              <a:rPr lang="en-GB" sz="2800" b="0" strike="noStrike" spc="-1">
                <a:solidFill>
                  <a:srgbClr val="000000"/>
                </a:solidFill>
                <a:latin typeface="Calibri"/>
                <a:ea typeface="DejaVu Sans"/>
              </a:rPr>
              <a:t>	                 2	                4</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4</a:t>
            </a:r>
            <a:r>
              <a:rPr lang="en-GB" sz="2800" b="0" strike="noStrike" spc="-1">
                <a:solidFill>
                  <a:srgbClr val="000000"/>
                </a:solidFill>
                <a:latin typeface="Calibri"/>
                <a:ea typeface="DejaVu Sans"/>
              </a:rPr>
              <a:t>			                1	                 5</a:t>
            </a:r>
            <a:endParaRPr lang="en-IN" sz="2800" b="0" strike="noStrike" spc="-1">
              <a:latin typeface="Arial"/>
            </a:endParaRPr>
          </a:p>
          <a:p>
            <a:pPr marL="228600" indent="-227160">
              <a:lnSpc>
                <a:spcPct val="90000"/>
              </a:lnSpc>
              <a:spcBef>
                <a:spcPts val="1001"/>
              </a:spcBef>
              <a:tabLst>
                <a:tab pos="0" algn="l"/>
              </a:tabLst>
            </a:pPr>
            <a:r>
              <a:rPr lang="en-GB" sz="2800" b="0" strike="noStrike" spc="-1">
                <a:solidFill>
                  <a:srgbClr val="000000"/>
                </a:solidFill>
                <a:latin typeface="Calibri"/>
                <a:ea typeface="DejaVu Sans"/>
              </a:rPr>
              <a:t>				</a:t>
            </a:r>
            <a:r>
              <a:rPr lang="en-GB" sz="2800" b="0" i="1" strike="noStrike" spc="-1">
                <a:solidFill>
                  <a:srgbClr val="000000"/>
                </a:solidFill>
                <a:latin typeface="Calibri"/>
                <a:ea typeface="DejaVu Sans"/>
              </a:rPr>
              <a:t>P</a:t>
            </a:r>
            <a:r>
              <a:rPr lang="en-GB" sz="2800" b="0" i="1" strike="noStrike" spc="-1" baseline="-25000">
                <a:solidFill>
                  <a:srgbClr val="000000"/>
                </a:solidFill>
                <a:latin typeface="Calibri"/>
                <a:ea typeface="DejaVu Sans"/>
              </a:rPr>
              <a:t>5			                          </a:t>
            </a:r>
            <a:r>
              <a:rPr lang="en-GB" sz="2800" b="0" strike="noStrike" spc="-1">
                <a:solidFill>
                  <a:srgbClr val="000000"/>
                </a:solidFill>
                <a:latin typeface="Calibri"/>
                <a:ea typeface="DejaVu Sans"/>
              </a:rPr>
              <a:t>5	                 2</a:t>
            </a:r>
            <a:endParaRPr lang="en-IN" sz="2800" b="0" strike="noStrike" spc="-1">
              <a:latin typeface="Arial"/>
            </a:endParaRPr>
          </a:p>
          <a:p>
            <a:pPr marL="228600" indent="-227160">
              <a:lnSpc>
                <a:spcPct val="90000"/>
              </a:lnSpc>
              <a:spcBef>
                <a:spcPts val="1001"/>
              </a:spcBef>
              <a:buClr>
                <a:srgbClr val="000000"/>
              </a:buClr>
              <a:buSzPct val="45000"/>
              <a:buFont typeface="Wingdings" charset="2"/>
              <a:buChar char=""/>
              <a:tabLst>
                <a:tab pos="0" algn="l"/>
              </a:tabLst>
            </a:pPr>
            <a:r>
              <a:rPr lang="en-GB" sz="2800" b="0" strike="noStrike" spc="-1">
                <a:solidFill>
                  <a:srgbClr val="000000"/>
                </a:solidFill>
                <a:latin typeface="Calibri"/>
                <a:ea typeface="DejaVu Sans"/>
              </a:rPr>
              <a:t>Average waiting time = 8.2 msec</a:t>
            </a:r>
            <a:endParaRPr lang="en-IN" sz="2800" b="0" strike="noStrike" spc="-1">
              <a:latin typeface="Arial"/>
            </a:endParaRPr>
          </a:p>
          <a:p>
            <a:pPr marL="228600" indent="-227160">
              <a:lnSpc>
                <a:spcPct val="90000"/>
              </a:lnSpc>
              <a:spcBef>
                <a:spcPts val="1001"/>
              </a:spcBef>
              <a:buClr>
                <a:srgbClr val="000000"/>
              </a:buClr>
              <a:buSzPct val="45000"/>
              <a:buFont typeface="Wingdings" charset="2"/>
              <a:buChar char=""/>
              <a:tabLst>
                <a:tab pos="0" algn="l"/>
              </a:tabLst>
            </a:pPr>
            <a:r>
              <a:rPr lang="en-GB" sz="2800" b="0" strike="noStrike" spc="-1">
                <a:solidFill>
                  <a:srgbClr val="000000"/>
                </a:solidFill>
                <a:latin typeface="Calibri"/>
                <a:ea typeface="DejaVu Sans"/>
              </a:rPr>
              <a:t>Problem: indefinite blocking and starvation.</a:t>
            </a:r>
            <a:endParaRPr lang="en-IN" sz="2800" b="0" strike="noStrike" spc="-1">
              <a:latin typeface="Arial"/>
            </a:endParaRPr>
          </a:p>
          <a:p>
            <a:pPr marL="432000" lvl="1" indent="-215280">
              <a:lnSpc>
                <a:spcPct val="90000"/>
              </a:lnSpc>
              <a:spcBef>
                <a:spcPts val="1001"/>
              </a:spcBef>
              <a:buClr>
                <a:srgbClr val="000000"/>
              </a:buClr>
              <a:buSzPct val="45000"/>
              <a:buFont typeface="Wingdings" charset="2"/>
              <a:buChar char=""/>
              <a:tabLst>
                <a:tab pos="0" algn="l"/>
              </a:tabLst>
            </a:pPr>
            <a:r>
              <a:rPr lang="en-GB" sz="2800" b="0" strike="noStrike" spc="-1">
                <a:solidFill>
                  <a:srgbClr val="000000"/>
                </a:solidFill>
                <a:latin typeface="Calibri"/>
                <a:ea typeface="DejaVu Sans"/>
              </a:rPr>
              <a:t>Solutions: aging and pre-emptive priority scheduling</a:t>
            </a:r>
            <a:endParaRPr lang="en-IN" sz="2800" b="0" strike="noStrike" spc="-1">
              <a:latin typeface="Arial"/>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Preemptive Priority Scheduling</a:t>
            </a:r>
            <a:endParaRPr lang="en-IN" sz="4000" b="0" strike="noStrike" spc="-1">
              <a:latin typeface="Arial"/>
            </a:endParaRPr>
          </a:p>
        </p:txBody>
      </p:sp>
      <p:pic>
        <p:nvPicPr>
          <p:cNvPr id="131" name="Picture 1"/>
          <p:cNvPicPr/>
          <p:nvPr/>
        </p:nvPicPr>
        <p:blipFill>
          <a:blip r:embed="rId2"/>
          <a:stretch>
            <a:fillRect/>
          </a:stretch>
        </p:blipFill>
        <p:spPr>
          <a:xfrm>
            <a:off x="1519200" y="4606560"/>
            <a:ext cx="6266160" cy="1103400"/>
          </a:xfrm>
          <a:prstGeom prst="rect">
            <a:avLst/>
          </a:prstGeom>
          <a:ln>
            <a:noFill/>
          </a:ln>
        </p:spPr>
      </p:pic>
      <p:pic>
        <p:nvPicPr>
          <p:cNvPr id="132" name="Picture 2"/>
          <p:cNvPicPr/>
          <p:nvPr/>
        </p:nvPicPr>
        <p:blipFill>
          <a:blip r:embed="rId3"/>
          <a:stretch>
            <a:fillRect/>
          </a:stretch>
        </p:blipFill>
        <p:spPr>
          <a:xfrm>
            <a:off x="879840" y="1451160"/>
            <a:ext cx="8799840" cy="5008680"/>
          </a:xfrm>
          <a:prstGeom prst="rect">
            <a:avLst/>
          </a:prstGeom>
          <a:ln>
            <a:noFill/>
          </a:ln>
        </p:spPr>
      </p:pic>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Round Robin (RR) Scheduling</a:t>
            </a:r>
            <a:endParaRPr lang="en-IN" sz="4000" b="0" strike="noStrike" spc="-1">
              <a:latin typeface="Arial"/>
            </a:endParaRPr>
          </a:p>
        </p:txBody>
      </p:sp>
      <p:sp>
        <p:nvSpPr>
          <p:cNvPr id="134" name="CustomShape 2"/>
          <p:cNvSpPr/>
          <p:nvPr/>
        </p:nvSpPr>
        <p:spPr>
          <a:xfrm>
            <a:off x="783720" y="1423080"/>
            <a:ext cx="1027008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Each process gets a small unit of CPU time (</a:t>
            </a:r>
            <a:r>
              <a:rPr lang="en-GB" sz="2800" b="1" strike="noStrike" spc="-1">
                <a:solidFill>
                  <a:srgbClr val="3366FF"/>
                </a:solidFill>
                <a:latin typeface="Calibri"/>
                <a:ea typeface="DejaVu Sans"/>
              </a:rPr>
              <a:t>time</a:t>
            </a:r>
            <a:r>
              <a:rPr lang="en-GB" sz="2800" b="1" strike="noStrike" spc="-1">
                <a:solidFill>
                  <a:srgbClr val="000000"/>
                </a:solidFill>
                <a:latin typeface="Calibri"/>
                <a:ea typeface="DejaVu Sans"/>
              </a:rPr>
              <a:t> </a:t>
            </a:r>
            <a:r>
              <a:rPr lang="en-GB" sz="2800" b="1" strike="noStrike" spc="-1">
                <a:solidFill>
                  <a:srgbClr val="3366FF"/>
                </a:solidFill>
                <a:latin typeface="Calibri"/>
                <a:ea typeface="DejaVu Sans"/>
              </a:rPr>
              <a:t>quantum</a:t>
            </a:r>
            <a:r>
              <a:rPr lang="en-GB" sz="2800" b="1" strike="noStrike" spc="-1">
                <a:solidFill>
                  <a:srgbClr val="000000"/>
                </a:solidFill>
                <a:latin typeface="Calibri"/>
                <a:ea typeface="DejaVu Sans"/>
              </a:rPr>
              <a:t> </a:t>
            </a:r>
            <a:r>
              <a:rPr lang="en-GB" sz="2800" b="0" i="1" strike="noStrike" spc="-1">
                <a:solidFill>
                  <a:srgbClr val="000000"/>
                </a:solidFill>
                <a:latin typeface="Calibri"/>
                <a:ea typeface="DejaVu Sans"/>
              </a:rPr>
              <a:t>q</a:t>
            </a:r>
            <a:r>
              <a:rPr lang="en-GB" sz="2800" b="0" strike="noStrike" spc="-1">
                <a:solidFill>
                  <a:srgbClr val="000000"/>
                </a:solidFill>
                <a:latin typeface="Calibri"/>
                <a:ea typeface="DejaVu Sans"/>
              </a:rPr>
              <a:t>), usually 10-100 milliseconds.  After this time has elapsed, the process is preempted and added to the end of the ready queue.</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If there are </a:t>
            </a:r>
            <a:r>
              <a:rPr lang="en-GB" sz="2800" b="0" i="1" strike="noStrike" spc="-1">
                <a:solidFill>
                  <a:srgbClr val="000000"/>
                </a:solidFill>
                <a:latin typeface="Calibri"/>
                <a:ea typeface="DejaVu Sans"/>
              </a:rPr>
              <a:t>n</a:t>
            </a:r>
            <a:r>
              <a:rPr lang="en-GB" sz="2800" b="0" strike="noStrike" spc="-1">
                <a:solidFill>
                  <a:srgbClr val="000000"/>
                </a:solidFill>
                <a:latin typeface="Calibri"/>
                <a:ea typeface="DejaVu Sans"/>
              </a:rPr>
              <a:t> processes in the ready queue and the time quantum is </a:t>
            </a:r>
            <a:r>
              <a:rPr lang="en-GB" sz="2800" b="0" i="1" strike="noStrike" spc="-1">
                <a:solidFill>
                  <a:srgbClr val="000000"/>
                </a:solidFill>
                <a:latin typeface="Calibri"/>
                <a:ea typeface="DejaVu Sans"/>
              </a:rPr>
              <a:t>q</a:t>
            </a:r>
            <a:r>
              <a:rPr lang="en-GB" sz="2800" b="0" strike="noStrike" spc="-1">
                <a:solidFill>
                  <a:srgbClr val="000000"/>
                </a:solidFill>
                <a:latin typeface="Calibri"/>
                <a:ea typeface="DejaVu Sans"/>
              </a:rPr>
              <a:t>, then each process gets 1/</a:t>
            </a:r>
            <a:r>
              <a:rPr lang="en-GB" sz="2800" b="0" i="1" strike="noStrike" spc="-1">
                <a:solidFill>
                  <a:srgbClr val="000000"/>
                </a:solidFill>
                <a:latin typeface="Calibri"/>
                <a:ea typeface="DejaVu Sans"/>
              </a:rPr>
              <a:t>n</a:t>
            </a:r>
            <a:r>
              <a:rPr lang="en-GB" sz="2800" b="0" strike="noStrike" spc="-1">
                <a:solidFill>
                  <a:srgbClr val="000000"/>
                </a:solidFill>
                <a:latin typeface="Calibri"/>
                <a:ea typeface="DejaVu Sans"/>
              </a:rPr>
              <a:t> of the CPU time in chunks of at most </a:t>
            </a:r>
            <a:r>
              <a:rPr lang="en-GB" sz="2800" b="0" i="1" strike="noStrike" spc="-1">
                <a:solidFill>
                  <a:srgbClr val="000000"/>
                </a:solidFill>
                <a:latin typeface="Calibri"/>
                <a:ea typeface="DejaVu Sans"/>
              </a:rPr>
              <a:t>q</a:t>
            </a:r>
            <a:r>
              <a:rPr lang="en-GB" sz="2800" b="0" strike="noStrike" spc="-1">
                <a:solidFill>
                  <a:srgbClr val="000000"/>
                </a:solidFill>
                <a:latin typeface="Calibri"/>
                <a:ea typeface="DejaVu Sans"/>
              </a:rPr>
              <a:t> time units at once.  No process waits more than (</a:t>
            </a:r>
            <a:r>
              <a:rPr lang="en-GB" sz="2800" b="0" i="1" strike="noStrike" spc="-1">
                <a:solidFill>
                  <a:srgbClr val="000000"/>
                </a:solidFill>
                <a:latin typeface="Calibri"/>
                <a:ea typeface="DejaVu Sans"/>
              </a:rPr>
              <a:t>n</a:t>
            </a:r>
            <a:r>
              <a:rPr lang="en-GB" sz="2800" b="0" strike="noStrike" spc="-1">
                <a:solidFill>
                  <a:srgbClr val="000000"/>
                </a:solidFill>
                <a:latin typeface="Calibri"/>
                <a:ea typeface="DejaVu Sans"/>
              </a:rPr>
              <a:t>-1)</a:t>
            </a:r>
            <a:r>
              <a:rPr lang="en-GB" sz="2800" b="0" i="1" strike="noStrike" spc="-1">
                <a:solidFill>
                  <a:srgbClr val="000000"/>
                </a:solidFill>
                <a:latin typeface="Calibri"/>
                <a:ea typeface="DejaVu Sans"/>
              </a:rPr>
              <a:t>q </a:t>
            </a:r>
            <a:r>
              <a:rPr lang="en-GB" sz="2800" b="0" strike="noStrike" spc="-1">
                <a:solidFill>
                  <a:srgbClr val="000000"/>
                </a:solidFill>
                <a:latin typeface="Calibri"/>
                <a:ea typeface="DejaVu Sans"/>
              </a:rPr>
              <a:t>time units.</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Timer interrupts every quantum to schedule next process</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Performance</a:t>
            </a:r>
            <a:endParaRPr lang="en-IN" sz="2800" b="0" strike="noStrike" spc="-1">
              <a:latin typeface="Arial"/>
            </a:endParaRPr>
          </a:p>
          <a:p>
            <a:pPr marL="685800" lvl="1" indent="-227160">
              <a:lnSpc>
                <a:spcPct val="90000"/>
              </a:lnSpc>
              <a:spcBef>
                <a:spcPts val="499"/>
              </a:spcBef>
              <a:buClr>
                <a:srgbClr val="000000"/>
              </a:buClr>
              <a:buFont typeface="Wingdings" charset="2"/>
              <a:buChar char=""/>
            </a:pPr>
            <a:r>
              <a:rPr lang="en-GB" sz="2400" b="0" i="1" strike="noStrike" spc="-1">
                <a:solidFill>
                  <a:srgbClr val="000000"/>
                </a:solidFill>
                <a:latin typeface="Calibri"/>
                <a:ea typeface="DejaVu Sans"/>
              </a:rPr>
              <a:t>q</a:t>
            </a:r>
            <a:r>
              <a:rPr lang="en-GB" sz="2400" b="0" strike="noStrike" spc="-1">
                <a:solidFill>
                  <a:srgbClr val="000000"/>
                </a:solidFill>
                <a:latin typeface="Calibri"/>
                <a:ea typeface="DejaVu Sans"/>
              </a:rPr>
              <a:t> large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FIFO</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i="1" strike="noStrike" spc="-1">
                <a:solidFill>
                  <a:srgbClr val="000000"/>
                </a:solidFill>
                <a:latin typeface="Calibri"/>
                <a:ea typeface="DejaVu Sans"/>
              </a:rPr>
              <a:t>q </a:t>
            </a:r>
            <a:r>
              <a:rPr lang="en-GB" sz="2400" b="0" strike="noStrike" spc="-1">
                <a:solidFill>
                  <a:srgbClr val="000000"/>
                </a:solidFill>
                <a:latin typeface="Calibri"/>
                <a:ea typeface="DejaVu Sans"/>
              </a:rPr>
              <a:t>small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a:t>
            </a:r>
            <a:r>
              <a:rPr lang="en-GB" sz="2400" b="0" i="1" strike="noStrike" spc="-1">
                <a:solidFill>
                  <a:srgbClr val="000000"/>
                </a:solidFill>
                <a:latin typeface="Calibri"/>
                <a:ea typeface="DejaVu Sans"/>
              </a:rPr>
              <a:t>q </a:t>
            </a:r>
            <a:r>
              <a:rPr lang="en-GB" sz="2400" b="0" strike="noStrike" spc="-1">
                <a:solidFill>
                  <a:srgbClr val="000000"/>
                </a:solidFill>
                <a:latin typeface="Calibri"/>
                <a:ea typeface="DejaVu Sans"/>
              </a:rPr>
              <a:t>must be large with respect to context switch, otherwise overhead is too high</a:t>
            </a:r>
            <a:endParaRPr lang="en-IN" sz="2400" b="0" strike="noStrike" spc="-1">
              <a:latin typeface="Arial"/>
            </a:endParaRP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Round Robin (RR) Scheduling</a:t>
            </a:r>
            <a:endParaRPr lang="en-IN" sz="4000" b="0" strike="noStrike" spc="-1">
              <a:latin typeface="Arial"/>
            </a:endParaRPr>
          </a:p>
        </p:txBody>
      </p:sp>
      <p:sp>
        <p:nvSpPr>
          <p:cNvPr id="136" name="CustomShape 2"/>
          <p:cNvSpPr/>
          <p:nvPr/>
        </p:nvSpPr>
        <p:spPr>
          <a:xfrm>
            <a:off x="783720" y="1423080"/>
            <a:ext cx="1027008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tabLst>
                <a:tab pos="0" algn="l"/>
              </a:tabLst>
            </a:pPr>
            <a:r>
              <a:rPr lang="en-GB" sz="2800" b="0" strike="noStrike" spc="-1" dirty="0">
                <a:solidFill>
                  <a:srgbClr val="000000"/>
                </a:solidFill>
                <a:latin typeface="Calibri"/>
                <a:ea typeface="DejaVu Sans"/>
              </a:rPr>
              <a:t>		</a:t>
            </a:r>
            <a:r>
              <a:rPr lang="en-GB" sz="2800" b="1" u="sng" strike="noStrike" spc="-1" dirty="0">
                <a:solidFill>
                  <a:srgbClr val="FF0000"/>
                </a:solidFill>
                <a:uFillTx/>
                <a:latin typeface="Calibri"/>
                <a:ea typeface="DejaVu Sans"/>
              </a:rPr>
              <a:t>Process</a:t>
            </a:r>
            <a:r>
              <a:rPr lang="en-GB" sz="2800" b="1" strike="noStrike" spc="-1" dirty="0">
                <a:solidFill>
                  <a:srgbClr val="FF0000"/>
                </a:solidFill>
                <a:latin typeface="Calibri"/>
                <a:ea typeface="DejaVu Sans"/>
              </a:rPr>
              <a:t>	</a:t>
            </a:r>
            <a:r>
              <a:rPr lang="en-GB" sz="2800" b="1" u="sng" strike="noStrike" spc="-1" dirty="0">
                <a:solidFill>
                  <a:srgbClr val="FF0000"/>
                </a:solidFill>
                <a:uFillTx/>
                <a:latin typeface="Calibri"/>
                <a:ea typeface="DejaVu Sans"/>
              </a:rPr>
              <a:t>Burst Time</a:t>
            </a:r>
            <a:endParaRPr lang="en-IN" sz="2800" b="0" strike="noStrike" spc="-1" dirty="0">
              <a:latin typeface="Arial"/>
            </a:endParaRPr>
          </a:p>
          <a:p>
            <a:pPr marL="228600" indent="-227160">
              <a:lnSpc>
                <a:spcPct val="90000"/>
              </a:lnSpc>
              <a:spcBef>
                <a:spcPts val="1001"/>
              </a:spcBef>
              <a:tabLst>
                <a:tab pos="0" algn="l"/>
              </a:tabLst>
            </a:pPr>
            <a:r>
              <a:rPr lang="en-GB" sz="2800" b="0" i="1" strike="noStrike" spc="-1" dirty="0">
                <a:solidFill>
                  <a:srgbClr val="000000"/>
                </a:solidFill>
                <a:latin typeface="Calibri"/>
                <a:ea typeface="DejaVu Sans"/>
              </a:rPr>
              <a:t>		  P</a:t>
            </a:r>
            <a:r>
              <a:rPr lang="en-GB" sz="2800" b="0" i="1" strike="noStrike" spc="-1" baseline="-25000" dirty="0">
                <a:solidFill>
                  <a:srgbClr val="000000"/>
                </a:solidFill>
                <a:latin typeface="Calibri"/>
                <a:ea typeface="DejaVu Sans"/>
              </a:rPr>
              <a:t>1				</a:t>
            </a:r>
            <a:r>
              <a:rPr lang="en-GB" sz="2800" b="0" strike="noStrike" spc="-1" dirty="0">
                <a:solidFill>
                  <a:srgbClr val="000000"/>
                </a:solidFill>
                <a:latin typeface="Calibri"/>
                <a:ea typeface="DejaVu Sans"/>
              </a:rPr>
              <a:t>24            Here, q = 4</a:t>
            </a:r>
            <a:endParaRPr lang="en-IN" sz="2800" b="0" strike="noStrike" spc="-1" dirty="0">
              <a:latin typeface="Arial"/>
            </a:endParaRPr>
          </a:p>
          <a:p>
            <a:pPr marL="228600" indent="-227160">
              <a:lnSpc>
                <a:spcPct val="90000"/>
              </a:lnSpc>
              <a:spcBef>
                <a:spcPts val="1001"/>
              </a:spcBef>
              <a:tabLst>
                <a:tab pos="0" algn="l"/>
              </a:tabLst>
            </a:pPr>
            <a:r>
              <a:rPr lang="en-GB" sz="2800" b="0" strike="noStrike" spc="-1" dirty="0">
                <a:solidFill>
                  <a:srgbClr val="000000"/>
                </a:solidFill>
                <a:latin typeface="Calibri"/>
                <a:ea typeface="DejaVu Sans"/>
              </a:rPr>
              <a:t>		 </a:t>
            </a:r>
            <a:r>
              <a:rPr lang="en-GB" sz="2800" b="0" i="1" strike="noStrike" spc="-1" dirty="0">
                <a:solidFill>
                  <a:srgbClr val="000000"/>
                </a:solidFill>
                <a:latin typeface="Calibri"/>
                <a:ea typeface="DejaVu Sans"/>
              </a:rPr>
              <a:t>P</a:t>
            </a:r>
            <a:r>
              <a:rPr lang="en-GB" sz="2800" b="0" i="1" strike="noStrike" spc="-1" baseline="-25000" dirty="0">
                <a:solidFill>
                  <a:srgbClr val="000000"/>
                </a:solidFill>
                <a:latin typeface="Calibri"/>
                <a:ea typeface="DejaVu Sans"/>
              </a:rPr>
              <a:t>2	 			</a:t>
            </a:r>
            <a:r>
              <a:rPr lang="en-GB" sz="2800" b="0" strike="noStrike" spc="-1" dirty="0">
                <a:solidFill>
                  <a:srgbClr val="000000"/>
                </a:solidFill>
                <a:latin typeface="Calibri"/>
                <a:ea typeface="DejaVu Sans"/>
              </a:rPr>
              <a:t>3</a:t>
            </a:r>
            <a:endParaRPr lang="en-IN" sz="2800" b="0" strike="noStrike" spc="-1" dirty="0">
              <a:latin typeface="Arial"/>
            </a:endParaRPr>
          </a:p>
          <a:p>
            <a:pPr marL="228600" indent="-227160">
              <a:lnSpc>
                <a:spcPct val="90000"/>
              </a:lnSpc>
              <a:spcBef>
                <a:spcPts val="1001"/>
              </a:spcBef>
              <a:tabLst>
                <a:tab pos="0" algn="l"/>
              </a:tabLst>
            </a:pPr>
            <a:r>
              <a:rPr lang="en-GB" sz="2800" b="0" strike="noStrike" spc="-1" dirty="0">
                <a:solidFill>
                  <a:srgbClr val="000000"/>
                </a:solidFill>
                <a:latin typeface="Calibri"/>
                <a:ea typeface="DejaVu Sans"/>
              </a:rPr>
              <a:t>		 </a:t>
            </a:r>
            <a:r>
              <a:rPr lang="en-GB" sz="2800" b="0" i="1" strike="noStrike" spc="-1" dirty="0">
                <a:solidFill>
                  <a:srgbClr val="000000"/>
                </a:solidFill>
                <a:latin typeface="Calibri"/>
                <a:ea typeface="DejaVu Sans"/>
              </a:rPr>
              <a:t>P</a:t>
            </a:r>
            <a:r>
              <a:rPr lang="en-GB" sz="2800" b="0" i="1" strike="noStrike" spc="-1" baseline="-25000" dirty="0">
                <a:solidFill>
                  <a:srgbClr val="000000"/>
                </a:solidFill>
                <a:latin typeface="Calibri"/>
                <a:ea typeface="DejaVu Sans"/>
              </a:rPr>
              <a:t>3				</a:t>
            </a:r>
            <a:r>
              <a:rPr lang="en-GB" sz="2800" b="0" strike="noStrike" spc="-1" dirty="0">
                <a:solidFill>
                  <a:srgbClr val="000000"/>
                </a:solidFill>
                <a:latin typeface="Calibri"/>
                <a:ea typeface="DejaVu Sans"/>
              </a:rPr>
              <a:t>3	</a:t>
            </a:r>
            <a:endParaRPr lang="en-IN" sz="2800" b="0" strike="noStrike" spc="-1" dirty="0">
              <a:latin typeface="Arial"/>
            </a:endParaRPr>
          </a:p>
          <a:p>
            <a:pPr marL="228600" indent="-227160">
              <a:lnSpc>
                <a:spcPct val="90000"/>
              </a:lnSpc>
              <a:spcBef>
                <a:spcPts val="1001"/>
              </a:spcBef>
              <a:buClr>
                <a:srgbClr val="000000"/>
              </a:buClr>
              <a:buFont typeface="Arial"/>
              <a:buChar char="•"/>
              <a:tabLst>
                <a:tab pos="0" algn="l"/>
              </a:tabLst>
            </a:pPr>
            <a:r>
              <a:rPr lang="en-GB" sz="2800" b="0" strike="noStrike" spc="-1" dirty="0">
                <a:solidFill>
                  <a:srgbClr val="000000"/>
                </a:solidFill>
                <a:latin typeface="Calibri"/>
                <a:ea typeface="DejaVu Sans"/>
              </a:rPr>
              <a:t>The Gantt chart is: </a:t>
            </a:r>
            <a:br>
              <a:rPr dirty="0"/>
            </a:br>
            <a:br>
              <a:rPr dirty="0"/>
            </a:br>
            <a:br>
              <a:rPr dirty="0"/>
            </a:br>
            <a:r>
              <a:rPr lang="en-GB" sz="2800" b="0" strike="noStrike" spc="-1" dirty="0">
                <a:solidFill>
                  <a:srgbClr val="000000"/>
                </a:solidFill>
                <a:latin typeface="Calibri"/>
                <a:ea typeface="DejaVu Sans"/>
              </a:rPr>
              <a:t>Typically, higher average turnaround than SJF, but better </a:t>
            </a:r>
            <a:r>
              <a:rPr lang="en-GB" sz="2800" b="1" i="1" strike="noStrike" spc="-1" dirty="0">
                <a:solidFill>
                  <a:srgbClr val="000000"/>
                </a:solidFill>
                <a:latin typeface="Calibri"/>
                <a:ea typeface="DejaVu Sans"/>
              </a:rPr>
              <a:t>response</a:t>
            </a:r>
            <a:endParaRPr lang="en-IN" sz="2800" b="0" strike="noStrike" spc="-1" dirty="0">
              <a:latin typeface="Arial"/>
            </a:endParaRPr>
          </a:p>
          <a:p>
            <a:pPr marL="228600" indent="-227160">
              <a:lnSpc>
                <a:spcPct val="90000"/>
              </a:lnSpc>
              <a:spcBef>
                <a:spcPts val="1001"/>
              </a:spcBef>
              <a:buClr>
                <a:srgbClr val="000000"/>
              </a:buClr>
              <a:buFont typeface="Arial"/>
              <a:buChar char="•"/>
              <a:tabLst>
                <a:tab pos="0" algn="l"/>
              </a:tabLst>
            </a:pPr>
            <a:r>
              <a:rPr lang="en-GB" sz="2800" b="0" i="1" strike="noStrike" spc="-1" dirty="0">
                <a:solidFill>
                  <a:srgbClr val="000000"/>
                </a:solidFill>
                <a:latin typeface="Calibri"/>
                <a:ea typeface="DejaVu Sans"/>
              </a:rPr>
              <a:t>q</a:t>
            </a:r>
            <a:r>
              <a:rPr lang="en-GB" sz="2800" b="0" strike="noStrike" spc="-1" dirty="0">
                <a:solidFill>
                  <a:srgbClr val="000000"/>
                </a:solidFill>
                <a:latin typeface="Calibri"/>
                <a:ea typeface="DejaVu Sans"/>
              </a:rPr>
              <a:t> should be large compared to context switch time</a:t>
            </a:r>
            <a:endParaRPr lang="en-IN" sz="2800" b="0" strike="noStrike" spc="-1" dirty="0">
              <a:latin typeface="Arial"/>
            </a:endParaRPr>
          </a:p>
          <a:p>
            <a:pPr marL="228600" indent="-227160">
              <a:lnSpc>
                <a:spcPct val="90000"/>
              </a:lnSpc>
              <a:spcBef>
                <a:spcPts val="1001"/>
              </a:spcBef>
              <a:buClr>
                <a:srgbClr val="000000"/>
              </a:buClr>
              <a:buFont typeface="Arial"/>
              <a:buChar char="•"/>
              <a:tabLst>
                <a:tab pos="0" algn="l"/>
              </a:tabLst>
            </a:pPr>
            <a:r>
              <a:rPr lang="en-GB" sz="2800" b="0" i="1" strike="noStrike" spc="-1" dirty="0">
                <a:solidFill>
                  <a:srgbClr val="000000"/>
                </a:solidFill>
                <a:latin typeface="Calibri"/>
                <a:ea typeface="DejaVu Sans"/>
              </a:rPr>
              <a:t>q</a:t>
            </a:r>
            <a:r>
              <a:rPr lang="en-GB" sz="2800" b="0" strike="noStrike" spc="-1" dirty="0">
                <a:solidFill>
                  <a:srgbClr val="000000"/>
                </a:solidFill>
                <a:latin typeface="Calibri"/>
                <a:ea typeface="DejaVu Sans"/>
              </a:rPr>
              <a:t> usually 10ms to 100ms, context switch &lt; 10 </a:t>
            </a:r>
            <a:r>
              <a:rPr lang="en-GB" sz="2800" b="0" strike="noStrike" spc="-1" dirty="0" err="1">
                <a:solidFill>
                  <a:srgbClr val="000000"/>
                </a:solidFill>
                <a:latin typeface="Calibri"/>
                <a:ea typeface="DejaVu Sans"/>
              </a:rPr>
              <a:t>usec</a:t>
            </a:r>
            <a:endParaRPr lang="en-IN" sz="2800" b="0" strike="noStrike" spc="-1" dirty="0">
              <a:latin typeface="Arial"/>
            </a:endParaRPr>
          </a:p>
        </p:txBody>
      </p:sp>
      <p:pic>
        <p:nvPicPr>
          <p:cNvPr id="137" name="Picture 1"/>
          <p:cNvPicPr/>
          <p:nvPr/>
        </p:nvPicPr>
        <p:blipFill>
          <a:blip r:embed="rId2"/>
          <a:stretch>
            <a:fillRect/>
          </a:stretch>
        </p:blipFill>
        <p:spPr>
          <a:xfrm>
            <a:off x="4013640" y="3361320"/>
            <a:ext cx="7589880" cy="1122480"/>
          </a:xfrm>
          <a:prstGeom prst="rect">
            <a:avLst/>
          </a:prstGeom>
          <a:ln>
            <a:noFill/>
          </a:ln>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400680" y="0"/>
            <a:ext cx="850320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Time Quantum and Context Switch Time</a:t>
            </a:r>
            <a:endParaRPr lang="en-IN" sz="4000" b="0" strike="noStrike" spc="-1">
              <a:latin typeface="Arial"/>
            </a:endParaRPr>
          </a:p>
        </p:txBody>
      </p:sp>
      <p:pic>
        <p:nvPicPr>
          <p:cNvPr id="139" name="Picture 7"/>
          <p:cNvPicPr/>
          <p:nvPr/>
        </p:nvPicPr>
        <p:blipFill>
          <a:blip r:embed="rId2"/>
          <a:stretch>
            <a:fillRect/>
          </a:stretch>
        </p:blipFill>
        <p:spPr>
          <a:xfrm>
            <a:off x="2030760" y="1787040"/>
            <a:ext cx="6526440" cy="2901960"/>
          </a:xfrm>
          <a:prstGeom prst="rect">
            <a:avLst/>
          </a:prstGeom>
          <a:ln>
            <a:noFill/>
          </a:ln>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400680" y="0"/>
            <a:ext cx="850320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Turnaround Time Varies With The Time Quantum</a:t>
            </a:r>
            <a:endParaRPr lang="en-IN" sz="4000" b="0" strike="noStrike" spc="-1">
              <a:latin typeface="Arial"/>
            </a:endParaRPr>
          </a:p>
        </p:txBody>
      </p:sp>
      <p:pic>
        <p:nvPicPr>
          <p:cNvPr id="141" name="Picture 7"/>
          <p:cNvPicPr/>
          <p:nvPr/>
        </p:nvPicPr>
        <p:blipFill>
          <a:blip r:embed="rId2"/>
          <a:stretch>
            <a:fillRect/>
          </a:stretch>
        </p:blipFill>
        <p:spPr>
          <a:xfrm>
            <a:off x="1853640" y="1717200"/>
            <a:ext cx="5004000" cy="4121280"/>
          </a:xfrm>
          <a:prstGeom prst="rect">
            <a:avLst/>
          </a:prstGeom>
          <a:ln>
            <a:noFill/>
          </a:ln>
        </p:spPr>
      </p:pic>
      <p:sp>
        <p:nvSpPr>
          <p:cNvPr id="142" name="CustomShape 2"/>
          <p:cNvSpPr/>
          <p:nvPr/>
        </p:nvSpPr>
        <p:spPr>
          <a:xfrm>
            <a:off x="7321320" y="3605040"/>
            <a:ext cx="2311560" cy="486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300" b="0" strike="noStrike" spc="-1">
                <a:solidFill>
                  <a:srgbClr val="000000"/>
                </a:solidFill>
                <a:latin typeface="Verdana"/>
                <a:ea typeface="MS PGothic"/>
              </a:rPr>
              <a:t>80% of CPU bursts should be shorter than q</a:t>
            </a:r>
            <a:endParaRPr lang="en-IN" sz="1300" b="0" strike="noStrike" spc="-1">
              <a:latin typeface="Arial"/>
            </a:endParaRP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Multilevel Queue Scheduling</a:t>
            </a:r>
            <a:endParaRPr lang="en-IN" sz="4000" b="0" strike="noStrike" spc="-1">
              <a:latin typeface="Arial"/>
            </a:endParaRPr>
          </a:p>
        </p:txBody>
      </p:sp>
      <p:pic>
        <p:nvPicPr>
          <p:cNvPr id="144" name="Picture 4"/>
          <p:cNvPicPr/>
          <p:nvPr/>
        </p:nvPicPr>
        <p:blipFill>
          <a:blip r:embed="rId2"/>
          <a:stretch>
            <a:fillRect/>
          </a:stretch>
        </p:blipFill>
        <p:spPr>
          <a:xfrm>
            <a:off x="1270080" y="1467000"/>
            <a:ext cx="6685200" cy="4424400"/>
          </a:xfrm>
          <a:prstGeom prst="rect">
            <a:avLst/>
          </a:prstGeom>
          <a:ln>
            <a:noFill/>
          </a:ln>
        </p:spPr>
      </p:pic>
      <p:sp>
        <p:nvSpPr>
          <p:cNvPr id="145" name="CustomShape 2"/>
          <p:cNvSpPr/>
          <p:nvPr/>
        </p:nvSpPr>
        <p:spPr>
          <a:xfrm>
            <a:off x="8904960" y="1729800"/>
            <a:ext cx="22968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ea typeface="DejaVu Sans"/>
              </a:rPr>
              <a:t>fixed priority preemptive scheduling among queues</a:t>
            </a:r>
            <a:endParaRPr lang="en-IN" sz="1800" b="0" strike="noStrike" spc="-1">
              <a:latin typeface="Arial"/>
            </a:endParaRP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Multilevel Feedback Queue</a:t>
            </a:r>
            <a:endParaRPr lang="en-IN" sz="4000" b="0" strike="noStrike" spc="-1">
              <a:latin typeface="Arial"/>
            </a:endParaRPr>
          </a:p>
        </p:txBody>
      </p:sp>
      <p:sp>
        <p:nvSpPr>
          <p:cNvPr id="147" name="CustomShape 2"/>
          <p:cNvSpPr/>
          <p:nvPr/>
        </p:nvSpPr>
        <p:spPr>
          <a:xfrm>
            <a:off x="783720" y="1423080"/>
            <a:ext cx="1095372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A process can move between the various queues; aging can be implemented this way</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Separate processes according to the characteristics of their CPU bursts</a:t>
            </a:r>
            <a:endParaRPr lang="en-IN" sz="2800" b="0" strike="noStrike" spc="-1">
              <a:latin typeface="Arial"/>
            </a:endParaRPr>
          </a:p>
          <a:p>
            <a:pPr marL="228600" indent="-22716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Multilevel-feedback-queue scheduler defined by the following parameters:</a:t>
            </a:r>
            <a:endParaRPr lang="en-IN" sz="28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number of queues</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scheduling algorithms for each queue</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method used to determine when to upgrade a process</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method used to determine when to demote a process</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method used to determine which queue a process will enter when that process needs service</a:t>
            </a:r>
            <a:endParaRPr lang="en-IN" sz="2400" b="0" strike="noStrike" spc="-1">
              <a:latin typeface="Aria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Operating System Structure</a:t>
            </a:r>
            <a:endParaRPr lang="en-IN" sz="4000" b="0" strike="noStrike" spc="-1">
              <a:latin typeface="Arial"/>
            </a:endParaRPr>
          </a:p>
        </p:txBody>
      </p:sp>
      <p:sp>
        <p:nvSpPr>
          <p:cNvPr id="223" name="CustomShape 2"/>
          <p:cNvSpPr/>
          <p:nvPr/>
        </p:nvSpPr>
        <p:spPr>
          <a:xfrm>
            <a:off x="840240" y="1086120"/>
            <a:ext cx="5526000" cy="473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nSpc>
                <a:spcPct val="90000"/>
              </a:lnSpc>
            </a:pPr>
            <a:endParaRPr lang="en-IN" sz="1800" b="0" strike="noStrike" spc="-1">
              <a:latin typeface="Arial"/>
            </a:endParaRPr>
          </a:p>
          <a:p>
            <a:pPr marL="343080" indent="-341640">
              <a:lnSpc>
                <a:spcPct val="90000"/>
              </a:lnSpc>
              <a:buClr>
                <a:srgbClr val="FF0000"/>
              </a:buClr>
              <a:buFont typeface="Wingdings" charset="2"/>
              <a:buChar char=""/>
            </a:pPr>
            <a:r>
              <a:rPr lang="en-GB" sz="2400" b="1" strike="noStrike" spc="-1">
                <a:solidFill>
                  <a:srgbClr val="FF0000"/>
                </a:solidFill>
                <a:latin typeface="Cambria"/>
                <a:ea typeface="DejaVu Sans"/>
              </a:rPr>
              <a:t>Multiprogramming</a:t>
            </a:r>
            <a:r>
              <a:rPr lang="en-GB" sz="2400" b="0" strike="noStrike" spc="-1">
                <a:solidFill>
                  <a:srgbClr val="FF0000"/>
                </a:solidFill>
                <a:latin typeface="Cambria"/>
                <a:ea typeface="DejaVu Sans"/>
              </a:rPr>
              <a:t> (</a:t>
            </a:r>
            <a:r>
              <a:rPr lang="en-GB" sz="2400" b="1" strike="noStrike" spc="-1">
                <a:solidFill>
                  <a:srgbClr val="FF0000"/>
                </a:solidFill>
                <a:latin typeface="Cambria"/>
                <a:ea typeface="DejaVu Sans"/>
              </a:rPr>
              <a:t>Batch system</a:t>
            </a:r>
            <a:r>
              <a:rPr lang="en-GB" sz="2400" b="0" strike="noStrike" spc="-1">
                <a:solidFill>
                  <a:srgbClr val="FF0000"/>
                </a:solidFill>
                <a:latin typeface="Cambria"/>
                <a:ea typeface="DejaVu Sans"/>
              </a:rPr>
              <a:t>)</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311B92"/>
                </a:solidFill>
                <a:latin typeface="Cambria"/>
                <a:ea typeface="DejaVu Sans"/>
              </a:rPr>
              <a:t>Needed for efficiency</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311B92"/>
                </a:solidFill>
                <a:latin typeface="Cambria"/>
                <a:ea typeface="DejaVu Sans"/>
              </a:rPr>
              <a:t>Single process cannot keep CPU and I/O devices busy at all times</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311B92"/>
                </a:solidFill>
                <a:latin typeface="Cambria"/>
                <a:ea typeface="DejaVu Sans"/>
              </a:rPr>
              <a:t>Organizes jobs (code and data) so CPU always has one to execute</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311B92"/>
                </a:solidFill>
                <a:latin typeface="Cambria"/>
                <a:ea typeface="DejaVu Sans"/>
              </a:rPr>
              <a:t>A subset of total jobs in system is kept in memory</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311B92"/>
                </a:solidFill>
                <a:latin typeface="Cambria"/>
                <a:ea typeface="DejaVu Sans"/>
              </a:rPr>
              <a:t>One job is selected and run via </a:t>
            </a:r>
            <a:r>
              <a:rPr lang="en-GB" sz="2400" b="1" strike="noStrike" spc="-1">
                <a:solidFill>
                  <a:srgbClr val="311B92"/>
                </a:solidFill>
                <a:latin typeface="Cambria"/>
                <a:ea typeface="DejaVu Sans"/>
              </a:rPr>
              <a:t>job scheduling</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311B92"/>
                </a:solidFill>
                <a:latin typeface="Cambria"/>
                <a:ea typeface="DejaVu Sans"/>
              </a:rPr>
              <a:t>When it has to wait for I/O, OS switches to another job</a:t>
            </a:r>
            <a:endParaRPr lang="en-IN" sz="2400" b="0" strike="noStrike" spc="-1">
              <a:latin typeface="Arial"/>
            </a:endParaRPr>
          </a:p>
          <a:p>
            <a:pPr marL="457200">
              <a:lnSpc>
                <a:spcPct val="90000"/>
              </a:lnSpc>
            </a:pPr>
            <a:endParaRPr lang="en-IN" sz="2400" b="0" strike="noStrike" spc="-1">
              <a:latin typeface="Arial"/>
            </a:endParaRPr>
          </a:p>
        </p:txBody>
      </p:sp>
      <p:grpSp>
        <p:nvGrpSpPr>
          <p:cNvPr id="224" name="Group 3"/>
          <p:cNvGrpSpPr/>
          <p:nvPr/>
        </p:nvGrpSpPr>
        <p:grpSpPr>
          <a:xfrm>
            <a:off x="6367680" y="1744560"/>
            <a:ext cx="5411160" cy="3471840"/>
            <a:chOff x="6367680" y="1744560"/>
            <a:chExt cx="5411160" cy="3471840"/>
          </a:xfrm>
        </p:grpSpPr>
        <p:grpSp>
          <p:nvGrpSpPr>
            <p:cNvPr id="225" name="Group 4"/>
            <p:cNvGrpSpPr/>
            <p:nvPr/>
          </p:nvGrpSpPr>
          <p:grpSpPr>
            <a:xfrm>
              <a:off x="6367680" y="1744560"/>
              <a:ext cx="5411160" cy="3471840"/>
              <a:chOff x="6367680" y="1744560"/>
              <a:chExt cx="5411160" cy="3471840"/>
            </a:xfrm>
          </p:grpSpPr>
          <p:pic>
            <p:nvPicPr>
              <p:cNvPr id="226" name="Picture 3"/>
              <p:cNvPicPr/>
              <p:nvPr/>
            </p:nvPicPr>
            <p:blipFill>
              <a:blip r:embed="rId2"/>
              <a:stretch>
                <a:fillRect/>
              </a:stretch>
            </p:blipFill>
            <p:spPr>
              <a:xfrm>
                <a:off x="6367680" y="1744560"/>
                <a:ext cx="5411160" cy="3471840"/>
              </a:xfrm>
              <a:prstGeom prst="rect">
                <a:avLst/>
              </a:prstGeom>
              <a:ln>
                <a:noFill/>
              </a:ln>
              <a:effectLst>
                <a:reflection blurRad="12700" stA="38000" endPos="28000" dist="5000" dir="5400000" sy="-100000" algn="bl" rotWithShape="0"/>
              </a:effectLst>
            </p:spPr>
          </p:pic>
          <p:pic>
            <p:nvPicPr>
              <p:cNvPr id="227" name="Picture 2"/>
              <p:cNvPicPr/>
              <p:nvPr/>
            </p:nvPicPr>
            <p:blipFill>
              <a:blip r:embed="rId3"/>
              <a:stretch>
                <a:fillRect/>
              </a:stretch>
            </p:blipFill>
            <p:spPr>
              <a:xfrm>
                <a:off x="10146240" y="2078280"/>
                <a:ext cx="1473480" cy="311400"/>
              </a:xfrm>
              <a:prstGeom prst="rect">
                <a:avLst/>
              </a:prstGeom>
              <a:ln>
                <a:noFill/>
              </a:ln>
              <a:effectLst>
                <a:reflection blurRad="12700" stA="38000" endPos="28000" dist="5000" dir="5400000" sy="-100000" algn="bl" rotWithShape="0"/>
              </a:effectLst>
            </p:spPr>
          </p:pic>
        </p:grpSp>
        <p:sp>
          <p:nvSpPr>
            <p:cNvPr id="228" name="CustomShape 5"/>
            <p:cNvSpPr/>
            <p:nvPr/>
          </p:nvSpPr>
          <p:spPr>
            <a:xfrm>
              <a:off x="6807960" y="3342600"/>
              <a:ext cx="1071000" cy="2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nSpc>
                  <a:spcPct val="100000"/>
                </a:lnSpc>
              </a:pPr>
              <a:r>
                <a:rPr lang="en-GB" sz="1200" b="0" strike="noStrike" spc="-1">
                  <a:solidFill>
                    <a:srgbClr val="000000"/>
                  </a:solidFill>
                  <a:latin typeface="Calibri"/>
                  <a:ea typeface="DejaVu Sans"/>
                </a:rPr>
                <a:t>Job Pool</a:t>
              </a:r>
              <a:endParaRPr lang="en-IN" sz="1200" b="0" strike="noStrike" spc="-1">
                <a:latin typeface="Arial"/>
              </a:endParaRPr>
            </a:p>
          </p:txBody>
        </p:sp>
      </p:grpSp>
      <p:sp>
        <p:nvSpPr>
          <p:cNvPr id="2" name="TextBox 1">
            <a:extLst>
              <a:ext uri="{FF2B5EF4-FFF2-40B4-BE49-F238E27FC236}">
                <a16:creationId xmlns:a16="http://schemas.microsoft.com/office/drawing/2014/main" id="{05F25BFB-BE97-25E1-3203-AB25E6022136}"/>
              </a:ext>
            </a:extLst>
          </p:cNvPr>
          <p:cNvSpPr txBox="1"/>
          <p:nvPr/>
        </p:nvSpPr>
        <p:spPr>
          <a:xfrm>
            <a:off x="1133475" y="5818680"/>
            <a:ext cx="26853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r>
              <a:rPr lang="en-IN"/>
              <a:t>CPU should not be Idle!!</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Multilevel Feedback Queue</a:t>
            </a:r>
            <a:endParaRPr lang="en-IN" sz="4000" b="0" strike="noStrike" spc="-1">
              <a:latin typeface="Arial"/>
            </a:endParaRPr>
          </a:p>
        </p:txBody>
      </p:sp>
      <p:sp>
        <p:nvSpPr>
          <p:cNvPr id="149" name="CustomShape 2"/>
          <p:cNvSpPr/>
          <p:nvPr/>
        </p:nvSpPr>
        <p:spPr>
          <a:xfrm>
            <a:off x="108360" y="1546560"/>
            <a:ext cx="8795520" cy="45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Three queues: </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i="1" strike="noStrike" spc="-1">
                <a:solidFill>
                  <a:srgbClr val="000000"/>
                </a:solidFill>
                <a:latin typeface="Calibri"/>
                <a:ea typeface="DejaVu Sans"/>
              </a:rPr>
              <a:t>Q</a:t>
            </a:r>
            <a:r>
              <a:rPr lang="en-GB" sz="2400" b="0" strike="noStrike" spc="-1" baseline="-25000">
                <a:solidFill>
                  <a:srgbClr val="000000"/>
                </a:solidFill>
                <a:latin typeface="Calibri"/>
                <a:ea typeface="DejaVu Sans"/>
              </a:rPr>
              <a:t>0</a:t>
            </a:r>
            <a:r>
              <a:rPr lang="en-GB" sz="2400" b="0" strike="noStrike" spc="-1">
                <a:solidFill>
                  <a:srgbClr val="000000"/>
                </a:solidFill>
                <a:latin typeface="Calibri"/>
                <a:ea typeface="DejaVu Sans"/>
              </a:rPr>
              <a:t> – RR with time quantum 8 milliseconds</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i="1" strike="noStrike" spc="-1">
                <a:solidFill>
                  <a:srgbClr val="000000"/>
                </a:solidFill>
                <a:latin typeface="Calibri"/>
                <a:ea typeface="DejaVu Sans"/>
              </a:rPr>
              <a:t>Q</a:t>
            </a:r>
            <a:r>
              <a:rPr lang="en-GB" sz="2400" b="0" strike="noStrike" spc="-1" baseline="-25000">
                <a:solidFill>
                  <a:srgbClr val="000000"/>
                </a:solidFill>
                <a:latin typeface="Calibri"/>
                <a:ea typeface="DejaVu Sans"/>
              </a:rPr>
              <a:t>1</a:t>
            </a:r>
            <a:r>
              <a:rPr lang="en-GB" sz="2400" b="0" strike="noStrike" spc="-1">
                <a:solidFill>
                  <a:srgbClr val="000000"/>
                </a:solidFill>
                <a:latin typeface="Calibri"/>
                <a:ea typeface="DejaVu Sans"/>
              </a:rPr>
              <a:t> – RR time quantum 16 milliseconds</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i="1" strike="noStrike" spc="-1">
                <a:solidFill>
                  <a:srgbClr val="000000"/>
                </a:solidFill>
                <a:latin typeface="Calibri"/>
                <a:ea typeface="DejaVu Sans"/>
              </a:rPr>
              <a:t>Q</a:t>
            </a:r>
            <a:r>
              <a:rPr lang="en-GB" sz="2400" b="0" strike="noStrike" spc="-1" baseline="-25000">
                <a:solidFill>
                  <a:srgbClr val="000000"/>
                </a:solidFill>
                <a:latin typeface="Calibri"/>
                <a:ea typeface="DejaVu Sans"/>
              </a:rPr>
              <a:t>2</a:t>
            </a:r>
            <a:r>
              <a:rPr lang="en-GB" sz="2400" b="0" strike="noStrike" spc="-1">
                <a:solidFill>
                  <a:srgbClr val="000000"/>
                </a:solidFill>
                <a:latin typeface="Calibri"/>
                <a:ea typeface="DejaVu Sans"/>
              </a:rPr>
              <a:t> – FCFS</a:t>
            </a:r>
            <a:endParaRPr lang="en-IN" sz="2400" b="0" strike="noStrike" spc="-1">
              <a:latin typeface="Arial"/>
            </a:endParaRPr>
          </a:p>
          <a:p>
            <a:pPr marL="228600" indent="-22716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Scheduling</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A new process enters queue </a:t>
            </a:r>
            <a:r>
              <a:rPr lang="en-GB" sz="2400" b="0" i="1" strike="noStrike" spc="-1">
                <a:solidFill>
                  <a:srgbClr val="000000"/>
                </a:solidFill>
                <a:latin typeface="Calibri"/>
                <a:ea typeface="DejaVu Sans"/>
              </a:rPr>
              <a:t>Q</a:t>
            </a:r>
            <a:r>
              <a:rPr lang="en-GB" sz="2400" b="0" i="1" strike="noStrike" spc="-1" baseline="-25000">
                <a:solidFill>
                  <a:srgbClr val="000000"/>
                </a:solidFill>
                <a:latin typeface="Calibri"/>
                <a:ea typeface="DejaVu Sans"/>
              </a:rPr>
              <a:t>0</a:t>
            </a:r>
            <a:r>
              <a:rPr lang="en-GB" sz="2400" b="0" i="1" strike="noStrike" spc="-1">
                <a:solidFill>
                  <a:srgbClr val="000000"/>
                </a:solidFill>
                <a:latin typeface="Calibri"/>
                <a:ea typeface="DejaVu Sans"/>
              </a:rPr>
              <a:t> </a:t>
            </a:r>
            <a:r>
              <a:rPr lang="en-GB" sz="2400" b="0" strike="noStrike" spc="-1">
                <a:solidFill>
                  <a:srgbClr val="000000"/>
                </a:solidFill>
                <a:latin typeface="Calibri"/>
                <a:ea typeface="DejaVu Sans"/>
              </a:rPr>
              <a:t>which is uses RR</a:t>
            </a:r>
            <a:endParaRPr lang="en-IN" sz="2400" b="0" strike="noStrike" spc="-1">
              <a:latin typeface="Arial"/>
            </a:endParaRPr>
          </a:p>
          <a:p>
            <a:pPr marL="1143000" lvl="2"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When it gains CPU, job receives 8 milliseconds</a:t>
            </a:r>
            <a:endParaRPr lang="en-IN" sz="2400" b="0" strike="noStrike" spc="-1">
              <a:latin typeface="Arial"/>
            </a:endParaRPr>
          </a:p>
          <a:p>
            <a:pPr marL="1143000" lvl="2"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If it does not finish in 8 milliseconds, job is moved to queue </a:t>
            </a:r>
            <a:r>
              <a:rPr lang="en-GB" sz="2400" b="0" i="1" strike="noStrike" spc="-1">
                <a:solidFill>
                  <a:srgbClr val="000000"/>
                </a:solidFill>
                <a:latin typeface="Calibri"/>
                <a:ea typeface="DejaVu Sans"/>
              </a:rPr>
              <a:t>Q</a:t>
            </a:r>
            <a:r>
              <a:rPr lang="en-GB" sz="2400" b="0" strike="noStrike" spc="-1" baseline="-25000">
                <a:solidFill>
                  <a:srgbClr val="000000"/>
                </a:solidFill>
                <a:latin typeface="Calibri"/>
                <a:ea typeface="DejaVu Sans"/>
              </a:rPr>
              <a:t>1</a:t>
            </a:r>
            <a:endParaRPr lang="en-IN" sz="2400" b="0" strike="noStrike" spc="-1">
              <a:latin typeface="Arial"/>
            </a:endParaRPr>
          </a:p>
          <a:p>
            <a:pPr marL="685800" lvl="1"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At </a:t>
            </a:r>
            <a:r>
              <a:rPr lang="en-GB" sz="2400" b="0" i="1" strike="noStrike" spc="-1">
                <a:solidFill>
                  <a:srgbClr val="000000"/>
                </a:solidFill>
                <a:latin typeface="Calibri"/>
                <a:ea typeface="DejaVu Sans"/>
              </a:rPr>
              <a:t>Q</a:t>
            </a:r>
            <a:r>
              <a:rPr lang="en-GB" sz="2400" b="0" strike="noStrike" spc="-1" baseline="-25000">
                <a:solidFill>
                  <a:srgbClr val="000000"/>
                </a:solidFill>
                <a:latin typeface="Calibri"/>
                <a:ea typeface="DejaVu Sans"/>
              </a:rPr>
              <a:t>1</a:t>
            </a:r>
            <a:r>
              <a:rPr lang="en-GB" sz="2400" b="0" strike="noStrike" spc="-1">
                <a:solidFill>
                  <a:srgbClr val="000000"/>
                </a:solidFill>
                <a:latin typeface="Calibri"/>
                <a:ea typeface="DejaVu Sans"/>
              </a:rPr>
              <a:t> process is again served using RR and receives 16 additional milliseconds</a:t>
            </a:r>
            <a:endParaRPr lang="en-IN" sz="2400" b="0" strike="noStrike" spc="-1">
              <a:latin typeface="Arial"/>
            </a:endParaRPr>
          </a:p>
          <a:p>
            <a:pPr marL="1143000" lvl="2" indent="-22716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If it still does not complete, it is preempted and moved to queue </a:t>
            </a:r>
            <a:r>
              <a:rPr lang="en-GB" sz="2400" b="0" i="1" strike="noStrike" spc="-1">
                <a:solidFill>
                  <a:srgbClr val="000000"/>
                </a:solidFill>
                <a:latin typeface="Calibri"/>
                <a:ea typeface="DejaVu Sans"/>
              </a:rPr>
              <a:t>Q</a:t>
            </a:r>
            <a:r>
              <a:rPr lang="en-GB" sz="2400" b="0" strike="noStrike" spc="-1" baseline="-25000">
                <a:solidFill>
                  <a:srgbClr val="000000"/>
                </a:solidFill>
                <a:latin typeface="Calibri"/>
                <a:ea typeface="DejaVu Sans"/>
              </a:rPr>
              <a:t>2</a:t>
            </a:r>
            <a:endParaRPr lang="en-IN" sz="2400" b="0" strike="noStrike" spc="-1">
              <a:latin typeface="Arial"/>
            </a:endParaRPr>
          </a:p>
        </p:txBody>
      </p:sp>
      <p:pic>
        <p:nvPicPr>
          <p:cNvPr id="150" name="Picture 4"/>
          <p:cNvPicPr/>
          <p:nvPr/>
        </p:nvPicPr>
        <p:blipFill>
          <a:blip r:embed="rId2"/>
          <a:stretch>
            <a:fillRect/>
          </a:stretch>
        </p:blipFill>
        <p:spPr>
          <a:xfrm>
            <a:off x="7789320" y="1640160"/>
            <a:ext cx="3861000" cy="2573640"/>
          </a:xfrm>
          <a:prstGeom prst="rect">
            <a:avLst/>
          </a:prstGeom>
          <a:ln>
            <a:noFill/>
          </a:ln>
        </p:spPr>
      </p:pic>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048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CFS</a:t>
            </a:r>
            <a:endParaRPr lang="en-IN" sz="4000" b="0" strike="noStrike" spc="-1">
              <a:latin typeface="Arial"/>
            </a:endParaRPr>
          </a:p>
        </p:txBody>
      </p:sp>
      <p:pic>
        <p:nvPicPr>
          <p:cNvPr id="152" name="Picture 1"/>
          <p:cNvPicPr/>
          <p:nvPr/>
        </p:nvPicPr>
        <p:blipFill>
          <a:blip r:embed="rId2"/>
          <a:stretch>
            <a:fillRect/>
          </a:stretch>
        </p:blipFill>
        <p:spPr>
          <a:xfrm>
            <a:off x="7851960" y="1604520"/>
            <a:ext cx="3396960" cy="3977280"/>
          </a:xfrm>
          <a:prstGeom prst="rect">
            <a:avLst/>
          </a:prstGeom>
          <a:ln>
            <a:noFill/>
          </a:ln>
        </p:spPr>
      </p:pic>
      <p:sp>
        <p:nvSpPr>
          <p:cNvPr id="153" name="TextShape 2"/>
          <p:cNvSpPr txBox="1"/>
          <p:nvPr/>
        </p:nvSpPr>
        <p:spPr>
          <a:xfrm>
            <a:off x="609480" y="273600"/>
            <a:ext cx="10972440" cy="1144800"/>
          </a:xfrm>
          <a:prstGeom prst="rect">
            <a:avLst/>
          </a:prstGeom>
          <a:noFill/>
          <a:ln>
            <a:noFill/>
          </a:ln>
        </p:spPr>
        <p:txBody>
          <a:bodyPr lIns="0" tIns="0" rIns="0" bIns="0" anchor="ctr">
            <a:noAutofit/>
          </a:bodyPr>
          <a:lstStyle/>
          <a:p>
            <a:pPr algn="ctr"/>
            <a:endParaRPr lang="en-IN" sz="4400" b="0" strike="noStrike" spc="-1">
              <a:latin typeface="Arial"/>
            </a:endParaRPr>
          </a:p>
        </p:txBody>
      </p:sp>
      <p:sp>
        <p:nvSpPr>
          <p:cNvPr id="154" name="TextShape 3"/>
          <p:cNvSpPr txBox="1"/>
          <p:nvPr/>
        </p:nvSpPr>
        <p:spPr>
          <a:xfrm>
            <a:off x="723960" y="1604520"/>
            <a:ext cx="5354280" cy="3977280"/>
          </a:xfrm>
          <a:prstGeom prst="rect">
            <a:avLst/>
          </a:prstGeom>
          <a:noFill/>
          <a:ln>
            <a:noFill/>
          </a:ln>
        </p:spPr>
        <p:txBody>
          <a:bodyPr lIns="0" tIns="0" rIns="0" bIns="0">
            <a:normAutofit fontScale="59500" lnSpcReduction="10000"/>
          </a:bodyPr>
          <a:lstStyle/>
          <a:p>
            <a:pPr marL="432000" indent="-324000">
              <a:spcBef>
                <a:spcPts val="1417"/>
              </a:spcBef>
              <a:buClr>
                <a:srgbClr val="000000"/>
              </a:buClr>
              <a:buSzPct val="45000"/>
              <a:buFont typeface="Wingdings" charset="2"/>
              <a:buChar char=""/>
            </a:pPr>
            <a:r>
              <a:rPr lang="en-IN" sz="3200" b="0" strike="noStrike" spc="-1">
                <a:latin typeface="Arial"/>
              </a:rPr>
              <a:t>Red-Black Tree</a:t>
            </a:r>
          </a:p>
          <a:p>
            <a:pPr marL="864000" lvl="1" indent="-324000">
              <a:spcBef>
                <a:spcPts val="1134"/>
              </a:spcBef>
              <a:buClr>
                <a:srgbClr val="000000"/>
              </a:buClr>
              <a:buSzPct val="75000"/>
              <a:buFont typeface="Symbol" charset="2"/>
              <a:buChar char=""/>
            </a:pPr>
            <a:r>
              <a:rPr lang="en-IN" sz="2800" b="0" strike="noStrike" spc="-1">
                <a:latin typeface="Arial"/>
              </a:rPr>
              <a:t>Every node has a color either red or black.</a:t>
            </a:r>
          </a:p>
          <a:p>
            <a:pPr marL="864000" lvl="1" indent="-324000">
              <a:spcBef>
                <a:spcPts val="1134"/>
              </a:spcBef>
              <a:buClr>
                <a:srgbClr val="000000"/>
              </a:buClr>
              <a:buSzPct val="75000"/>
              <a:buFont typeface="Symbol" charset="2"/>
              <a:buChar char=""/>
            </a:pPr>
            <a:r>
              <a:rPr lang="en-IN" sz="2800" b="0" strike="noStrike" spc="-1">
                <a:latin typeface="Arial"/>
              </a:rPr>
              <a:t>The root of the tree is always black.</a:t>
            </a:r>
          </a:p>
          <a:p>
            <a:pPr marL="864000" lvl="1" indent="-324000">
              <a:spcBef>
                <a:spcPts val="1134"/>
              </a:spcBef>
              <a:buClr>
                <a:srgbClr val="000000"/>
              </a:buClr>
              <a:buSzPct val="75000"/>
              <a:buFont typeface="Symbol" charset="2"/>
              <a:buChar char=""/>
            </a:pPr>
            <a:r>
              <a:rPr lang="en-IN" sz="2800" b="0" strike="noStrike" spc="-1">
                <a:latin typeface="Arial"/>
              </a:rPr>
              <a:t>There are no two adjacent red nodes (A red node cannot have a red parent or red child).</a:t>
            </a:r>
          </a:p>
          <a:p>
            <a:pPr marL="864000" lvl="1" indent="-324000">
              <a:spcBef>
                <a:spcPts val="1134"/>
              </a:spcBef>
              <a:buClr>
                <a:srgbClr val="000000"/>
              </a:buClr>
              <a:buSzPct val="75000"/>
              <a:buFont typeface="Symbol" charset="2"/>
              <a:buChar char=""/>
            </a:pPr>
            <a:r>
              <a:rPr lang="en-IN" sz="2800" b="0" strike="noStrike" spc="-1">
                <a:latin typeface="Arial"/>
              </a:rPr>
              <a:t>Every path from a node (including root) to any of its descendants NULL nodes has the same number of black nodes.</a:t>
            </a:r>
          </a:p>
          <a:p>
            <a:pPr marL="864000" lvl="1" indent="-324000">
              <a:spcBef>
                <a:spcPts val="1134"/>
              </a:spcBef>
              <a:buClr>
                <a:srgbClr val="000000"/>
              </a:buClr>
              <a:buSzPct val="75000"/>
              <a:buFont typeface="Symbol" charset="2"/>
              <a:buChar char=""/>
            </a:pPr>
            <a:r>
              <a:rPr lang="en-IN" sz="2800" b="0" strike="noStrike" spc="-1">
                <a:latin typeface="Arial"/>
              </a:rPr>
              <a:t>All leaf nodes are black nodes.</a:t>
            </a:r>
          </a:p>
          <a:p>
            <a:pPr marL="864000" lvl="1" indent="-324000">
              <a:spcBef>
                <a:spcPts val="1134"/>
              </a:spcBef>
              <a:buClr>
                <a:srgbClr val="000000"/>
              </a:buClr>
              <a:buSzPct val="75000"/>
              <a:buFont typeface="Symbol" charset="2"/>
              <a:buChar char=""/>
            </a:pPr>
            <a:r>
              <a:rPr lang="en-IN" sz="2800" b="0" strike="noStrike" spc="-1">
                <a:latin typeface="Arial"/>
              </a:rPr>
              <a:t>Self balancing: sub-trees are rotated when the properties are violated</a:t>
            </a:r>
          </a:p>
          <a:p>
            <a:pPr marL="864000" lvl="1" indent="-324000">
              <a:spcBef>
                <a:spcPts val="1134"/>
              </a:spcBef>
              <a:buClr>
                <a:srgbClr val="000000"/>
              </a:buClr>
              <a:buSzPct val="75000"/>
              <a:buFont typeface="Symbol" charset="2"/>
              <a:buChar char=""/>
            </a:pPr>
            <a:r>
              <a:rPr lang="en-IN" sz="2800" b="0" strike="noStrike" spc="-1">
                <a:latin typeface="Arial"/>
              </a:rPr>
              <a:t>Search, insert, delete: O(log n)</a:t>
            </a: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400680" y="268200"/>
            <a:ext cx="85032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CFS</a:t>
            </a:r>
            <a:endParaRPr lang="en-IN" sz="4000" b="0" strike="noStrike" spc="-1">
              <a:latin typeface="Arial"/>
            </a:endParaRPr>
          </a:p>
        </p:txBody>
      </p:sp>
      <p:pic>
        <p:nvPicPr>
          <p:cNvPr id="156" name="Picture 2_0"/>
          <p:cNvPicPr/>
          <p:nvPr/>
        </p:nvPicPr>
        <p:blipFill>
          <a:blip r:embed="rId2"/>
          <a:stretch>
            <a:fillRect/>
          </a:stretch>
        </p:blipFill>
        <p:spPr>
          <a:xfrm>
            <a:off x="929880" y="1532880"/>
            <a:ext cx="8912880" cy="5163480"/>
          </a:xfrm>
          <a:prstGeom prst="rect">
            <a:avLst/>
          </a:prstGeom>
          <a:ln>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4210200" y="2967480"/>
            <a:ext cx="3770280" cy="10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gn="ctr">
              <a:lnSpc>
                <a:spcPct val="100000"/>
              </a:lnSpc>
            </a:pPr>
            <a:r>
              <a:rPr lang="en-GB" sz="6600" b="1" strike="noStrike" spc="-1">
                <a:solidFill>
                  <a:srgbClr val="0000FF"/>
                </a:solidFill>
                <a:latin typeface="Calibri"/>
                <a:ea typeface="DejaVu Sans"/>
              </a:rPr>
              <a:t>Thank You</a:t>
            </a:r>
            <a:endParaRPr lang="en-IN" sz="6600" b="0" strike="noStrike" spc="-1">
              <a:latin typeface="Arial"/>
            </a:endParaRP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3581280" y="4221720"/>
            <a:ext cx="6627600" cy="9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ts val="4000"/>
              </a:lnSpc>
            </a:pPr>
            <a:r>
              <a:rPr lang="en-US" sz="2800" b="1" strike="noStrike" spc="-1">
                <a:solidFill>
                  <a:srgbClr val="FFFFFF"/>
                </a:solidFill>
                <a:latin typeface="Baskerville Old Face"/>
                <a:ea typeface="DejaVu Sans"/>
              </a:rPr>
              <a:t>OPERATING SYSTEMS (CS F372)</a:t>
            </a:r>
            <a:br/>
            <a:r>
              <a:rPr lang="en-US" sz="2800" b="0" strike="noStrike" spc="-1">
                <a:solidFill>
                  <a:srgbClr val="FFFFFF"/>
                </a:solidFill>
                <a:latin typeface="Baskerville Old Face"/>
                <a:ea typeface="DejaVu Sans"/>
              </a:rPr>
              <a:t>Synchronization 	</a:t>
            </a:r>
            <a:endParaRPr lang="en-IN" sz="2800" b="0" strike="noStrike" spc="-1">
              <a:latin typeface="Arial"/>
            </a:endParaRPr>
          </a:p>
        </p:txBody>
      </p:sp>
      <p:sp>
        <p:nvSpPr>
          <p:cNvPr id="94" name="CustomShape 2"/>
          <p:cNvSpPr/>
          <p:nvPr/>
        </p:nvSpPr>
        <p:spPr>
          <a:xfrm>
            <a:off x="3802680" y="5333760"/>
            <a:ext cx="6018120" cy="5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ts val="1800"/>
              </a:lnSpc>
            </a:pPr>
            <a:endParaRPr lang="en-IN" sz="1800" b="0" strike="noStrike" spc="-1">
              <a:latin typeface="Arial"/>
            </a:endParaRPr>
          </a:p>
          <a:p>
            <a:pPr algn="ctr">
              <a:lnSpc>
                <a:spcPts val="1800"/>
              </a:lnSpc>
            </a:pPr>
            <a:r>
              <a:rPr lang="en-GB" sz="1800" b="0" strike="noStrike" spc="-1">
                <a:solidFill>
                  <a:srgbClr val="FFFFFF"/>
                </a:solidFill>
                <a:latin typeface="Book Antiqua"/>
                <a:ea typeface="DejaVu Sans"/>
              </a:rPr>
              <a:t>Slides Courtesy: Dr. Barsha Mitra</a:t>
            </a:r>
            <a:endParaRPr lang="en-IN" sz="1800" b="0" strike="noStrike" spc="-1">
              <a:latin typeface="Arial"/>
            </a:endParaRPr>
          </a:p>
          <a:p>
            <a:pPr algn="ctr">
              <a:lnSpc>
                <a:spcPts val="1800"/>
              </a:lnSpc>
            </a:pPr>
            <a:r>
              <a:rPr lang="en-GB" sz="1800" b="0" strike="noStrike" spc="-1">
                <a:solidFill>
                  <a:srgbClr val="FFFFFF"/>
                </a:solidFill>
                <a:latin typeface="Book Antiqua"/>
                <a:ea typeface="DejaVu Sans"/>
              </a:rPr>
              <a:t>Deptartment of CSIS, BITS Pilani, Hyderabad Campus</a:t>
            </a:r>
            <a:endParaRPr lang="en-IN" sz="1800" b="0" strike="noStrike" spc="-1">
              <a:latin typeface="Arial"/>
            </a:endParaRP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2286000" y="1676520"/>
            <a:ext cx="6094080" cy="36504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6" name="CustomShape 2"/>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Background</a:t>
            </a:r>
            <a:endParaRPr lang="en-IN" sz="4000" b="0" strike="noStrike" spc="-1">
              <a:latin typeface="Arial"/>
            </a:endParaRPr>
          </a:p>
        </p:txBody>
      </p:sp>
      <p:sp>
        <p:nvSpPr>
          <p:cNvPr id="97" name="CustomShape 3"/>
          <p:cNvSpPr/>
          <p:nvPr/>
        </p:nvSpPr>
        <p:spPr>
          <a:xfrm>
            <a:off x="585000" y="1505520"/>
            <a:ext cx="10130760" cy="50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Processes can execute concurrently</a:t>
            </a:r>
            <a:endParaRPr lang="en-IN" sz="28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May be interrupted at any time, partially completing execution</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Concurrent access to shared data may result in data inconsistency</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Maintaining data consistency requires mechanisms to ensure the orderly execution of cooperating processes</a:t>
            </a:r>
            <a:endParaRPr lang="en-IN" sz="2800" b="0" strike="noStrike" spc="-1">
              <a:latin typeface="Arial"/>
            </a:endParaRPr>
          </a:p>
          <a:p>
            <a:pPr marL="228600" indent="-226800" algn="just">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Consider the Producer-Consumer problem</a:t>
            </a:r>
            <a:endParaRPr lang="en-IN" sz="2800" b="0" strike="noStrike" spc="-1">
              <a:latin typeface="Arial"/>
            </a:endParaRP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286000" y="1676520"/>
            <a:ext cx="6094080" cy="36504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9" name="CustomShape 2"/>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Producer - Consumer</a:t>
            </a:r>
            <a:endParaRPr lang="en-IN" sz="4000" b="0" strike="noStrike" spc="-1">
              <a:latin typeface="Arial"/>
            </a:endParaRPr>
          </a:p>
        </p:txBody>
      </p:sp>
      <p:sp>
        <p:nvSpPr>
          <p:cNvPr id="100" name="CustomShape 3"/>
          <p:cNvSpPr/>
          <p:nvPr/>
        </p:nvSpPr>
        <p:spPr>
          <a:xfrm>
            <a:off x="400680" y="1333080"/>
            <a:ext cx="6604920" cy="31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GB" sz="1700" b="0" strike="noStrike" spc="-1">
                <a:solidFill>
                  <a:srgbClr val="000000"/>
                </a:solidFill>
                <a:latin typeface="Courier New"/>
                <a:ea typeface="DejaVu Sans"/>
              </a:rPr>
              <a:t>while (true) {</a:t>
            </a:r>
            <a:br/>
            <a:r>
              <a:rPr lang="en-GB" sz="1700" b="0" strike="noStrike" spc="-1">
                <a:solidFill>
                  <a:srgbClr val="000000"/>
                </a:solidFill>
                <a:latin typeface="Courier New"/>
                <a:ea typeface="DejaVu Sans"/>
              </a:rPr>
              <a:t>	/* produce an item in next produced */ </a:t>
            </a:r>
            <a:endParaRPr lang="en-IN" sz="1700" b="0" strike="noStrike" spc="-1">
              <a:latin typeface="Arial"/>
            </a:endParaRPr>
          </a:p>
          <a:p>
            <a:pPr>
              <a:lnSpc>
                <a:spcPct val="90000"/>
              </a:lnSpc>
              <a:spcBef>
                <a:spcPts val="1001"/>
              </a:spcBef>
            </a:pPr>
            <a:r>
              <a:rPr lang="en-GB" sz="1700" b="0" strike="noStrike" spc="-1">
                <a:solidFill>
                  <a:srgbClr val="000000"/>
                </a:solidFill>
                <a:latin typeface="Courier New"/>
                <a:ea typeface="DejaVu Sans"/>
              </a:rPr>
              <a:t>	while (counter == BUFFER_SIZE) ; </a:t>
            </a:r>
            <a:endParaRPr lang="en-IN" sz="1700" b="0" strike="noStrike" spc="-1">
              <a:latin typeface="Arial"/>
            </a:endParaRPr>
          </a:p>
          <a:p>
            <a:pPr>
              <a:lnSpc>
                <a:spcPct val="90000"/>
              </a:lnSpc>
              <a:spcBef>
                <a:spcPts val="1001"/>
              </a:spcBef>
            </a:pPr>
            <a:r>
              <a:rPr lang="en-GB" sz="1700" b="0" strike="noStrike" spc="-1">
                <a:solidFill>
                  <a:srgbClr val="000000"/>
                </a:solidFill>
                <a:latin typeface="Courier New"/>
                <a:ea typeface="DejaVu Sans"/>
              </a:rPr>
              <a:t>		/* do nothing */ </a:t>
            </a:r>
            <a:endParaRPr lang="en-IN" sz="1700" b="0" strike="noStrike" spc="-1">
              <a:latin typeface="Arial"/>
            </a:endParaRPr>
          </a:p>
          <a:p>
            <a:pPr>
              <a:lnSpc>
                <a:spcPct val="90000"/>
              </a:lnSpc>
              <a:spcBef>
                <a:spcPts val="1001"/>
              </a:spcBef>
            </a:pPr>
            <a:r>
              <a:rPr lang="en-GB" sz="1700" b="0" strike="noStrike" spc="-1">
                <a:solidFill>
                  <a:srgbClr val="000000"/>
                </a:solidFill>
                <a:latin typeface="Courier New"/>
                <a:ea typeface="DejaVu Sans"/>
              </a:rPr>
              <a:t>	buffer[in] = next_produced; </a:t>
            </a:r>
            <a:endParaRPr lang="en-IN" sz="1700" b="0" strike="noStrike" spc="-1">
              <a:latin typeface="Arial"/>
            </a:endParaRPr>
          </a:p>
          <a:p>
            <a:pPr>
              <a:lnSpc>
                <a:spcPct val="90000"/>
              </a:lnSpc>
              <a:spcBef>
                <a:spcPts val="1001"/>
              </a:spcBef>
            </a:pPr>
            <a:r>
              <a:rPr lang="en-GB" sz="1700" b="0" strike="noStrike" spc="-1">
                <a:solidFill>
                  <a:srgbClr val="000000"/>
                </a:solidFill>
                <a:latin typeface="Courier New"/>
                <a:ea typeface="DejaVu Sans"/>
              </a:rPr>
              <a:t>	in = (in + 1) % BUFFER_SIZE; </a:t>
            </a:r>
            <a:endParaRPr lang="en-IN" sz="1700" b="0" strike="noStrike" spc="-1">
              <a:latin typeface="Arial"/>
            </a:endParaRPr>
          </a:p>
          <a:p>
            <a:pPr>
              <a:lnSpc>
                <a:spcPct val="90000"/>
              </a:lnSpc>
              <a:spcBef>
                <a:spcPts val="1001"/>
              </a:spcBef>
            </a:pPr>
            <a:r>
              <a:rPr lang="en-GB" sz="1700" b="0" strike="noStrike" spc="-1">
                <a:solidFill>
                  <a:srgbClr val="000000"/>
                </a:solidFill>
                <a:latin typeface="Courier New"/>
                <a:ea typeface="DejaVu Sans"/>
              </a:rPr>
              <a:t>	counter++; </a:t>
            </a:r>
            <a:endParaRPr lang="en-IN" sz="1700" b="0" strike="noStrike" spc="-1">
              <a:latin typeface="Arial"/>
            </a:endParaRPr>
          </a:p>
          <a:p>
            <a:pPr>
              <a:lnSpc>
                <a:spcPct val="90000"/>
              </a:lnSpc>
              <a:spcBef>
                <a:spcPts val="1001"/>
              </a:spcBef>
            </a:pPr>
            <a:r>
              <a:rPr lang="en-GB" sz="1700" b="0" strike="noStrike" spc="-1">
                <a:solidFill>
                  <a:srgbClr val="000000"/>
                </a:solidFill>
                <a:latin typeface="Courier New"/>
                <a:ea typeface="DejaVu Sans"/>
              </a:rPr>
              <a:t>} </a:t>
            </a:r>
            <a:endParaRPr lang="en-IN" sz="1700" b="0" strike="noStrike" spc="-1">
              <a:latin typeface="Arial"/>
            </a:endParaRPr>
          </a:p>
        </p:txBody>
      </p:sp>
      <p:sp>
        <p:nvSpPr>
          <p:cNvPr id="101" name="CustomShape 4"/>
          <p:cNvSpPr/>
          <p:nvPr/>
        </p:nvSpPr>
        <p:spPr>
          <a:xfrm>
            <a:off x="5047560" y="3585240"/>
            <a:ext cx="6875280" cy="281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GB" sz="1600" b="0" strike="noStrike" spc="-1">
                <a:solidFill>
                  <a:srgbClr val="000000"/>
                </a:solidFill>
                <a:latin typeface="Courier New"/>
                <a:ea typeface="DejaVu Sans"/>
              </a:rPr>
              <a:t>while (true) {</a:t>
            </a:r>
            <a:endParaRPr lang="en-IN" sz="1600" b="0" strike="noStrike" spc="-1">
              <a:latin typeface="Arial"/>
            </a:endParaRPr>
          </a:p>
          <a:p>
            <a:pPr>
              <a:lnSpc>
                <a:spcPct val="90000"/>
              </a:lnSpc>
              <a:spcBef>
                <a:spcPts val="1001"/>
              </a:spcBef>
            </a:pPr>
            <a:r>
              <a:rPr lang="en-GB" sz="1600" b="0" strike="noStrike" spc="-1">
                <a:solidFill>
                  <a:srgbClr val="000000"/>
                </a:solidFill>
                <a:latin typeface="Courier New"/>
                <a:ea typeface="DejaVu Sans"/>
              </a:rPr>
              <a:t>	while (counter == 0) </a:t>
            </a:r>
            <a:endParaRPr lang="en-IN" sz="1600" b="0" strike="noStrike" spc="-1">
              <a:latin typeface="Arial"/>
            </a:endParaRPr>
          </a:p>
          <a:p>
            <a:pPr>
              <a:lnSpc>
                <a:spcPct val="90000"/>
              </a:lnSpc>
              <a:spcBef>
                <a:spcPts val="1001"/>
              </a:spcBef>
            </a:pPr>
            <a:r>
              <a:rPr lang="en-GB" sz="1600" b="0" strike="noStrike" spc="-1">
                <a:solidFill>
                  <a:srgbClr val="000000"/>
                </a:solidFill>
                <a:latin typeface="Courier New"/>
                <a:ea typeface="DejaVu Sans"/>
              </a:rPr>
              <a:t>		; /* do nothing */ </a:t>
            </a:r>
            <a:endParaRPr lang="en-IN" sz="1600" b="0" strike="noStrike" spc="-1">
              <a:latin typeface="Arial"/>
            </a:endParaRPr>
          </a:p>
          <a:p>
            <a:pPr>
              <a:lnSpc>
                <a:spcPct val="90000"/>
              </a:lnSpc>
              <a:spcBef>
                <a:spcPts val="1001"/>
              </a:spcBef>
            </a:pPr>
            <a:r>
              <a:rPr lang="en-GB" sz="1600" b="0" strike="noStrike" spc="-1">
                <a:solidFill>
                  <a:srgbClr val="000000"/>
                </a:solidFill>
                <a:latin typeface="Courier New"/>
                <a:ea typeface="DejaVu Sans"/>
              </a:rPr>
              <a:t>	next_consumed = buffer[out]; </a:t>
            </a:r>
            <a:endParaRPr lang="en-IN" sz="1600" b="0" strike="noStrike" spc="-1">
              <a:latin typeface="Arial"/>
            </a:endParaRPr>
          </a:p>
          <a:p>
            <a:pPr>
              <a:lnSpc>
                <a:spcPct val="90000"/>
              </a:lnSpc>
              <a:spcBef>
                <a:spcPts val="1001"/>
              </a:spcBef>
            </a:pPr>
            <a:r>
              <a:rPr lang="en-GB" sz="1600" b="0" strike="noStrike" spc="-1">
                <a:solidFill>
                  <a:srgbClr val="000000"/>
                </a:solidFill>
                <a:latin typeface="Courier New"/>
                <a:ea typeface="DejaVu Sans"/>
              </a:rPr>
              <a:t>	out = (out + 1) % BUFFER_SIZE; 	</a:t>
            </a:r>
            <a:endParaRPr lang="en-IN" sz="1600" b="0" strike="noStrike" spc="-1">
              <a:latin typeface="Arial"/>
            </a:endParaRPr>
          </a:p>
          <a:p>
            <a:pPr>
              <a:lnSpc>
                <a:spcPct val="90000"/>
              </a:lnSpc>
              <a:spcBef>
                <a:spcPts val="1001"/>
              </a:spcBef>
            </a:pPr>
            <a:r>
              <a:rPr lang="en-GB" sz="1600" b="0" strike="noStrike" spc="-1">
                <a:solidFill>
                  <a:srgbClr val="000000"/>
                </a:solidFill>
                <a:latin typeface="Courier New"/>
                <a:ea typeface="DejaVu Sans"/>
              </a:rPr>
              <a:t>        counter--; </a:t>
            </a:r>
            <a:endParaRPr lang="en-IN" sz="1600" b="0" strike="noStrike" spc="-1">
              <a:latin typeface="Arial"/>
            </a:endParaRPr>
          </a:p>
          <a:p>
            <a:pPr>
              <a:lnSpc>
                <a:spcPct val="90000"/>
              </a:lnSpc>
              <a:spcBef>
                <a:spcPts val="1001"/>
              </a:spcBef>
            </a:pPr>
            <a:r>
              <a:rPr lang="en-GB" sz="1600" b="0" strike="noStrike" spc="-1">
                <a:solidFill>
                  <a:srgbClr val="000000"/>
                </a:solidFill>
                <a:latin typeface="Courier New"/>
                <a:ea typeface="DejaVu Sans"/>
              </a:rPr>
              <a:t>	/* consume the item in next consumed */ </a:t>
            </a:r>
            <a:endParaRPr lang="en-IN" sz="1600" b="0" strike="noStrike" spc="-1">
              <a:latin typeface="Arial"/>
            </a:endParaRPr>
          </a:p>
          <a:p>
            <a:pPr>
              <a:lnSpc>
                <a:spcPct val="90000"/>
              </a:lnSpc>
              <a:spcBef>
                <a:spcPts val="1001"/>
              </a:spcBef>
            </a:pPr>
            <a:r>
              <a:rPr lang="en-GB" sz="1600" b="0" strike="noStrike" spc="-1">
                <a:solidFill>
                  <a:srgbClr val="000000"/>
                </a:solidFill>
                <a:latin typeface="Courier New"/>
                <a:ea typeface="DejaVu Sans"/>
              </a:rPr>
              <a:t>} </a:t>
            </a:r>
            <a:endParaRPr lang="en-IN" sz="1600" b="0" strike="noStrike" spc="-1">
              <a:latin typeface="Arial"/>
            </a:endParaRP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Race Condition</a:t>
            </a:r>
            <a:endParaRPr lang="en-IN" sz="4000" b="0" strike="noStrike" spc="-1">
              <a:latin typeface="Arial"/>
            </a:endParaRPr>
          </a:p>
        </p:txBody>
      </p:sp>
      <p:sp>
        <p:nvSpPr>
          <p:cNvPr id="103" name="CustomShape 2"/>
          <p:cNvSpPr/>
          <p:nvPr/>
        </p:nvSpPr>
        <p:spPr>
          <a:xfrm>
            <a:off x="899640" y="1249200"/>
            <a:ext cx="9428760" cy="279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400" b="1" strike="noStrike" spc="-1">
                <a:solidFill>
                  <a:srgbClr val="000000"/>
                </a:solidFill>
                <a:latin typeface="Courier New"/>
                <a:ea typeface="DejaVu Sans"/>
              </a:rPr>
              <a:t>counter++ </a:t>
            </a:r>
            <a:r>
              <a:rPr lang="en-GB" sz="1600" b="0" strike="noStrike" spc="-1">
                <a:solidFill>
                  <a:srgbClr val="000000"/>
                </a:solidFill>
                <a:latin typeface="Calibri"/>
                <a:ea typeface="DejaVu Sans"/>
              </a:rPr>
              <a:t>could be implemented as</a:t>
            </a:r>
            <a:br/>
            <a:r>
              <a:rPr lang="en-GB" sz="1600" b="1" strike="noStrike" spc="-1">
                <a:solidFill>
                  <a:srgbClr val="000000"/>
                </a:solidFill>
                <a:latin typeface="Courier New"/>
                <a:ea typeface="DejaVu Sans"/>
              </a:rPr>
              <a:t>     </a:t>
            </a:r>
            <a:r>
              <a:rPr lang="en-GB" sz="1600" b="1" strike="noStrike" spc="-1">
                <a:solidFill>
                  <a:srgbClr val="0000FF"/>
                </a:solidFill>
                <a:latin typeface="Courier New"/>
                <a:ea typeface="DejaVu Sans"/>
              </a:rPr>
              <a:t>register1 = counter</a:t>
            </a:r>
            <a:br/>
            <a:r>
              <a:rPr lang="en-GB" sz="1600" b="1" strike="noStrike" spc="-1">
                <a:solidFill>
                  <a:srgbClr val="0000FF"/>
                </a:solidFill>
                <a:latin typeface="Courier New"/>
                <a:ea typeface="DejaVu Sans"/>
              </a:rPr>
              <a:t>     register1 = register1 + 1</a:t>
            </a:r>
            <a:br/>
            <a:r>
              <a:rPr lang="en-GB" sz="1600" b="1" strike="noStrike" spc="-1">
                <a:solidFill>
                  <a:srgbClr val="0000FF"/>
                </a:solidFill>
                <a:latin typeface="Courier New"/>
                <a:ea typeface="DejaVu Sans"/>
              </a:rPr>
              <a:t>     counter = register1</a:t>
            </a:r>
            <a:endParaRPr lang="en-IN" sz="1600" b="0" strike="noStrike" spc="-1">
              <a:latin typeface="Arial"/>
            </a:endParaRPr>
          </a:p>
          <a:p>
            <a:pPr marL="228600" indent="-226800">
              <a:lnSpc>
                <a:spcPct val="90000"/>
              </a:lnSpc>
              <a:spcBef>
                <a:spcPts val="1001"/>
              </a:spcBef>
              <a:buClr>
                <a:srgbClr val="000000"/>
              </a:buClr>
              <a:buFont typeface="Wingdings" charset="2"/>
              <a:buChar char=""/>
            </a:pPr>
            <a:r>
              <a:rPr lang="en-GB" sz="2400" b="1" strike="noStrike" spc="-1">
                <a:solidFill>
                  <a:srgbClr val="000000"/>
                </a:solidFill>
                <a:latin typeface="Courier New"/>
                <a:ea typeface="DejaVu Sans"/>
              </a:rPr>
              <a:t>counter--</a:t>
            </a:r>
            <a:r>
              <a:rPr lang="en-GB" sz="1600" b="1" strike="noStrike" spc="-1">
                <a:solidFill>
                  <a:srgbClr val="44546A"/>
                </a:solidFill>
                <a:latin typeface="Courier New"/>
                <a:ea typeface="DejaVu Sans"/>
              </a:rPr>
              <a:t> </a:t>
            </a:r>
            <a:r>
              <a:rPr lang="en-GB" sz="1600" b="0" strike="noStrike" spc="-1">
                <a:solidFill>
                  <a:srgbClr val="000000"/>
                </a:solidFill>
                <a:latin typeface="Calibri"/>
                <a:ea typeface="DejaVu Sans"/>
              </a:rPr>
              <a:t>could be implemented as</a:t>
            </a:r>
            <a:br/>
            <a:r>
              <a:rPr lang="en-GB" sz="1600" b="1" strike="noStrike" spc="-1">
                <a:solidFill>
                  <a:srgbClr val="000000"/>
                </a:solidFill>
                <a:latin typeface="Courier New"/>
                <a:ea typeface="DejaVu Sans"/>
              </a:rPr>
              <a:t>     </a:t>
            </a:r>
            <a:r>
              <a:rPr lang="en-GB" sz="1600" b="1" strike="noStrike" spc="-1">
                <a:solidFill>
                  <a:srgbClr val="FF0000"/>
                </a:solidFill>
                <a:latin typeface="Courier New"/>
                <a:ea typeface="DejaVu Sans"/>
              </a:rPr>
              <a:t>register2 = counter</a:t>
            </a:r>
            <a:br/>
            <a:r>
              <a:rPr lang="en-GB" sz="1600" b="1" strike="noStrike" spc="-1">
                <a:solidFill>
                  <a:srgbClr val="FF0000"/>
                </a:solidFill>
                <a:latin typeface="Courier New"/>
                <a:ea typeface="DejaVu Sans"/>
              </a:rPr>
              <a:t>     register2 = register2 - 1</a:t>
            </a:r>
            <a:br/>
            <a:r>
              <a:rPr lang="en-GB" sz="1600" b="1" strike="noStrike" spc="-1">
                <a:solidFill>
                  <a:srgbClr val="FF0000"/>
                </a:solidFill>
                <a:latin typeface="Courier New"/>
                <a:ea typeface="DejaVu Sans"/>
              </a:rPr>
              <a:t>     counter = register2</a:t>
            </a:r>
            <a:endParaRPr lang="en-IN" sz="1600" b="0" strike="noStrike" spc="-1">
              <a:latin typeface="Arial"/>
            </a:endParaRPr>
          </a:p>
          <a:p>
            <a:pPr marL="228600" indent="-226800">
              <a:lnSpc>
                <a:spcPct val="90000"/>
              </a:lnSpc>
              <a:spcBef>
                <a:spcPts val="1001"/>
              </a:spcBef>
              <a:buClr>
                <a:srgbClr val="000000"/>
              </a:buClr>
              <a:buFont typeface="Wingdings" charset="2"/>
              <a:buChar char=""/>
            </a:pPr>
            <a:r>
              <a:rPr lang="en-GB" sz="2000" b="0" strike="noStrike" spc="-1">
                <a:solidFill>
                  <a:srgbClr val="000000"/>
                </a:solidFill>
                <a:latin typeface="Calibri"/>
                <a:ea typeface="DejaVu Sans"/>
              </a:rPr>
              <a:t>Consider this execution interleaving with counter = 5 initially:	</a:t>
            </a:r>
            <a:endParaRPr lang="en-IN" sz="2000" b="0" strike="noStrike" spc="-1">
              <a:latin typeface="Arial"/>
            </a:endParaRPr>
          </a:p>
          <a:p>
            <a:pPr>
              <a:lnSpc>
                <a:spcPct val="90000"/>
              </a:lnSpc>
              <a:spcBef>
                <a:spcPts val="499"/>
              </a:spcBef>
            </a:pPr>
            <a:endParaRPr lang="en-IN" sz="2000" b="0" strike="noStrike" spc="-1">
              <a:latin typeface="Arial"/>
            </a:endParaRPr>
          </a:p>
        </p:txBody>
      </p:sp>
      <p:graphicFrame>
        <p:nvGraphicFramePr>
          <p:cNvPr id="104" name="Table 3"/>
          <p:cNvGraphicFramePr>
            <a:graphicFrameLocks noGrp="1"/>
          </p:cNvGraphicFramePr>
          <p:nvPr/>
        </p:nvGraphicFramePr>
        <p:xfrm>
          <a:off x="1315440" y="3886200"/>
          <a:ext cx="8127720" cy="3294000"/>
        </p:xfrm>
        <a:graphic>
          <a:graphicData uri="http://schemas.openxmlformats.org/drawingml/2006/table">
            <a:tbl>
              <a:tblPr/>
              <a:tblGrid>
                <a:gridCol w="628560">
                  <a:extLst>
                    <a:ext uri="{9D8B030D-6E8A-4147-A177-3AD203B41FA5}">
                      <a16:colId xmlns:a16="http://schemas.microsoft.com/office/drawing/2014/main" val="20000"/>
                    </a:ext>
                  </a:extLst>
                </a:gridCol>
                <a:gridCol w="5535720">
                  <a:extLst>
                    <a:ext uri="{9D8B030D-6E8A-4147-A177-3AD203B41FA5}">
                      <a16:colId xmlns:a16="http://schemas.microsoft.com/office/drawing/2014/main" val="20001"/>
                    </a:ext>
                  </a:extLst>
                </a:gridCol>
                <a:gridCol w="1963440">
                  <a:extLst>
                    <a:ext uri="{9D8B030D-6E8A-4147-A177-3AD203B41FA5}">
                      <a16:colId xmlns:a16="http://schemas.microsoft.com/office/drawing/2014/main" val="20002"/>
                    </a:ext>
                  </a:extLst>
                </a:gridCol>
              </a:tblGrid>
              <a:tr h="640440">
                <a:tc>
                  <a:txBody>
                    <a:bodyPr/>
                    <a:lstStyle/>
                    <a:p>
                      <a:pPr>
                        <a:lnSpc>
                          <a:spcPct val="100000"/>
                        </a:lnSpc>
                      </a:pPr>
                      <a:r>
                        <a:rPr lang="en-GB" sz="1800" b="0" strike="noStrike" spc="-1">
                          <a:solidFill>
                            <a:srgbClr val="000000"/>
                          </a:solidFill>
                          <a:latin typeface="Calibri"/>
                        </a:rPr>
                        <a:t>S0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noFill/>
                  </a:tcPr>
                </a:tc>
                <a:tc>
                  <a:txBody>
                    <a:bodyPr/>
                    <a:lstStyle/>
                    <a:p>
                      <a:pPr>
                        <a:lnSpc>
                          <a:spcPct val="100000"/>
                        </a:lnSpc>
                      </a:pPr>
                      <a:r>
                        <a:rPr lang="en-GB" sz="1800" b="0" strike="noStrike" spc="-1">
                          <a:solidFill>
                            <a:srgbClr val="000000"/>
                          </a:solidFill>
                          <a:latin typeface="Calibri"/>
                        </a:rPr>
                        <a:t>producer execute </a:t>
                      </a:r>
                      <a:r>
                        <a:rPr lang="en-GB" sz="1800" b="1" strike="noStrike" spc="-1">
                          <a:solidFill>
                            <a:srgbClr val="000000"/>
                          </a:solidFill>
                          <a:latin typeface="Courier New"/>
                        </a:rPr>
                        <a:t>register1 = counter</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noFill/>
                  </a:tcPr>
                </a:tc>
                <a:tc>
                  <a:txBody>
                    <a:bodyPr/>
                    <a:lstStyle/>
                    <a:p>
                      <a:pPr>
                        <a:lnSpc>
                          <a:spcPct val="100000"/>
                        </a:lnSpc>
                      </a:pPr>
                      <a:r>
                        <a:rPr lang="en-GB" sz="1800" b="1" strike="noStrike" spc="-1">
                          <a:solidFill>
                            <a:srgbClr val="000000"/>
                          </a:solidFill>
                          <a:latin typeface="Courier New"/>
                        </a:rPr>
                        <a:t>register1 = 5</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noFill/>
                  </a:tcPr>
                </a:tc>
                <a:extLst>
                  <a:ext uri="{0D108BD9-81ED-4DB2-BD59-A6C34878D82A}">
                    <a16:rowId xmlns:a16="http://schemas.microsoft.com/office/drawing/2014/main" val="10000"/>
                  </a:ext>
                </a:extLst>
              </a:tr>
              <a:tr h="640440">
                <a:tc>
                  <a:txBody>
                    <a:bodyPr/>
                    <a:lstStyle/>
                    <a:p>
                      <a:pPr>
                        <a:lnSpc>
                          <a:spcPct val="100000"/>
                        </a:lnSpc>
                      </a:pPr>
                      <a:r>
                        <a:rPr lang="en-GB" sz="1800" b="0" strike="noStrike" spc="-1">
                          <a:solidFill>
                            <a:srgbClr val="000000"/>
                          </a:solidFill>
                          <a:latin typeface="Calibri"/>
                        </a:rPr>
                        <a:t>S1</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GB" sz="1800" b="0" strike="noStrike" spc="-1">
                          <a:solidFill>
                            <a:srgbClr val="000000"/>
                          </a:solidFill>
                          <a:latin typeface="Calibri"/>
                        </a:rPr>
                        <a:t>producer execute </a:t>
                      </a:r>
                      <a:r>
                        <a:rPr lang="en-GB" sz="1800" b="1" strike="noStrike" spc="-1">
                          <a:solidFill>
                            <a:srgbClr val="000000"/>
                          </a:solidFill>
                          <a:latin typeface="Courier New"/>
                        </a:rPr>
                        <a:t>register1 = register1 + 1</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GB" sz="1800" b="1" strike="noStrike" spc="-1">
                          <a:solidFill>
                            <a:srgbClr val="000000"/>
                          </a:solidFill>
                          <a:latin typeface="Courier New"/>
                        </a:rPr>
                        <a:t>register1 = 6</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640440">
                <a:tc>
                  <a:txBody>
                    <a:bodyPr/>
                    <a:lstStyle/>
                    <a:p>
                      <a:pPr>
                        <a:lnSpc>
                          <a:spcPct val="100000"/>
                        </a:lnSpc>
                      </a:pPr>
                      <a:r>
                        <a:rPr lang="en-GB" sz="1800" b="0" strike="noStrike" spc="-1">
                          <a:solidFill>
                            <a:srgbClr val="000000"/>
                          </a:solidFill>
                          <a:latin typeface="Calibri"/>
                        </a:rPr>
                        <a:t>S2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GB" sz="1800" b="0" strike="noStrike" spc="-1">
                          <a:solidFill>
                            <a:srgbClr val="000000"/>
                          </a:solidFill>
                          <a:latin typeface="Calibri"/>
                        </a:rPr>
                        <a:t>consumer execute </a:t>
                      </a:r>
                      <a:r>
                        <a:rPr lang="en-GB" sz="1800" b="1" strike="noStrike" spc="-1">
                          <a:solidFill>
                            <a:srgbClr val="000000"/>
                          </a:solidFill>
                          <a:latin typeface="Courier New"/>
                        </a:rPr>
                        <a:t>register2 = counter</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GB" sz="1800" b="1" strike="noStrike" spc="-1">
                          <a:solidFill>
                            <a:srgbClr val="000000"/>
                          </a:solidFill>
                          <a:latin typeface="Courier New"/>
                        </a:rPr>
                        <a:t>register2 = 5</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640440">
                <a:tc>
                  <a:txBody>
                    <a:bodyPr/>
                    <a:lstStyle/>
                    <a:p>
                      <a:pPr>
                        <a:lnSpc>
                          <a:spcPct val="100000"/>
                        </a:lnSpc>
                      </a:pPr>
                      <a:r>
                        <a:rPr lang="en-GB" sz="1800" b="0" strike="noStrike" spc="-1">
                          <a:solidFill>
                            <a:srgbClr val="000000"/>
                          </a:solidFill>
                          <a:latin typeface="Calibri"/>
                        </a:rPr>
                        <a:t>S3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GB" sz="1800" b="0" strike="noStrike" spc="-1">
                          <a:solidFill>
                            <a:srgbClr val="000000"/>
                          </a:solidFill>
                          <a:latin typeface="Calibri"/>
                        </a:rPr>
                        <a:t>consumer execute </a:t>
                      </a:r>
                      <a:r>
                        <a:rPr lang="en-GB" sz="1800" b="1" strike="noStrike" spc="-1">
                          <a:solidFill>
                            <a:srgbClr val="000000"/>
                          </a:solidFill>
                          <a:latin typeface="Courier New"/>
                        </a:rPr>
                        <a:t>register2 = register2 – 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GB" sz="1800" b="1" strike="noStrike" spc="-1">
                          <a:solidFill>
                            <a:srgbClr val="000000"/>
                          </a:solidFill>
                          <a:latin typeface="Courier New"/>
                        </a:rPr>
                        <a:t>register2 = 4 </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3"/>
                  </a:ext>
                </a:extLst>
              </a:tr>
              <a:tr h="366120">
                <a:tc>
                  <a:txBody>
                    <a:bodyPr/>
                    <a:lstStyle/>
                    <a:p>
                      <a:pPr>
                        <a:lnSpc>
                          <a:spcPct val="100000"/>
                        </a:lnSpc>
                      </a:pPr>
                      <a:r>
                        <a:rPr lang="en-GB" sz="1800" b="0" strike="noStrike" spc="-1">
                          <a:solidFill>
                            <a:srgbClr val="000000"/>
                          </a:solidFill>
                          <a:latin typeface="Calibri"/>
                        </a:rPr>
                        <a:t>S4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GB" sz="1800" b="0" strike="noStrike" spc="-1">
                          <a:solidFill>
                            <a:srgbClr val="000000"/>
                          </a:solidFill>
                          <a:latin typeface="Calibri"/>
                        </a:rPr>
                        <a:t>producer execute </a:t>
                      </a:r>
                      <a:r>
                        <a:rPr lang="en-GB" sz="1800" b="1" strike="noStrike" spc="-1">
                          <a:solidFill>
                            <a:srgbClr val="000000"/>
                          </a:solidFill>
                          <a:latin typeface="Courier New"/>
                        </a:rPr>
                        <a:t>counter = register1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GB" sz="1800" b="1" strike="noStrike" spc="-1">
                          <a:solidFill>
                            <a:srgbClr val="000000"/>
                          </a:solidFill>
                          <a:latin typeface="Courier New"/>
                        </a:rPr>
                        <a:t>counter = 6</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4"/>
                  </a:ext>
                </a:extLst>
              </a:tr>
              <a:tr h="366120">
                <a:tc>
                  <a:txBody>
                    <a:bodyPr/>
                    <a:lstStyle/>
                    <a:p>
                      <a:pPr>
                        <a:lnSpc>
                          <a:spcPct val="100000"/>
                        </a:lnSpc>
                      </a:pPr>
                      <a:r>
                        <a:rPr lang="en-GB" sz="1800" b="0" strike="noStrike" spc="-1">
                          <a:solidFill>
                            <a:srgbClr val="000000"/>
                          </a:solidFill>
                          <a:latin typeface="Calibri"/>
                        </a:rPr>
                        <a:t>S5</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GB" sz="1800" b="0" strike="noStrike" spc="-1">
                          <a:solidFill>
                            <a:srgbClr val="000000"/>
                          </a:solidFill>
                          <a:latin typeface="Calibri"/>
                        </a:rPr>
                        <a:t>consumer execute </a:t>
                      </a:r>
                      <a:r>
                        <a:rPr lang="en-GB" sz="1800" b="1" strike="noStrike" spc="-1">
                          <a:solidFill>
                            <a:srgbClr val="000000"/>
                          </a:solidFill>
                          <a:latin typeface="Courier New"/>
                        </a:rPr>
                        <a:t>counter = register2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GB" sz="1800" b="1" strike="noStrike" spc="-1">
                          <a:solidFill>
                            <a:srgbClr val="000000"/>
                          </a:solidFill>
                          <a:latin typeface="Courier New"/>
                        </a:rPr>
                        <a:t>counter = 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Critical Section Problem</a:t>
            </a:r>
            <a:endParaRPr lang="en-IN" sz="4000" b="0" strike="noStrike" spc="-1">
              <a:latin typeface="Arial"/>
            </a:endParaRPr>
          </a:p>
        </p:txBody>
      </p:sp>
      <p:sp>
        <p:nvSpPr>
          <p:cNvPr id="106" name="CustomShape 2"/>
          <p:cNvSpPr/>
          <p:nvPr/>
        </p:nvSpPr>
        <p:spPr>
          <a:xfrm>
            <a:off x="169920" y="1495080"/>
            <a:ext cx="8584920" cy="49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gn="just">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Consider system of </a:t>
            </a:r>
            <a:r>
              <a:rPr lang="en-GB" sz="2800" b="1" i="1" strike="noStrike" spc="-1">
                <a:solidFill>
                  <a:srgbClr val="FF0000"/>
                </a:solidFill>
                <a:latin typeface="Calibri"/>
                <a:ea typeface="DejaVu Sans"/>
              </a:rPr>
              <a:t>n</a:t>
            </a:r>
            <a:r>
              <a:rPr lang="en-GB" sz="2800" b="1" strike="noStrike" spc="-1">
                <a:solidFill>
                  <a:srgbClr val="000000"/>
                </a:solidFill>
                <a:latin typeface="Calibri"/>
                <a:ea typeface="DejaVu Sans"/>
              </a:rPr>
              <a:t> </a:t>
            </a:r>
            <a:r>
              <a:rPr lang="en-GB" sz="2800" b="0" strike="noStrike" spc="-1">
                <a:solidFill>
                  <a:srgbClr val="000000"/>
                </a:solidFill>
                <a:latin typeface="Calibri"/>
                <a:ea typeface="DejaVu Sans"/>
              </a:rPr>
              <a:t>processes </a:t>
            </a:r>
            <a:r>
              <a:rPr lang="en-GB" sz="2800" b="0" strike="noStrike" spc="-1">
                <a:solidFill>
                  <a:srgbClr val="FF0000"/>
                </a:solidFill>
                <a:latin typeface="Calibri"/>
                <a:ea typeface="DejaVu Sans"/>
              </a:rPr>
              <a:t>{</a:t>
            </a:r>
            <a:r>
              <a:rPr lang="en-GB" sz="2800" b="1" i="1" strike="noStrike" spc="-1">
                <a:solidFill>
                  <a:srgbClr val="FF0000"/>
                </a:solidFill>
                <a:latin typeface="Calibri"/>
                <a:ea typeface="DejaVu Sans"/>
              </a:rPr>
              <a:t>p</a:t>
            </a:r>
            <a:r>
              <a:rPr lang="en-GB" sz="2800" b="1" i="1" strike="noStrike" spc="-1" baseline="-25000">
                <a:solidFill>
                  <a:srgbClr val="FF0000"/>
                </a:solidFill>
                <a:latin typeface="Calibri"/>
                <a:ea typeface="DejaVu Sans"/>
              </a:rPr>
              <a:t>0 </a:t>
            </a:r>
            <a:r>
              <a:rPr lang="en-GB" sz="2800" b="1" i="1" strike="noStrike" spc="-1">
                <a:solidFill>
                  <a:srgbClr val="FF0000"/>
                </a:solidFill>
                <a:latin typeface="Calibri"/>
                <a:ea typeface="DejaVu Sans"/>
              </a:rPr>
              <a:t>, p</a:t>
            </a:r>
            <a:r>
              <a:rPr lang="en-GB" sz="2800" b="1" i="1" strike="noStrike" spc="-1" baseline="-25000">
                <a:solidFill>
                  <a:srgbClr val="FF0000"/>
                </a:solidFill>
                <a:latin typeface="Calibri"/>
                <a:ea typeface="DejaVu Sans"/>
              </a:rPr>
              <a:t>1</a:t>
            </a:r>
            <a:r>
              <a:rPr lang="en-GB" sz="2800" b="1" i="1" strike="noStrike" spc="-1">
                <a:solidFill>
                  <a:srgbClr val="FF0000"/>
                </a:solidFill>
                <a:latin typeface="Calibri"/>
                <a:ea typeface="DejaVu Sans"/>
              </a:rPr>
              <a:t>, … p</a:t>
            </a:r>
            <a:r>
              <a:rPr lang="en-GB" sz="2800" b="1" i="1" strike="noStrike" spc="-1" baseline="-25000">
                <a:solidFill>
                  <a:srgbClr val="FF0000"/>
                </a:solidFill>
                <a:latin typeface="Calibri"/>
                <a:ea typeface="DejaVu Sans"/>
              </a:rPr>
              <a:t>n-1</a:t>
            </a:r>
            <a:r>
              <a:rPr lang="en-GB" sz="2800" b="0" strike="noStrike" spc="-1">
                <a:solidFill>
                  <a:srgbClr val="FF0000"/>
                </a:solidFill>
                <a:latin typeface="Calibri"/>
                <a:ea typeface="DejaVu Sans"/>
              </a:rPr>
              <a:t>}</a:t>
            </a:r>
            <a:endParaRPr lang="en-IN" sz="2800" b="0" strike="noStrike" spc="-1">
              <a:latin typeface="Arial"/>
            </a:endParaRPr>
          </a:p>
          <a:p>
            <a:pPr marL="228600" indent="-226800" algn="just">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Each process has </a:t>
            </a:r>
            <a:r>
              <a:rPr lang="en-GB" sz="2800" b="1" strike="noStrike" spc="-1">
                <a:solidFill>
                  <a:srgbClr val="3366FF"/>
                </a:solidFill>
                <a:latin typeface="Calibri"/>
                <a:ea typeface="DejaVu Sans"/>
              </a:rPr>
              <a:t>critical section </a:t>
            </a:r>
            <a:r>
              <a:rPr lang="en-GB" sz="2800" b="0" strike="noStrike" spc="-1">
                <a:solidFill>
                  <a:srgbClr val="000000"/>
                </a:solidFill>
                <a:latin typeface="Calibri"/>
                <a:ea typeface="DejaVu Sans"/>
              </a:rPr>
              <a:t>segment of code</a:t>
            </a:r>
            <a:endParaRPr lang="en-IN" sz="2800" b="0" strike="noStrike" spc="-1">
              <a:latin typeface="Arial"/>
            </a:endParaRPr>
          </a:p>
          <a:p>
            <a:pPr marL="685800" lvl="1" indent="-226800" algn="just">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Process may be changing common variables, updating table, writing file, etc.</a:t>
            </a:r>
            <a:endParaRPr lang="en-IN" sz="2400" b="0" strike="noStrike" spc="-1">
              <a:latin typeface="Arial"/>
            </a:endParaRPr>
          </a:p>
          <a:p>
            <a:pPr marL="685800" lvl="1" indent="-226800" algn="just">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When one process in critical section, no other may be in its critical section</a:t>
            </a:r>
            <a:endParaRPr lang="en-IN" sz="2400" b="0" strike="noStrike" spc="-1">
              <a:latin typeface="Arial"/>
            </a:endParaRPr>
          </a:p>
          <a:p>
            <a:pPr marL="228600" indent="-226800" algn="just">
              <a:lnSpc>
                <a:spcPct val="90000"/>
              </a:lnSpc>
              <a:spcBef>
                <a:spcPts val="1001"/>
              </a:spcBef>
              <a:buClr>
                <a:srgbClr val="000000"/>
              </a:buClr>
              <a:buFont typeface="Wingdings" charset="2"/>
              <a:buChar char=""/>
            </a:pPr>
            <a:r>
              <a:rPr lang="en-GB" sz="2800" b="1" i="1" strike="noStrike" spc="-1">
                <a:solidFill>
                  <a:srgbClr val="000000"/>
                </a:solidFill>
                <a:latin typeface="Calibri"/>
                <a:ea typeface="DejaVu Sans"/>
              </a:rPr>
              <a:t>Critical section problem </a:t>
            </a:r>
            <a:r>
              <a:rPr lang="en-GB" sz="2800" b="0" strike="noStrike" spc="-1">
                <a:solidFill>
                  <a:srgbClr val="000000"/>
                </a:solidFill>
                <a:latin typeface="Calibri"/>
                <a:ea typeface="DejaVu Sans"/>
              </a:rPr>
              <a:t>is to design protocol to solve this</a:t>
            </a:r>
            <a:endParaRPr lang="en-IN" sz="2800" b="0" strike="noStrike" spc="-1">
              <a:latin typeface="Arial"/>
            </a:endParaRPr>
          </a:p>
          <a:p>
            <a:pPr marL="228600" indent="-226800" algn="just">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Each process must ask permission to enter critical section in </a:t>
            </a:r>
            <a:r>
              <a:rPr lang="en-GB" sz="2800" b="1" strike="noStrike" spc="-1">
                <a:solidFill>
                  <a:srgbClr val="3366FF"/>
                </a:solidFill>
                <a:latin typeface="Calibri"/>
                <a:ea typeface="DejaVu Sans"/>
              </a:rPr>
              <a:t>entry section</a:t>
            </a:r>
            <a:r>
              <a:rPr lang="en-GB" sz="2800" b="0" strike="noStrike" spc="-1">
                <a:solidFill>
                  <a:srgbClr val="000000"/>
                </a:solidFill>
                <a:latin typeface="Calibri"/>
                <a:ea typeface="DejaVu Sans"/>
              </a:rPr>
              <a:t>, may follow critical section with </a:t>
            </a:r>
            <a:r>
              <a:rPr lang="en-GB" sz="2800" b="1" strike="noStrike" spc="-1">
                <a:solidFill>
                  <a:srgbClr val="3366FF"/>
                </a:solidFill>
                <a:latin typeface="Calibri"/>
                <a:ea typeface="DejaVu Sans"/>
              </a:rPr>
              <a:t>exit section</a:t>
            </a:r>
            <a:r>
              <a:rPr lang="en-GB" sz="2800" b="0" strike="noStrike" spc="-1">
                <a:solidFill>
                  <a:srgbClr val="000000"/>
                </a:solidFill>
                <a:latin typeface="Calibri"/>
                <a:ea typeface="DejaVu Sans"/>
              </a:rPr>
              <a:t>, then </a:t>
            </a:r>
            <a:r>
              <a:rPr lang="en-GB" sz="2800" b="1" strike="noStrike" spc="-1">
                <a:solidFill>
                  <a:srgbClr val="3366FF"/>
                </a:solidFill>
                <a:latin typeface="Calibri"/>
                <a:ea typeface="DejaVu Sans"/>
              </a:rPr>
              <a:t>remainder section</a:t>
            </a:r>
            <a:endParaRPr lang="en-IN" sz="2800" b="0" strike="noStrike" spc="-1">
              <a:latin typeface="Arial"/>
            </a:endParaRPr>
          </a:p>
          <a:p>
            <a:pPr algn="just">
              <a:lnSpc>
                <a:spcPct val="90000"/>
              </a:lnSpc>
              <a:spcBef>
                <a:spcPts val="1001"/>
              </a:spcBef>
            </a:pPr>
            <a:endParaRPr lang="en-IN" sz="2800" b="0" strike="noStrike" spc="-1">
              <a:latin typeface="Arial"/>
            </a:endParaRPr>
          </a:p>
          <a:p>
            <a:pPr algn="just">
              <a:lnSpc>
                <a:spcPct val="90000"/>
              </a:lnSpc>
              <a:spcBef>
                <a:spcPts val="1001"/>
              </a:spcBef>
            </a:pPr>
            <a:endParaRPr lang="en-IN" sz="2800" b="0" strike="noStrike" spc="-1">
              <a:latin typeface="Arial"/>
            </a:endParaRPr>
          </a:p>
        </p:txBody>
      </p:sp>
      <p:pic>
        <p:nvPicPr>
          <p:cNvPr id="107" name="Picture 1"/>
          <p:cNvPicPr/>
          <p:nvPr/>
        </p:nvPicPr>
        <p:blipFill>
          <a:blip r:embed="rId2"/>
          <a:srcRect l="23580" r="15269"/>
          <a:stretch>
            <a:fillRect/>
          </a:stretch>
        </p:blipFill>
        <p:spPr>
          <a:xfrm>
            <a:off x="9390960" y="2072160"/>
            <a:ext cx="2412000" cy="2688840"/>
          </a:xfrm>
          <a:prstGeom prst="rect">
            <a:avLst/>
          </a:prstGeom>
          <a:ln>
            <a:noFill/>
          </a:ln>
        </p:spPr>
      </p:pic>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Requirements</a:t>
            </a:r>
            <a:endParaRPr lang="en-IN" sz="4000" b="0" strike="noStrike" spc="-1">
              <a:latin typeface="Arial"/>
            </a:endParaRPr>
          </a:p>
        </p:txBody>
      </p:sp>
      <p:sp>
        <p:nvSpPr>
          <p:cNvPr id="109" name="CustomShape 2"/>
          <p:cNvSpPr/>
          <p:nvPr/>
        </p:nvSpPr>
        <p:spPr>
          <a:xfrm>
            <a:off x="246960" y="1423080"/>
            <a:ext cx="1161360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gn="just">
              <a:lnSpc>
                <a:spcPct val="90000"/>
              </a:lnSpc>
              <a:spcBef>
                <a:spcPts val="1001"/>
              </a:spcBef>
              <a:tabLst>
                <a:tab pos="0" algn="l"/>
              </a:tabLst>
            </a:pPr>
            <a:r>
              <a:rPr lang="en-GB" sz="2800" b="0" strike="noStrike" spc="-1">
                <a:solidFill>
                  <a:srgbClr val="000000"/>
                </a:solidFill>
                <a:latin typeface="Calibri"/>
                <a:ea typeface="DejaVu Sans"/>
              </a:rPr>
              <a:t>1.   </a:t>
            </a:r>
            <a:r>
              <a:rPr lang="en-GB" sz="2800" b="1" strike="noStrike" spc="-1">
                <a:solidFill>
                  <a:srgbClr val="3366FF"/>
                </a:solidFill>
                <a:latin typeface="Calibri"/>
                <a:ea typeface="DejaVu Sans"/>
              </a:rPr>
              <a:t>Mutual Exclusion </a:t>
            </a:r>
            <a:r>
              <a:rPr lang="en-GB" sz="2800" b="0" strike="noStrike" spc="-1">
                <a:solidFill>
                  <a:srgbClr val="000000"/>
                </a:solidFill>
                <a:latin typeface="Calibri"/>
                <a:ea typeface="DejaVu Sans"/>
              </a:rPr>
              <a:t>- If process </a:t>
            </a:r>
            <a:r>
              <a:rPr lang="en-GB" sz="2800" b="1" i="1" strike="noStrike" spc="-1">
                <a:solidFill>
                  <a:srgbClr val="000000"/>
                </a:solidFill>
                <a:latin typeface="Calibri"/>
                <a:ea typeface="DejaVu Sans"/>
              </a:rPr>
              <a:t>P</a:t>
            </a:r>
            <a:r>
              <a:rPr lang="en-GB" sz="2800" b="1" i="1" strike="noStrike" spc="-1" baseline="-25000">
                <a:solidFill>
                  <a:srgbClr val="000000"/>
                </a:solidFill>
                <a:latin typeface="Calibri"/>
                <a:ea typeface="DejaVu Sans"/>
              </a:rPr>
              <a:t>i</a:t>
            </a:r>
            <a:r>
              <a:rPr lang="en-GB" sz="2800" b="1" strike="noStrike" spc="-1">
                <a:solidFill>
                  <a:srgbClr val="000000"/>
                </a:solidFill>
                <a:latin typeface="Calibri"/>
                <a:ea typeface="DejaVu Sans"/>
              </a:rPr>
              <a:t> </a:t>
            </a:r>
            <a:r>
              <a:rPr lang="en-GB" sz="2800" b="0" strike="noStrike" spc="-1">
                <a:solidFill>
                  <a:srgbClr val="000000"/>
                </a:solidFill>
                <a:latin typeface="Calibri"/>
                <a:ea typeface="DejaVu Sans"/>
              </a:rPr>
              <a:t>is executing in its critical section, then no other processes can be executing in their critical sections</a:t>
            </a:r>
            <a:endParaRPr lang="en-IN" sz="2800" b="0" strike="noStrike" spc="-1">
              <a:latin typeface="Arial"/>
            </a:endParaRPr>
          </a:p>
          <a:p>
            <a:pPr marL="228600" indent="-226800" algn="just">
              <a:lnSpc>
                <a:spcPct val="90000"/>
              </a:lnSpc>
              <a:spcBef>
                <a:spcPts val="1001"/>
              </a:spcBef>
              <a:tabLst>
                <a:tab pos="0" algn="l"/>
              </a:tabLst>
            </a:pPr>
            <a:r>
              <a:rPr lang="en-GB" sz="2800" b="0" strike="noStrike" spc="-1">
                <a:solidFill>
                  <a:srgbClr val="000000"/>
                </a:solidFill>
                <a:latin typeface="Calibri"/>
                <a:ea typeface="DejaVu Sans"/>
              </a:rPr>
              <a:t>2.   </a:t>
            </a:r>
            <a:r>
              <a:rPr lang="en-GB" sz="2800" b="1" strike="noStrike" spc="-1">
                <a:solidFill>
                  <a:srgbClr val="3366FF"/>
                </a:solidFill>
                <a:latin typeface="Calibri"/>
                <a:ea typeface="DejaVu Sans"/>
              </a:rPr>
              <a:t>Progress</a:t>
            </a:r>
            <a:r>
              <a:rPr lang="en-GB" sz="2800" b="1" strike="noStrike" spc="-1">
                <a:solidFill>
                  <a:srgbClr val="000000"/>
                </a:solidFill>
                <a:latin typeface="Calibri"/>
                <a:ea typeface="DejaVu Sans"/>
              </a:rPr>
              <a:t> </a:t>
            </a:r>
            <a:r>
              <a:rPr lang="en-GB" sz="2800" b="0" strike="noStrike" spc="-1">
                <a:solidFill>
                  <a:srgbClr val="000000"/>
                </a:solidFill>
                <a:latin typeface="Calibri"/>
                <a:ea typeface="DejaVu Sans"/>
              </a:rPr>
              <a:t>- If no process is executing in its critical section and some processes wish to enter their critical sections, then only those processes that are not executing in their remainder section can participate in deciding which will enter its critical section next, and this decision </a:t>
            </a:r>
            <a:r>
              <a:rPr lang="en-GB" sz="2800" b="1" i="1" strike="noStrike" spc="-1">
                <a:solidFill>
                  <a:srgbClr val="FF0000"/>
                </a:solidFill>
                <a:latin typeface="Calibri"/>
                <a:ea typeface="DejaVu Sans"/>
              </a:rPr>
              <a:t>cannot be postponed indefinitely</a:t>
            </a:r>
            <a:endParaRPr lang="en-IN" sz="2800" b="0" strike="noStrike" spc="-1">
              <a:latin typeface="Arial"/>
            </a:endParaRPr>
          </a:p>
          <a:p>
            <a:pPr marL="228600" indent="-226800" algn="just">
              <a:lnSpc>
                <a:spcPct val="90000"/>
              </a:lnSpc>
              <a:spcBef>
                <a:spcPts val="1001"/>
              </a:spcBef>
              <a:tabLst>
                <a:tab pos="0" algn="l"/>
              </a:tabLst>
            </a:pPr>
            <a:r>
              <a:rPr lang="en-GB" sz="2800" b="0" strike="noStrike" spc="-1">
                <a:solidFill>
                  <a:srgbClr val="000000"/>
                </a:solidFill>
                <a:latin typeface="Calibri"/>
                <a:ea typeface="DejaVu Sans"/>
              </a:rPr>
              <a:t>3.  </a:t>
            </a:r>
            <a:r>
              <a:rPr lang="en-GB" sz="2800" b="1" strike="noStrike" spc="-1">
                <a:solidFill>
                  <a:srgbClr val="3366FF"/>
                </a:solidFill>
                <a:latin typeface="Calibri"/>
                <a:ea typeface="DejaVu Sans"/>
              </a:rPr>
              <a:t>Bounded Waiting </a:t>
            </a:r>
            <a:r>
              <a:rPr lang="en-GB" sz="2800" b="0" strike="noStrike" spc="-1">
                <a:solidFill>
                  <a:srgbClr val="000000"/>
                </a:solidFill>
                <a:latin typeface="Calibri"/>
                <a:ea typeface="DejaVu Sans"/>
              </a:rPr>
              <a:t>-  A bound must exist on the number of times that other processes are allowed to enter their critical sections after a process has made a request to enter its critical section and before that request is granted</a:t>
            </a:r>
            <a:endParaRPr lang="en-IN" sz="2800" b="0" strike="noStrike" spc="-1">
              <a:latin typeface="Aria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Operating System Structure</a:t>
            </a:r>
            <a:endParaRPr lang="en-IN" sz="4000" b="0" strike="noStrike" spc="-1">
              <a:latin typeface="Arial"/>
            </a:endParaRPr>
          </a:p>
        </p:txBody>
      </p:sp>
      <p:sp>
        <p:nvSpPr>
          <p:cNvPr id="230" name="CustomShape 2"/>
          <p:cNvSpPr/>
          <p:nvPr/>
        </p:nvSpPr>
        <p:spPr>
          <a:xfrm>
            <a:off x="1103760" y="1333080"/>
            <a:ext cx="6267600" cy="50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457200">
              <a:lnSpc>
                <a:spcPct val="90000"/>
              </a:lnSpc>
            </a:pPr>
            <a:endParaRPr lang="en-IN" sz="1800" b="0" strike="noStrike" spc="-1">
              <a:latin typeface="Arial"/>
            </a:endParaRPr>
          </a:p>
          <a:p>
            <a:pPr marL="343080" indent="-341640">
              <a:lnSpc>
                <a:spcPct val="90000"/>
              </a:lnSpc>
              <a:buClr>
                <a:srgbClr val="FF0000"/>
              </a:buClr>
              <a:buFont typeface="Wingdings" charset="2"/>
              <a:buChar char=""/>
            </a:pPr>
            <a:r>
              <a:rPr lang="en-GB" sz="2400" b="1" strike="noStrike" spc="-1">
                <a:solidFill>
                  <a:srgbClr val="FF0000"/>
                </a:solidFill>
                <a:latin typeface="Cambria"/>
                <a:ea typeface="DejaVu Sans"/>
              </a:rPr>
              <a:t>Timesharing </a:t>
            </a:r>
            <a:r>
              <a:rPr lang="en-GB" sz="2400" b="0" strike="noStrike" spc="-1">
                <a:solidFill>
                  <a:srgbClr val="FF0000"/>
                </a:solidFill>
                <a:latin typeface="Cambria"/>
                <a:ea typeface="DejaVu Sans"/>
              </a:rPr>
              <a:t>(</a:t>
            </a:r>
            <a:r>
              <a:rPr lang="en-GB" sz="2400" b="1" strike="noStrike" spc="-1">
                <a:solidFill>
                  <a:srgbClr val="FF0000"/>
                </a:solidFill>
                <a:latin typeface="Cambria"/>
                <a:ea typeface="DejaVu Sans"/>
              </a:rPr>
              <a:t>multitasking</a:t>
            </a:r>
            <a:r>
              <a:rPr lang="en-GB" sz="2400" b="0" strike="noStrike" spc="-1">
                <a:solidFill>
                  <a:srgbClr val="FF0000"/>
                </a:solidFill>
                <a:latin typeface="Cambria"/>
                <a:ea typeface="DejaVu Sans"/>
              </a:rPr>
              <a:t>):</a:t>
            </a:r>
            <a:r>
              <a:rPr lang="en-GB" sz="2400" b="1" strike="noStrike" spc="-1">
                <a:solidFill>
                  <a:srgbClr val="FF0000"/>
                </a:solidFill>
                <a:latin typeface="Cambria"/>
                <a:ea typeface="DejaVu Sans"/>
              </a:rPr>
              <a:t> </a:t>
            </a:r>
            <a:r>
              <a:rPr lang="en-GB" sz="2400" b="0" strike="noStrike" spc="-1">
                <a:solidFill>
                  <a:srgbClr val="000000"/>
                </a:solidFill>
                <a:latin typeface="Cambria"/>
                <a:ea typeface="DejaVu Sans"/>
              </a:rPr>
              <a:t>CPU switches jobs so frequently that users can interact with each job while it is running</a:t>
            </a:r>
            <a:endParaRPr lang="en-IN" sz="2400" b="0" strike="noStrike" spc="-1">
              <a:latin typeface="Arial"/>
            </a:endParaRPr>
          </a:p>
          <a:p>
            <a:pPr marL="343080" indent="-341640">
              <a:lnSpc>
                <a:spcPct val="90000"/>
              </a:lnSpc>
              <a:buClr>
                <a:srgbClr val="3366FF"/>
              </a:buClr>
              <a:buFont typeface="Wingdings" charset="2"/>
              <a:buChar char=""/>
            </a:pPr>
            <a:r>
              <a:rPr lang="en-GB" sz="2400" b="1" strike="noStrike" spc="-1">
                <a:solidFill>
                  <a:srgbClr val="3366FF"/>
                </a:solidFill>
                <a:latin typeface="Cambria"/>
                <a:ea typeface="DejaVu Sans"/>
              </a:rPr>
              <a:t>interactive</a:t>
            </a:r>
            <a:r>
              <a:rPr lang="en-GB" sz="2400" b="0" strike="noStrike" spc="-1">
                <a:solidFill>
                  <a:srgbClr val="000000"/>
                </a:solidFill>
                <a:latin typeface="Cambria"/>
                <a:ea typeface="DejaVu Sans"/>
              </a:rPr>
              <a:t> computing</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000000"/>
                </a:solidFill>
                <a:latin typeface="Cambria"/>
                <a:ea typeface="DejaVu Sans"/>
              </a:rPr>
              <a:t>User interaction via input devices</a:t>
            </a:r>
            <a:endParaRPr lang="en-IN" sz="2400" b="0" strike="noStrike" spc="-1">
              <a:latin typeface="Arial"/>
            </a:endParaRPr>
          </a:p>
          <a:p>
            <a:pPr marL="800280" lvl="1" indent="-341640">
              <a:lnSpc>
                <a:spcPct val="90000"/>
              </a:lnSpc>
              <a:buClr>
                <a:srgbClr val="3366FF"/>
              </a:buClr>
              <a:buFont typeface="Wingdings" charset="2"/>
              <a:buChar char=""/>
            </a:pPr>
            <a:r>
              <a:rPr lang="en-GB" sz="2400" b="1" strike="noStrike" spc="-1">
                <a:solidFill>
                  <a:srgbClr val="3366FF"/>
                </a:solidFill>
                <a:latin typeface="Cambria"/>
                <a:ea typeface="DejaVu Sans"/>
              </a:rPr>
              <a:t>Response time </a:t>
            </a:r>
            <a:r>
              <a:rPr lang="en-GB" sz="2400" b="0" strike="noStrike" spc="-1">
                <a:solidFill>
                  <a:srgbClr val="000000"/>
                </a:solidFill>
                <a:latin typeface="Cambria"/>
                <a:ea typeface="DejaVu Sans"/>
              </a:rPr>
              <a:t>should be &lt; 1 second</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000000"/>
                </a:solidFill>
                <a:latin typeface="Cambria"/>
                <a:ea typeface="DejaVu Sans"/>
              </a:rPr>
              <a:t>Different users have different programs in memory - </a:t>
            </a:r>
            <a:r>
              <a:rPr lang="en-GB" sz="2400" b="1" strike="noStrike" spc="-1">
                <a:solidFill>
                  <a:srgbClr val="3366FF"/>
                </a:solidFill>
                <a:latin typeface="Cambria"/>
                <a:ea typeface="DejaVu Sans"/>
              </a:rPr>
              <a:t>process</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000000"/>
                </a:solidFill>
                <a:latin typeface="Cambria"/>
                <a:ea typeface="DejaVu Sans"/>
              </a:rPr>
              <a:t>If several jobs ready to run at the same time - </a:t>
            </a:r>
            <a:r>
              <a:rPr lang="en-GB" sz="2400" b="1" strike="noStrike" spc="-1">
                <a:solidFill>
                  <a:srgbClr val="3366FF"/>
                </a:solidFill>
                <a:latin typeface="Cambria"/>
                <a:ea typeface="DejaVu Sans"/>
              </a:rPr>
              <a:t>CPU scheduling</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000000"/>
                </a:solidFill>
                <a:latin typeface="Cambria"/>
                <a:ea typeface="DejaVu Sans"/>
              </a:rPr>
              <a:t>If processes don’t fit in memory, </a:t>
            </a:r>
            <a:r>
              <a:rPr lang="en-GB" sz="2400" b="1" strike="noStrike" spc="-1">
                <a:solidFill>
                  <a:srgbClr val="3366FF"/>
                </a:solidFill>
                <a:latin typeface="Cambria"/>
                <a:ea typeface="DejaVu Sans"/>
              </a:rPr>
              <a:t>swapping</a:t>
            </a:r>
            <a:r>
              <a:rPr lang="en-GB" sz="2400" b="0" strike="noStrike" spc="-1">
                <a:solidFill>
                  <a:srgbClr val="000000"/>
                </a:solidFill>
                <a:latin typeface="Cambria"/>
                <a:ea typeface="DejaVu Sans"/>
              </a:rPr>
              <a:t> moves them in and out to run</a:t>
            </a:r>
            <a:endParaRPr lang="en-IN" sz="2400" b="0" strike="noStrike" spc="-1">
              <a:latin typeface="Arial"/>
            </a:endParaRPr>
          </a:p>
          <a:p>
            <a:pPr marL="800280" lvl="1" indent="-341640">
              <a:lnSpc>
                <a:spcPct val="90000"/>
              </a:lnSpc>
              <a:buClr>
                <a:srgbClr val="3366FF"/>
              </a:buClr>
              <a:buFont typeface="Wingdings" charset="2"/>
              <a:buChar char=""/>
            </a:pPr>
            <a:r>
              <a:rPr lang="en-GB" sz="2400" b="1" strike="noStrike" spc="-1">
                <a:solidFill>
                  <a:srgbClr val="3366FF"/>
                </a:solidFill>
                <a:latin typeface="Cambria"/>
                <a:ea typeface="DejaVu Sans"/>
              </a:rPr>
              <a:t>Virtual memory </a:t>
            </a:r>
            <a:r>
              <a:rPr lang="en-GB" sz="2400" b="0" strike="noStrike" spc="-1">
                <a:solidFill>
                  <a:srgbClr val="000000"/>
                </a:solidFill>
                <a:latin typeface="Cambria"/>
                <a:ea typeface="DejaVu Sans"/>
              </a:rPr>
              <a:t>allows execution of processes larger than physical memory</a:t>
            </a:r>
            <a:endParaRPr lang="en-IN" sz="2400" b="0" strike="noStrike" spc="-1">
              <a:latin typeface="Arial"/>
            </a:endParaRPr>
          </a:p>
        </p:txBody>
      </p:sp>
      <p:pic>
        <p:nvPicPr>
          <p:cNvPr id="231" name="Picture 4"/>
          <p:cNvPicPr/>
          <p:nvPr/>
        </p:nvPicPr>
        <p:blipFill>
          <a:blip r:embed="rId2"/>
          <a:stretch>
            <a:fillRect/>
          </a:stretch>
        </p:blipFill>
        <p:spPr>
          <a:xfrm>
            <a:off x="7856280" y="1806840"/>
            <a:ext cx="3370320" cy="2551320"/>
          </a:xfrm>
          <a:prstGeom prst="rect">
            <a:avLst/>
          </a:prstGeom>
          <a:ln>
            <a:noFill/>
          </a:ln>
        </p:spPr>
      </p:pic>
      <p:sp>
        <p:nvSpPr>
          <p:cNvPr id="2" name="TextBox 1">
            <a:extLst>
              <a:ext uri="{FF2B5EF4-FFF2-40B4-BE49-F238E27FC236}">
                <a16:creationId xmlns:a16="http://schemas.microsoft.com/office/drawing/2014/main" id="{AFBB5E96-F495-7611-1959-7A304173A72D}"/>
              </a:ext>
            </a:extLst>
          </p:cNvPr>
          <p:cNvSpPr txBox="1"/>
          <p:nvPr/>
        </p:nvSpPr>
        <p:spPr>
          <a:xfrm>
            <a:off x="8362950" y="5143500"/>
            <a:ext cx="3429144"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r>
              <a:rPr lang="en-IN"/>
              <a:t>Here Focus is Responsiveness/</a:t>
            </a:r>
          </a:p>
          <a:p>
            <a:r>
              <a:rPr lang="en-IN"/>
              <a:t>Response time.</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Critical-Section Handling in OS </a:t>
            </a:r>
            <a:endParaRPr lang="en-IN" sz="4000" b="0" strike="noStrike" spc="-1">
              <a:latin typeface="Arial"/>
            </a:endParaRPr>
          </a:p>
        </p:txBody>
      </p:sp>
      <p:sp>
        <p:nvSpPr>
          <p:cNvPr id="111" name="CustomShape 2"/>
          <p:cNvSpPr/>
          <p:nvPr/>
        </p:nvSpPr>
        <p:spPr>
          <a:xfrm>
            <a:off x="783720" y="1423080"/>
            <a:ext cx="102697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3200" b="0" strike="noStrike" spc="-1">
                <a:solidFill>
                  <a:srgbClr val="000000"/>
                </a:solidFill>
                <a:latin typeface="Calibri"/>
                <a:ea typeface="DejaVu Sans"/>
              </a:rPr>
              <a:t> Two approaches depending on if kernel is preemptive or non-preemptive </a:t>
            </a:r>
            <a:endParaRPr lang="en-IN" sz="3200" b="0" strike="noStrike" spc="-1">
              <a:latin typeface="Arial"/>
            </a:endParaRPr>
          </a:p>
          <a:p>
            <a:pPr marL="685800" lvl="1" indent="-226800">
              <a:lnSpc>
                <a:spcPct val="90000"/>
              </a:lnSpc>
              <a:spcBef>
                <a:spcPts val="499"/>
              </a:spcBef>
              <a:buClr>
                <a:srgbClr val="3366FF"/>
              </a:buClr>
              <a:buSzPct val="125000"/>
              <a:buFont typeface="Wingdings" charset="2"/>
              <a:buChar char=""/>
            </a:pPr>
            <a:r>
              <a:rPr lang="en-GB" sz="2800" b="1" strike="noStrike" spc="-1">
                <a:solidFill>
                  <a:srgbClr val="3366FF"/>
                </a:solidFill>
                <a:latin typeface="Calibri"/>
                <a:ea typeface="DejaVu Sans"/>
              </a:rPr>
              <a:t>Preemptive</a:t>
            </a:r>
            <a:r>
              <a:rPr lang="en-GB" sz="1600" b="0" strike="noStrike" spc="-1">
                <a:solidFill>
                  <a:srgbClr val="000000"/>
                </a:solidFill>
                <a:latin typeface="Calibri"/>
                <a:ea typeface="DejaVu Sans"/>
              </a:rPr>
              <a:t> </a:t>
            </a:r>
            <a:r>
              <a:rPr lang="en-GB" sz="2800" b="0" strike="noStrike" spc="-1">
                <a:solidFill>
                  <a:srgbClr val="000000"/>
                </a:solidFill>
                <a:latin typeface="Calibri"/>
                <a:ea typeface="DejaVu Sans"/>
              </a:rPr>
              <a:t>– allows preemption of process when running in kernel mode</a:t>
            </a:r>
            <a:endParaRPr lang="en-IN" sz="2800" b="0" strike="noStrike" spc="-1">
              <a:latin typeface="Arial"/>
            </a:endParaRPr>
          </a:p>
          <a:p>
            <a:pPr marL="685800" lvl="1" indent="-226800">
              <a:lnSpc>
                <a:spcPct val="90000"/>
              </a:lnSpc>
              <a:spcBef>
                <a:spcPts val="499"/>
              </a:spcBef>
              <a:buClr>
                <a:srgbClr val="3366FF"/>
              </a:buClr>
              <a:buSzPct val="125000"/>
              <a:buFont typeface="Wingdings" charset="2"/>
              <a:buChar char=""/>
            </a:pPr>
            <a:r>
              <a:rPr lang="en-GB" sz="2800" b="1" strike="noStrike" spc="-1">
                <a:solidFill>
                  <a:srgbClr val="3366FF"/>
                </a:solidFill>
                <a:latin typeface="Calibri"/>
                <a:ea typeface="DejaVu Sans"/>
              </a:rPr>
              <a:t>Non-preemptive </a:t>
            </a:r>
            <a:r>
              <a:rPr lang="en-GB" sz="2800" b="0" strike="noStrike" spc="-1">
                <a:solidFill>
                  <a:srgbClr val="000000"/>
                </a:solidFill>
                <a:latin typeface="Calibri"/>
                <a:ea typeface="DejaVu Sans"/>
              </a:rPr>
              <a:t>– runs until exits kernel mode, blocks, or voluntarily yields CPU</a:t>
            </a:r>
            <a:endParaRPr lang="en-IN" sz="2800" b="0" strike="noStrike" spc="-1">
              <a:latin typeface="Arial"/>
            </a:endParaRPr>
          </a:p>
          <a:p>
            <a:pPr marL="1141560" lvl="2" indent="-341280">
              <a:lnSpc>
                <a:spcPct val="90000"/>
              </a:lnSpc>
              <a:spcBef>
                <a:spcPts val="499"/>
              </a:spcBef>
              <a:buClr>
                <a:srgbClr val="000000"/>
              </a:buClr>
              <a:buSzPct val="125000"/>
              <a:buFont typeface="Wingdings" charset="2"/>
              <a:buChar char=""/>
            </a:pPr>
            <a:r>
              <a:rPr lang="en-GB" sz="2400" b="0" strike="noStrike" spc="-1">
                <a:solidFill>
                  <a:srgbClr val="000000"/>
                </a:solidFill>
                <a:latin typeface="Calibri"/>
                <a:ea typeface="DejaVu Sans"/>
              </a:rPr>
              <a:t>Essentially free of race conditions in kernel mode</a:t>
            </a:r>
            <a:endParaRPr lang="en-IN" sz="2400" b="0" strike="noStrike" spc="-1">
              <a:latin typeface="Arial"/>
            </a:endParaRPr>
          </a:p>
          <a:p>
            <a:pPr marL="684360" lvl="1" indent="-341280">
              <a:lnSpc>
                <a:spcPct val="90000"/>
              </a:lnSpc>
              <a:spcBef>
                <a:spcPts val="499"/>
              </a:spcBef>
              <a:buClr>
                <a:srgbClr val="FF0000"/>
              </a:buClr>
              <a:buSzPct val="125000"/>
              <a:buFont typeface="Wingdings" charset="2"/>
              <a:buChar char=""/>
            </a:pPr>
            <a:r>
              <a:rPr lang="en-GB" sz="2800" b="0" i="1" strike="noStrike" spc="-1">
                <a:solidFill>
                  <a:srgbClr val="FF0000"/>
                </a:solidFill>
                <a:latin typeface="Calibri"/>
                <a:ea typeface="DejaVu Sans"/>
              </a:rPr>
              <a:t>Why then anyone would prefer preemptive kernel?????</a:t>
            </a:r>
            <a:endParaRPr lang="en-IN" sz="2800" b="0" strike="noStrike" spc="-1">
              <a:latin typeface="Arial"/>
            </a:endParaRP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Peterson’s Solution</a:t>
            </a:r>
            <a:endParaRPr lang="en-IN" sz="4000" b="0" strike="noStrike" spc="-1">
              <a:latin typeface="Arial"/>
            </a:endParaRPr>
          </a:p>
        </p:txBody>
      </p:sp>
      <p:sp>
        <p:nvSpPr>
          <p:cNvPr id="113" name="CustomShape 2"/>
          <p:cNvSpPr/>
          <p:nvPr/>
        </p:nvSpPr>
        <p:spPr>
          <a:xfrm>
            <a:off x="759240" y="1439280"/>
            <a:ext cx="102697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Two process software based solution</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Assume that the </a:t>
            </a:r>
            <a:r>
              <a:rPr lang="en-GB" sz="2000" b="1" strike="noStrike" spc="-1">
                <a:solidFill>
                  <a:srgbClr val="000000"/>
                </a:solidFill>
                <a:latin typeface="Courier New"/>
                <a:ea typeface="DejaVu Sans"/>
              </a:rPr>
              <a:t>load</a:t>
            </a:r>
            <a:r>
              <a:rPr lang="en-GB" sz="2800" b="0" strike="noStrike" spc="-1">
                <a:solidFill>
                  <a:srgbClr val="000000"/>
                </a:solidFill>
                <a:latin typeface="Courier New"/>
                <a:ea typeface="DejaVu Sans"/>
              </a:rPr>
              <a:t> </a:t>
            </a:r>
            <a:r>
              <a:rPr lang="en-GB" sz="2800" b="0" strike="noStrike" spc="-1">
                <a:solidFill>
                  <a:srgbClr val="000000"/>
                </a:solidFill>
                <a:latin typeface="Calibri"/>
                <a:ea typeface="DejaVu Sans"/>
              </a:rPr>
              <a:t>and </a:t>
            </a:r>
            <a:r>
              <a:rPr lang="en-GB" sz="2000" b="1" strike="noStrike" spc="-1">
                <a:solidFill>
                  <a:srgbClr val="000000"/>
                </a:solidFill>
                <a:latin typeface="Courier New"/>
                <a:ea typeface="DejaVu Sans"/>
              </a:rPr>
              <a:t>store</a:t>
            </a:r>
            <a:r>
              <a:rPr lang="en-GB" sz="2800" b="0" strike="noStrike" spc="-1">
                <a:solidFill>
                  <a:srgbClr val="000000"/>
                </a:solidFill>
                <a:latin typeface="Calibri"/>
                <a:ea typeface="DejaVu Sans"/>
              </a:rPr>
              <a:t> machine-language instructions are atomic; that is, cannot be interrupted</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The two processes share two variables:</a:t>
            </a:r>
            <a:endParaRPr lang="en-IN" sz="2800" b="0" strike="noStrike" spc="-1">
              <a:latin typeface="Arial"/>
            </a:endParaRPr>
          </a:p>
          <a:p>
            <a:pPr marL="457200">
              <a:lnSpc>
                <a:spcPct val="90000"/>
              </a:lnSpc>
              <a:spcBef>
                <a:spcPts val="499"/>
              </a:spcBef>
            </a:pPr>
            <a:r>
              <a:rPr lang="en-GB" sz="2400" b="1" strike="noStrike" spc="-1">
                <a:solidFill>
                  <a:srgbClr val="FF0000"/>
                </a:solidFill>
                <a:latin typeface="Courier New"/>
                <a:ea typeface="DejaVu Sans"/>
              </a:rPr>
              <a:t>int turn; </a:t>
            </a:r>
            <a:endParaRPr lang="en-IN" sz="2400" b="0" strike="noStrike" spc="-1">
              <a:latin typeface="Arial"/>
            </a:endParaRPr>
          </a:p>
          <a:p>
            <a:pPr marL="457200">
              <a:lnSpc>
                <a:spcPct val="90000"/>
              </a:lnSpc>
              <a:spcBef>
                <a:spcPts val="499"/>
              </a:spcBef>
            </a:pPr>
            <a:r>
              <a:rPr lang="en-GB" sz="2400" b="1" strike="noStrike" spc="-1">
                <a:solidFill>
                  <a:srgbClr val="FF0000"/>
                </a:solidFill>
                <a:latin typeface="Courier New"/>
                <a:ea typeface="DejaVu Sans"/>
              </a:rPr>
              <a:t>boolean flag[2]; </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The variable </a:t>
            </a:r>
            <a:r>
              <a:rPr lang="en-GB" sz="2800" b="1" strike="noStrike" spc="-1">
                <a:solidFill>
                  <a:srgbClr val="000000"/>
                </a:solidFill>
                <a:latin typeface="Courier New"/>
                <a:ea typeface="DejaVu Sans"/>
              </a:rPr>
              <a:t>turn</a:t>
            </a:r>
            <a:r>
              <a:rPr lang="en-GB" sz="2800" b="0" strike="noStrike" spc="-1">
                <a:solidFill>
                  <a:srgbClr val="000000"/>
                </a:solidFill>
                <a:latin typeface="Calibri"/>
                <a:ea typeface="DejaVu Sans"/>
              </a:rPr>
              <a:t> indicates whose turn it is to enter the critical section</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The </a:t>
            </a:r>
            <a:r>
              <a:rPr lang="en-GB" sz="2400" b="1" strike="noStrike" spc="-1">
                <a:solidFill>
                  <a:srgbClr val="000000"/>
                </a:solidFill>
                <a:latin typeface="Courier New"/>
                <a:ea typeface="DejaVu Sans"/>
              </a:rPr>
              <a:t>flag</a:t>
            </a:r>
            <a:r>
              <a:rPr lang="en-GB" sz="2800" b="1" strike="noStrike" spc="-1">
                <a:solidFill>
                  <a:srgbClr val="000000"/>
                </a:solidFill>
                <a:latin typeface="Courier New"/>
                <a:ea typeface="DejaVu Sans"/>
              </a:rPr>
              <a:t> </a:t>
            </a:r>
            <a:r>
              <a:rPr lang="en-GB" sz="2800" b="0" strike="noStrike" spc="-1">
                <a:solidFill>
                  <a:srgbClr val="000000"/>
                </a:solidFill>
                <a:latin typeface="Calibri"/>
                <a:ea typeface="DejaVu Sans"/>
              </a:rPr>
              <a:t>array is used to indicate if a process is ready to enter the critical section. </a:t>
            </a:r>
            <a:r>
              <a:rPr lang="en-GB" sz="2400" b="1" strike="noStrike" spc="-1">
                <a:solidFill>
                  <a:srgbClr val="000000"/>
                </a:solidFill>
                <a:latin typeface="Courier New"/>
                <a:ea typeface="DejaVu Sans"/>
              </a:rPr>
              <a:t>flag[i] = </a:t>
            </a:r>
            <a:r>
              <a:rPr lang="en-GB" sz="2400" b="1" i="1" strike="noStrike" spc="-1">
                <a:solidFill>
                  <a:srgbClr val="000000"/>
                </a:solidFill>
                <a:latin typeface="Courier New"/>
                <a:ea typeface="DejaVu Sans"/>
              </a:rPr>
              <a:t>true</a:t>
            </a:r>
            <a:r>
              <a:rPr lang="en-GB" sz="2400" b="0" strike="noStrike" spc="-1">
                <a:solidFill>
                  <a:srgbClr val="000000"/>
                </a:solidFill>
                <a:latin typeface="Calibri"/>
                <a:ea typeface="DejaVu Sans"/>
              </a:rPr>
              <a:t>  </a:t>
            </a:r>
            <a:r>
              <a:rPr lang="en-GB" sz="2800" b="0" strike="noStrike" spc="-1">
                <a:solidFill>
                  <a:srgbClr val="000000"/>
                </a:solidFill>
                <a:latin typeface="Calibri"/>
                <a:ea typeface="DejaVu Sans"/>
              </a:rPr>
              <a:t>implies that process </a:t>
            </a:r>
            <a:r>
              <a:rPr lang="en-GB" sz="2800" b="1" strike="noStrike" spc="-1">
                <a:solidFill>
                  <a:srgbClr val="000000"/>
                </a:solidFill>
                <a:latin typeface="Courier New"/>
                <a:ea typeface="DejaVu Sans"/>
              </a:rPr>
              <a:t>P</a:t>
            </a:r>
            <a:r>
              <a:rPr lang="en-GB" sz="2800" b="1" strike="noStrike" spc="-1" baseline="-25000">
                <a:solidFill>
                  <a:srgbClr val="000000"/>
                </a:solidFill>
                <a:latin typeface="Courier New"/>
                <a:ea typeface="DejaVu Sans"/>
              </a:rPr>
              <a:t>i</a:t>
            </a:r>
            <a:r>
              <a:rPr lang="en-GB" sz="2800" b="0" strike="noStrike" spc="-1">
                <a:solidFill>
                  <a:srgbClr val="000000"/>
                </a:solidFill>
                <a:latin typeface="Calibri"/>
                <a:ea typeface="DejaVu Sans"/>
              </a:rPr>
              <a:t> is ready</a:t>
            </a:r>
            <a:endParaRPr lang="en-IN" sz="2800" b="0" strike="noStrike" spc="-1">
              <a:latin typeface="Arial"/>
            </a:endParaRP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684720" y="4017960"/>
            <a:ext cx="3178080" cy="392040"/>
          </a:xfrm>
          <a:prstGeom prst="ellipse">
            <a:avLst/>
          </a:prstGeom>
          <a:solidFill>
            <a:srgbClr val="42ECF4"/>
          </a:solidFill>
          <a:ln w="28440">
            <a:solidFill>
              <a:srgbClr val="CA14A3"/>
            </a:solidFill>
            <a:prstDash val="dash"/>
            <a:miter/>
          </a:ln>
        </p:spPr>
        <p:style>
          <a:lnRef idx="0">
            <a:scrgbClr r="0" g="0" b="0"/>
          </a:lnRef>
          <a:fillRef idx="0">
            <a:scrgbClr r="0" g="0" b="0"/>
          </a:fillRef>
          <a:effectRef idx="0">
            <a:scrgbClr r="0" g="0" b="0"/>
          </a:effectRef>
          <a:fontRef idx="minor"/>
        </p:style>
        <p:txBody>
          <a:bodyPr/>
          <a:lstStyle/>
          <a:p>
            <a:endParaRPr/>
          </a:p>
        </p:txBody>
      </p:sp>
      <p:sp>
        <p:nvSpPr>
          <p:cNvPr id="115" name="CustomShape 2"/>
          <p:cNvSpPr/>
          <p:nvPr/>
        </p:nvSpPr>
        <p:spPr>
          <a:xfrm>
            <a:off x="864000" y="3131280"/>
            <a:ext cx="3936960" cy="392040"/>
          </a:xfrm>
          <a:prstGeom prst="ellipse">
            <a:avLst/>
          </a:prstGeom>
          <a:solidFill>
            <a:srgbClr val="42ECF4"/>
          </a:solidFill>
          <a:ln w="28440">
            <a:solidFill>
              <a:srgbClr val="CA14A3"/>
            </a:solidFill>
            <a:prstDash val="dash"/>
            <a:miter/>
          </a:ln>
        </p:spPr>
        <p:style>
          <a:lnRef idx="0">
            <a:scrgbClr r="0" g="0" b="0"/>
          </a:lnRef>
          <a:fillRef idx="0">
            <a:scrgbClr r="0" g="0" b="0"/>
          </a:fillRef>
          <a:effectRef idx="0">
            <a:scrgbClr r="0" g="0" b="0"/>
          </a:effectRef>
          <a:fontRef idx="minor"/>
        </p:style>
        <p:txBody>
          <a:bodyPr/>
          <a:lstStyle/>
          <a:p>
            <a:endParaRPr/>
          </a:p>
        </p:txBody>
      </p:sp>
      <p:sp>
        <p:nvSpPr>
          <p:cNvPr id="116" name="CustomShape 3"/>
          <p:cNvSpPr/>
          <p:nvPr/>
        </p:nvSpPr>
        <p:spPr>
          <a:xfrm>
            <a:off x="400680" y="268200"/>
            <a:ext cx="8502840" cy="78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Algorithm for Process P</a:t>
            </a:r>
            <a:r>
              <a:rPr lang="en-GB" sz="4000" b="0" strike="noStrike" spc="-1" baseline="-25000">
                <a:solidFill>
                  <a:srgbClr val="0000FF"/>
                </a:solidFill>
                <a:latin typeface="Arial"/>
                <a:ea typeface="DejaVu Sans"/>
              </a:rPr>
              <a:t>i</a:t>
            </a:r>
            <a:endParaRPr lang="en-IN" sz="4000" b="0" strike="noStrike" spc="-1">
              <a:latin typeface="Arial"/>
            </a:endParaRPr>
          </a:p>
        </p:txBody>
      </p:sp>
      <p:sp>
        <p:nvSpPr>
          <p:cNvPr id="117" name="CustomShape 4"/>
          <p:cNvSpPr/>
          <p:nvPr/>
        </p:nvSpPr>
        <p:spPr>
          <a:xfrm>
            <a:off x="0" y="1303200"/>
            <a:ext cx="6168240" cy="476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ts val="3600"/>
              </a:lnSpc>
            </a:pPr>
            <a:r>
              <a:rPr lang="en-US" sz="3600" b="1" strike="noStrike" spc="-148">
                <a:solidFill>
                  <a:srgbClr val="000000"/>
                </a:solidFill>
                <a:latin typeface="Courier New"/>
                <a:ea typeface="DejaVu Sans"/>
              </a:rPr>
              <a:t>	</a:t>
            </a:r>
            <a:r>
              <a:rPr lang="en-US" sz="2000" b="1" strike="noStrike" spc="-148">
                <a:solidFill>
                  <a:srgbClr val="000000"/>
                </a:solidFill>
                <a:latin typeface="Courier New"/>
                <a:ea typeface="DejaVu Sans"/>
              </a:rPr>
              <a:t>do {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flag[i] = true;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turn = j;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while (flag[j] &amp;&amp; turn = = j);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critical section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flag[i] = false;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remainder section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 while (true); </a:t>
            </a:r>
            <a:endParaRPr lang="en-IN" sz="2000" b="0" strike="noStrike" spc="-1">
              <a:latin typeface="Arial"/>
            </a:endParaRPr>
          </a:p>
          <a:p>
            <a:pPr>
              <a:lnSpc>
                <a:spcPts val="3600"/>
              </a:lnSpc>
            </a:pPr>
            <a:endParaRPr lang="en-IN" sz="2000" b="0" strike="noStrike" spc="-1">
              <a:latin typeface="Arial"/>
            </a:endParaRPr>
          </a:p>
        </p:txBody>
      </p:sp>
      <p:sp>
        <p:nvSpPr>
          <p:cNvPr id="118" name="CustomShape 5"/>
          <p:cNvSpPr/>
          <p:nvPr/>
        </p:nvSpPr>
        <p:spPr>
          <a:xfrm>
            <a:off x="5825520" y="1476720"/>
            <a:ext cx="6157440" cy="44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ts val="3600"/>
              </a:lnSpc>
            </a:pPr>
            <a:r>
              <a:rPr lang="en-US" sz="2400" b="1" strike="noStrike" spc="-148">
                <a:solidFill>
                  <a:srgbClr val="FF0000"/>
                </a:solidFill>
                <a:latin typeface="Arial"/>
                <a:ea typeface="DejaVu Sans"/>
              </a:rPr>
              <a:t>Provable that the 3  CS requirement are met:</a:t>
            </a:r>
            <a:endParaRPr lang="en-IN" sz="2400" b="0" strike="noStrike" spc="-1">
              <a:latin typeface="Arial"/>
            </a:endParaRPr>
          </a:p>
          <a:p>
            <a:pPr>
              <a:lnSpc>
                <a:spcPts val="3600"/>
              </a:lnSpc>
            </a:pPr>
            <a:r>
              <a:rPr lang="en-US" sz="2400" b="1" strike="noStrike" spc="-148">
                <a:solidFill>
                  <a:srgbClr val="000000"/>
                </a:solidFill>
                <a:latin typeface="Arial"/>
                <a:ea typeface="DejaVu Sans"/>
              </a:rPr>
              <a:t>        1.   Mutual exclusion is preserved</a:t>
            </a:r>
            <a:endParaRPr lang="en-IN" sz="2400" b="0" strike="noStrike" spc="-1">
              <a:latin typeface="Arial"/>
            </a:endParaRPr>
          </a:p>
          <a:p>
            <a:pPr>
              <a:lnSpc>
                <a:spcPts val="3600"/>
              </a:lnSpc>
            </a:pPr>
            <a:r>
              <a:rPr lang="en-US" sz="2400" b="1" strike="noStrike" spc="-148">
                <a:solidFill>
                  <a:srgbClr val="000000"/>
                </a:solidFill>
                <a:latin typeface="Arial"/>
                <a:ea typeface="DejaVu Sans"/>
              </a:rPr>
              <a:t>	     2.   Progress requirement is satisfied</a:t>
            </a:r>
            <a:endParaRPr lang="en-IN" sz="2400" b="0" strike="noStrike" spc="-1">
              <a:latin typeface="Arial"/>
            </a:endParaRPr>
          </a:p>
          <a:p>
            <a:pPr>
              <a:lnSpc>
                <a:spcPts val="3600"/>
              </a:lnSpc>
            </a:pPr>
            <a:r>
              <a:rPr lang="en-US" sz="2400" b="1" strike="noStrike" spc="-148">
                <a:solidFill>
                  <a:srgbClr val="000000"/>
                </a:solidFill>
                <a:latin typeface="Arial"/>
                <a:ea typeface="DejaVu Sans"/>
              </a:rPr>
              <a:t>        3.   Bounded-waiting requirement is met</a:t>
            </a:r>
            <a:endParaRPr lang="en-IN" sz="2400" b="0" strike="noStrike" spc="-1">
              <a:latin typeface="Arial"/>
            </a:endParaRPr>
          </a:p>
          <a:p>
            <a:pPr>
              <a:lnSpc>
                <a:spcPct val="90000"/>
              </a:lnSpc>
            </a:pPr>
            <a:endParaRPr lang="en-IN" sz="2400" b="0" strike="noStrike" spc="-1">
              <a:latin typeface="Arial"/>
            </a:endParaRPr>
          </a:p>
        </p:txBody>
      </p:sp>
      <p:sp>
        <p:nvSpPr>
          <p:cNvPr id="119" name="CustomShape 6"/>
          <p:cNvSpPr/>
          <p:nvPr/>
        </p:nvSpPr>
        <p:spPr>
          <a:xfrm>
            <a:off x="906120" y="1754640"/>
            <a:ext cx="4751280" cy="1209240"/>
          </a:xfrm>
          <a:prstGeom prst="rect">
            <a:avLst/>
          </a:prstGeom>
          <a:noFill/>
          <a:ln w="28440">
            <a:solidFill>
              <a:srgbClr val="FF3300"/>
            </a:solidFill>
            <a:miter/>
          </a:ln>
        </p:spPr>
        <p:style>
          <a:lnRef idx="0">
            <a:scrgbClr r="0" g="0" b="0"/>
          </a:lnRef>
          <a:fillRef idx="0">
            <a:scrgbClr r="0" g="0" b="0"/>
          </a:fillRef>
          <a:effectRef idx="0">
            <a:scrgbClr r="0" g="0" b="0"/>
          </a:effectRef>
          <a:fontRef idx="minor"/>
        </p:style>
        <p:txBody>
          <a:bodyPr/>
          <a:lstStyle/>
          <a:p>
            <a:endParaRPr/>
          </a:p>
        </p:txBody>
      </p:sp>
      <p:sp>
        <p:nvSpPr>
          <p:cNvPr id="120" name="CustomShape 7"/>
          <p:cNvSpPr/>
          <p:nvPr/>
        </p:nvSpPr>
        <p:spPr>
          <a:xfrm>
            <a:off x="836280" y="3619080"/>
            <a:ext cx="2877480" cy="267480"/>
          </a:xfrm>
          <a:prstGeom prst="rect">
            <a:avLst/>
          </a:prstGeom>
          <a:noFill/>
          <a:ln w="28440">
            <a:solidFill>
              <a:srgbClr val="FF3300"/>
            </a:solidFill>
            <a:miter/>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Check 3 Requirements</a:t>
            </a:r>
            <a:endParaRPr lang="en-IN" sz="4000" b="0" strike="noStrike" spc="-1">
              <a:latin typeface="Arial"/>
            </a:endParaRPr>
          </a:p>
        </p:txBody>
      </p:sp>
      <p:sp>
        <p:nvSpPr>
          <p:cNvPr id="122" name="CustomShape 2"/>
          <p:cNvSpPr/>
          <p:nvPr/>
        </p:nvSpPr>
        <p:spPr>
          <a:xfrm>
            <a:off x="301680" y="1523880"/>
            <a:ext cx="5668920" cy="476856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ts val="3600"/>
              </a:lnSpc>
            </a:pPr>
            <a:r>
              <a:rPr lang="en-US" sz="3600" b="1" strike="noStrike" spc="-148">
                <a:solidFill>
                  <a:srgbClr val="000000"/>
                </a:solidFill>
                <a:latin typeface="Courier New"/>
                <a:ea typeface="DejaVu Sans"/>
              </a:rPr>
              <a:t>	</a:t>
            </a:r>
            <a:r>
              <a:rPr lang="en-US" sz="2000" b="1" strike="noStrike" spc="-148">
                <a:solidFill>
                  <a:srgbClr val="000000"/>
                </a:solidFill>
                <a:latin typeface="Courier New"/>
                <a:ea typeface="DejaVu Sans"/>
              </a:rPr>
              <a:t>do {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flag[i] = true;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turn = j;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while (flag[j] &amp;&amp; turn = = j);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a:t>
            </a:r>
            <a:r>
              <a:rPr lang="en-US" sz="2000" b="1" strike="noStrike" spc="-148">
                <a:solidFill>
                  <a:srgbClr val="FF0000"/>
                </a:solidFill>
                <a:latin typeface="Courier New"/>
                <a:ea typeface="DejaVu Sans"/>
              </a:rPr>
              <a:t>critical section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flag[i] = false;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a:t>
            </a:r>
            <a:r>
              <a:rPr lang="en-US" sz="2000" b="1" strike="noStrike" spc="-148">
                <a:solidFill>
                  <a:srgbClr val="FF0000"/>
                </a:solidFill>
                <a:latin typeface="Courier New"/>
                <a:ea typeface="DejaVu Sans"/>
              </a:rPr>
              <a:t>remainder section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 while (true); </a:t>
            </a:r>
            <a:endParaRPr lang="en-IN" sz="2000" b="0" strike="noStrike" spc="-1">
              <a:latin typeface="Arial"/>
            </a:endParaRPr>
          </a:p>
          <a:p>
            <a:pPr>
              <a:lnSpc>
                <a:spcPts val="3600"/>
              </a:lnSpc>
            </a:pPr>
            <a:endParaRPr lang="en-IN" sz="2000" b="0" strike="noStrike" spc="-1">
              <a:latin typeface="Arial"/>
            </a:endParaRPr>
          </a:p>
          <a:p>
            <a:pPr algn="ctr">
              <a:lnSpc>
                <a:spcPts val="3600"/>
              </a:lnSpc>
            </a:pPr>
            <a:r>
              <a:rPr lang="en-US" sz="3200" b="1" i="1" strike="noStrike" spc="-148">
                <a:solidFill>
                  <a:srgbClr val="0000FF"/>
                </a:solidFill>
                <a:latin typeface="Arial"/>
                <a:ea typeface="DejaVu Sans"/>
              </a:rPr>
              <a:t>P</a:t>
            </a:r>
            <a:r>
              <a:rPr lang="en-US" sz="3200" b="1" i="1" strike="noStrike" spc="-148" baseline="-25000">
                <a:solidFill>
                  <a:srgbClr val="0000FF"/>
                </a:solidFill>
                <a:latin typeface="Arial"/>
                <a:ea typeface="DejaVu Sans"/>
              </a:rPr>
              <a:t>i</a:t>
            </a:r>
            <a:endParaRPr lang="en-IN" sz="3200" b="0" strike="noStrike" spc="-1">
              <a:latin typeface="Arial"/>
            </a:endParaRPr>
          </a:p>
        </p:txBody>
      </p:sp>
      <p:sp>
        <p:nvSpPr>
          <p:cNvPr id="123" name="CustomShape 3"/>
          <p:cNvSpPr/>
          <p:nvPr/>
        </p:nvSpPr>
        <p:spPr>
          <a:xfrm>
            <a:off x="6344280" y="1523880"/>
            <a:ext cx="5668920" cy="476856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ts val="3600"/>
              </a:lnSpc>
            </a:pPr>
            <a:r>
              <a:rPr lang="en-US" sz="3600" b="1" strike="noStrike" spc="-148">
                <a:solidFill>
                  <a:srgbClr val="000000"/>
                </a:solidFill>
                <a:latin typeface="Courier New"/>
                <a:ea typeface="DejaVu Sans"/>
              </a:rPr>
              <a:t>	</a:t>
            </a:r>
            <a:r>
              <a:rPr lang="en-US" sz="2000" b="1" strike="noStrike" spc="-148">
                <a:solidFill>
                  <a:srgbClr val="000000"/>
                </a:solidFill>
                <a:latin typeface="Courier New"/>
                <a:ea typeface="DejaVu Sans"/>
              </a:rPr>
              <a:t>do {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flag[j] = true;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turn = i;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while (flag[i] &amp;&amp; turn = = i);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a:t>
            </a:r>
            <a:r>
              <a:rPr lang="en-US" sz="2000" b="1" strike="noStrike" spc="-148">
                <a:solidFill>
                  <a:srgbClr val="FF0000"/>
                </a:solidFill>
                <a:latin typeface="Courier New"/>
                <a:ea typeface="DejaVu Sans"/>
              </a:rPr>
              <a:t>critical section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flag[j] = false;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a:t>
            </a:r>
            <a:r>
              <a:rPr lang="en-US" sz="2000" b="1" strike="noStrike" spc="-148">
                <a:solidFill>
                  <a:srgbClr val="FF0000"/>
                </a:solidFill>
                <a:latin typeface="Courier New"/>
                <a:ea typeface="DejaVu Sans"/>
              </a:rPr>
              <a:t>remainder section </a:t>
            </a:r>
            <a:endParaRPr lang="en-IN" sz="2000" b="0" strike="noStrike" spc="-1">
              <a:latin typeface="Arial"/>
            </a:endParaRPr>
          </a:p>
          <a:p>
            <a:pPr>
              <a:lnSpc>
                <a:spcPts val="3600"/>
              </a:lnSpc>
            </a:pPr>
            <a:r>
              <a:rPr lang="en-US" sz="2000" b="1" strike="noStrike" spc="-148">
                <a:solidFill>
                  <a:srgbClr val="000000"/>
                </a:solidFill>
                <a:latin typeface="Courier New"/>
                <a:ea typeface="DejaVu Sans"/>
              </a:rPr>
              <a:t>	 } while (true);</a:t>
            </a:r>
            <a:endParaRPr lang="en-IN" sz="2000" b="0" strike="noStrike" spc="-1">
              <a:latin typeface="Arial"/>
            </a:endParaRPr>
          </a:p>
          <a:p>
            <a:pPr>
              <a:lnSpc>
                <a:spcPts val="3600"/>
              </a:lnSpc>
            </a:pPr>
            <a:endParaRPr lang="en-IN" sz="2000" b="0" strike="noStrike" spc="-1">
              <a:latin typeface="Arial"/>
            </a:endParaRPr>
          </a:p>
          <a:p>
            <a:pPr algn="ctr">
              <a:lnSpc>
                <a:spcPts val="3600"/>
              </a:lnSpc>
            </a:pPr>
            <a:r>
              <a:rPr lang="en-US" sz="3600" b="1" i="1" strike="noStrike" spc="-148">
                <a:solidFill>
                  <a:srgbClr val="0000FF"/>
                </a:solidFill>
                <a:latin typeface="Arial"/>
                <a:ea typeface="DejaVu Sans"/>
              </a:rPr>
              <a:t>P</a:t>
            </a:r>
            <a:r>
              <a:rPr lang="en-US" sz="3600" b="1" i="1" strike="noStrike" spc="-148" baseline="-25000">
                <a:solidFill>
                  <a:srgbClr val="0000FF"/>
                </a:solidFill>
                <a:latin typeface="Arial"/>
                <a:ea typeface="DejaVu Sans"/>
              </a:rPr>
              <a:t>j</a:t>
            </a:r>
            <a:r>
              <a:rPr lang="en-US" sz="2000" b="1" strike="noStrike" spc="-148">
                <a:solidFill>
                  <a:srgbClr val="000000"/>
                </a:solidFill>
                <a:latin typeface="Courier New"/>
                <a:ea typeface="DejaVu Sans"/>
              </a:rPr>
              <a:t> </a:t>
            </a:r>
            <a:endParaRPr lang="en-IN" sz="2000" b="0" strike="noStrike" spc="-1">
              <a:latin typeface="Arial"/>
            </a:endParaRPr>
          </a:p>
          <a:p>
            <a:pPr>
              <a:lnSpc>
                <a:spcPts val="3600"/>
              </a:lnSpc>
            </a:pPr>
            <a:endParaRPr lang="en-IN" sz="2000" b="0" strike="noStrike" spc="-1">
              <a:latin typeface="Arial"/>
            </a:endParaRP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Synchronization Hardware</a:t>
            </a:r>
            <a:endParaRPr lang="en-IN" sz="4000" b="0" strike="noStrike" spc="-1">
              <a:latin typeface="Arial"/>
            </a:endParaRPr>
          </a:p>
        </p:txBody>
      </p:sp>
      <p:sp>
        <p:nvSpPr>
          <p:cNvPr id="125" name="CustomShape 2"/>
          <p:cNvSpPr/>
          <p:nvPr/>
        </p:nvSpPr>
        <p:spPr>
          <a:xfrm>
            <a:off x="783720" y="1423080"/>
            <a:ext cx="1085436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Many systems provide hardware support for implementing the critical section code</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All solutions below based on idea of </a:t>
            </a:r>
            <a:r>
              <a:rPr lang="en-GB" sz="2800" b="1" strike="noStrike" spc="-1">
                <a:solidFill>
                  <a:srgbClr val="3366FF"/>
                </a:solidFill>
                <a:latin typeface="Calibri"/>
                <a:ea typeface="DejaVu Sans"/>
              </a:rPr>
              <a:t>locking</a:t>
            </a:r>
            <a:endParaRPr lang="en-IN" sz="28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Protecting critical regions via locks</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Uniprocessors – could disable interrupts</a:t>
            </a:r>
            <a:endParaRPr lang="en-IN" sz="28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Currently running code would execute without preemption</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Generally too inefficient on multiprocessor systems</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Modern machines provide special atomic hardware instructions</a:t>
            </a:r>
            <a:endParaRPr lang="en-IN" sz="2800" b="0" strike="noStrike" spc="-1">
              <a:latin typeface="Arial"/>
            </a:endParaRPr>
          </a:p>
          <a:p>
            <a:pPr marL="685800" lvl="1" indent="-226800">
              <a:lnSpc>
                <a:spcPct val="90000"/>
              </a:lnSpc>
              <a:spcBef>
                <a:spcPts val="499"/>
              </a:spcBef>
              <a:buClr>
                <a:srgbClr val="3366FF"/>
              </a:buClr>
              <a:buFont typeface="Wingdings" charset="2"/>
              <a:buChar char=""/>
            </a:pPr>
            <a:r>
              <a:rPr lang="en-GB" sz="2400" b="1" strike="noStrike" spc="-1">
                <a:solidFill>
                  <a:srgbClr val="3366FF"/>
                </a:solidFill>
                <a:latin typeface="Calibri"/>
                <a:ea typeface="DejaVu Sans"/>
              </a:rPr>
              <a:t>Atomic</a:t>
            </a:r>
            <a:r>
              <a:rPr lang="en-GB" sz="2400" b="0" strike="noStrike" spc="-1">
                <a:solidFill>
                  <a:srgbClr val="000000"/>
                </a:solidFill>
                <a:latin typeface="Calibri"/>
                <a:ea typeface="DejaVu Sans"/>
              </a:rPr>
              <a:t> = non-interruptible</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Either test memory word and set value</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Or swap contents of two memory words</a:t>
            </a:r>
            <a:endParaRPr lang="en-IN" sz="2400" b="0" strike="noStrike" spc="-1">
              <a:latin typeface="Arial"/>
            </a:endParaRP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441720" y="0"/>
            <a:ext cx="8502840" cy="13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Solution to Critical-section Problem Using Locks</a:t>
            </a:r>
            <a:endParaRPr lang="en-IN" sz="4000" b="0" strike="noStrike" spc="-1">
              <a:latin typeface="Arial"/>
            </a:endParaRPr>
          </a:p>
        </p:txBody>
      </p:sp>
      <p:sp>
        <p:nvSpPr>
          <p:cNvPr id="127" name="CustomShape 2"/>
          <p:cNvSpPr/>
          <p:nvPr/>
        </p:nvSpPr>
        <p:spPr>
          <a:xfrm>
            <a:off x="1755000" y="1613880"/>
            <a:ext cx="77263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ts val="3600"/>
              </a:lnSpc>
            </a:pPr>
            <a:r>
              <a:rPr lang="en-US" sz="1400" b="1" strike="noStrike" spc="-148">
                <a:solidFill>
                  <a:srgbClr val="000000"/>
                </a:solidFill>
                <a:latin typeface="Courier New"/>
                <a:ea typeface="DejaVu Sans"/>
              </a:rPr>
              <a:t>	</a:t>
            </a:r>
            <a:r>
              <a:rPr lang="en-US" sz="1600" b="1" strike="noStrike" spc="-148">
                <a:solidFill>
                  <a:srgbClr val="000000"/>
                </a:solidFill>
                <a:latin typeface="Courier New"/>
                <a:ea typeface="DejaVu Sans"/>
              </a:rPr>
              <a:t>do {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acquire lock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critical section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release lock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remainder section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 while (TRUE); </a:t>
            </a:r>
            <a:endParaRPr lang="en-IN" sz="1600" b="0" strike="noStrike" spc="-1">
              <a:latin typeface="Arial"/>
            </a:endParaRP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test_and_set  Instruction </a:t>
            </a:r>
            <a:endParaRPr lang="en-IN" sz="4000" b="0" strike="noStrike" spc="-1">
              <a:latin typeface="Arial"/>
            </a:endParaRPr>
          </a:p>
        </p:txBody>
      </p:sp>
      <p:sp>
        <p:nvSpPr>
          <p:cNvPr id="129" name="CustomShape 2"/>
          <p:cNvSpPr/>
          <p:nvPr/>
        </p:nvSpPr>
        <p:spPr>
          <a:xfrm>
            <a:off x="783720" y="1423080"/>
            <a:ext cx="1085436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tabLst>
                <a:tab pos="0" algn="l"/>
              </a:tabLst>
            </a:pPr>
            <a:r>
              <a:rPr lang="en-GB" sz="2800" b="1" strike="noStrike" spc="-1">
                <a:solidFill>
                  <a:srgbClr val="000000"/>
                </a:solidFill>
                <a:latin typeface="Courier New"/>
                <a:ea typeface="DejaVu Sans"/>
              </a:rPr>
              <a:t>boolean test_and_set (boolean *target)</a:t>
            </a:r>
            <a:endParaRPr lang="en-IN" sz="2800" b="0" strike="noStrike" spc="-1">
              <a:latin typeface="Arial"/>
            </a:endParaRPr>
          </a:p>
          <a:p>
            <a:pPr marL="228600" indent="-226800">
              <a:lnSpc>
                <a:spcPct val="90000"/>
              </a:lnSpc>
              <a:spcBef>
                <a:spcPts val="1001"/>
              </a:spcBef>
              <a:tabLst>
                <a:tab pos="0" algn="l"/>
              </a:tabLst>
            </a:pPr>
            <a:r>
              <a:rPr lang="en-GB" sz="2800" b="1" strike="noStrike" spc="-1">
                <a:solidFill>
                  <a:srgbClr val="000000"/>
                </a:solidFill>
                <a:latin typeface="Courier New"/>
                <a:ea typeface="DejaVu Sans"/>
              </a:rPr>
              <a:t>{</a:t>
            </a:r>
            <a:endParaRPr lang="en-IN" sz="2800" b="0" strike="noStrike" spc="-1">
              <a:latin typeface="Arial"/>
            </a:endParaRPr>
          </a:p>
          <a:p>
            <a:pPr marL="228600" indent="-226800">
              <a:lnSpc>
                <a:spcPct val="90000"/>
              </a:lnSpc>
              <a:spcBef>
                <a:spcPts val="1001"/>
              </a:spcBef>
              <a:tabLst>
                <a:tab pos="0" algn="l"/>
              </a:tabLst>
            </a:pPr>
            <a:r>
              <a:rPr lang="en-GB" sz="2800" b="1" strike="noStrike" spc="-1">
                <a:solidFill>
                  <a:srgbClr val="000000"/>
                </a:solidFill>
                <a:latin typeface="Courier New"/>
                <a:ea typeface="DejaVu Sans"/>
              </a:rPr>
              <a:t>        boolean rv = *target;</a:t>
            </a:r>
            <a:endParaRPr lang="en-IN" sz="2800" b="0" strike="noStrike" spc="-1">
              <a:latin typeface="Arial"/>
            </a:endParaRPr>
          </a:p>
          <a:p>
            <a:pPr marL="228600" indent="-226800">
              <a:lnSpc>
                <a:spcPct val="90000"/>
              </a:lnSpc>
              <a:spcBef>
                <a:spcPts val="1001"/>
              </a:spcBef>
              <a:tabLst>
                <a:tab pos="0" algn="l"/>
              </a:tabLst>
            </a:pPr>
            <a:r>
              <a:rPr lang="en-GB" sz="2800" b="1" strike="noStrike" spc="-1">
                <a:solidFill>
                  <a:srgbClr val="000000"/>
                </a:solidFill>
                <a:latin typeface="Courier New"/>
                <a:ea typeface="DejaVu Sans"/>
              </a:rPr>
              <a:t>        *target = true;</a:t>
            </a:r>
            <a:endParaRPr lang="en-IN" sz="2800" b="0" strike="noStrike" spc="-1">
              <a:latin typeface="Arial"/>
            </a:endParaRPr>
          </a:p>
          <a:p>
            <a:pPr marL="228600" indent="-226800">
              <a:lnSpc>
                <a:spcPct val="90000"/>
              </a:lnSpc>
              <a:spcBef>
                <a:spcPts val="1001"/>
              </a:spcBef>
              <a:tabLst>
                <a:tab pos="0" algn="l"/>
              </a:tabLst>
            </a:pPr>
            <a:r>
              <a:rPr lang="en-GB" sz="2800" b="1" strike="noStrike" spc="-1">
                <a:solidFill>
                  <a:srgbClr val="000000"/>
                </a:solidFill>
                <a:latin typeface="Courier New"/>
                <a:ea typeface="DejaVu Sans"/>
              </a:rPr>
              <a:t>        return rv;</a:t>
            </a:r>
            <a:endParaRPr lang="en-IN" sz="2800" b="0" strike="noStrike" spc="-1">
              <a:latin typeface="Arial"/>
            </a:endParaRPr>
          </a:p>
          <a:p>
            <a:pPr marL="228600" indent="-226800">
              <a:lnSpc>
                <a:spcPct val="90000"/>
              </a:lnSpc>
              <a:spcBef>
                <a:spcPts val="1001"/>
              </a:spcBef>
              <a:tabLst>
                <a:tab pos="0" algn="l"/>
              </a:tabLst>
            </a:pPr>
            <a:r>
              <a:rPr lang="en-GB" sz="2800" b="1" strike="noStrike" spc="-1">
                <a:solidFill>
                  <a:srgbClr val="000000"/>
                </a:solidFill>
                <a:latin typeface="Courier New"/>
                <a:ea typeface="DejaVu Sans"/>
              </a:rPr>
              <a:t>}</a:t>
            </a:r>
            <a:endParaRPr lang="en-IN" sz="2800" b="0" strike="noStrike" spc="-1">
              <a:latin typeface="Arial"/>
            </a:endParaRPr>
          </a:p>
          <a:p>
            <a:pPr marL="228600" indent="-226800">
              <a:lnSpc>
                <a:spcPct val="90000"/>
              </a:lnSpc>
              <a:spcBef>
                <a:spcPts val="1001"/>
              </a:spcBef>
              <a:buClr>
                <a:srgbClr val="000000"/>
              </a:buClr>
              <a:buFont typeface="StarSymbol"/>
              <a:buAutoNum type="arabicPeriod"/>
              <a:tabLst>
                <a:tab pos="0" algn="l"/>
              </a:tabLst>
            </a:pPr>
            <a:r>
              <a:rPr lang="en-GB" sz="2800" b="0" strike="noStrike" spc="-1">
                <a:solidFill>
                  <a:srgbClr val="000000"/>
                </a:solidFill>
                <a:latin typeface="Calibri"/>
                <a:ea typeface="DejaVu Sans"/>
              </a:rPr>
              <a:t>Executed atomically</a:t>
            </a:r>
            <a:endParaRPr lang="en-IN" sz="2800" b="0" strike="noStrike" spc="-1">
              <a:latin typeface="Arial"/>
            </a:endParaRPr>
          </a:p>
          <a:p>
            <a:pPr marL="228600" indent="-226800">
              <a:lnSpc>
                <a:spcPct val="90000"/>
              </a:lnSpc>
              <a:spcBef>
                <a:spcPts val="1001"/>
              </a:spcBef>
              <a:buClr>
                <a:srgbClr val="000000"/>
              </a:buClr>
              <a:buFont typeface="StarSymbol"/>
              <a:buAutoNum type="arabicPeriod"/>
              <a:tabLst>
                <a:tab pos="0" algn="l"/>
              </a:tabLst>
            </a:pPr>
            <a:r>
              <a:rPr lang="en-GB" sz="2800" b="0" strike="noStrike" spc="-1">
                <a:solidFill>
                  <a:srgbClr val="000000"/>
                </a:solidFill>
                <a:latin typeface="Calibri"/>
                <a:ea typeface="DejaVu Sans"/>
              </a:rPr>
              <a:t>Returns the original value of passed parameter</a:t>
            </a:r>
            <a:endParaRPr lang="en-IN" sz="2800" b="0" strike="noStrike" spc="-1">
              <a:latin typeface="Arial"/>
            </a:endParaRPr>
          </a:p>
          <a:p>
            <a:pPr marL="228600" indent="-226800">
              <a:lnSpc>
                <a:spcPct val="90000"/>
              </a:lnSpc>
              <a:spcBef>
                <a:spcPts val="1001"/>
              </a:spcBef>
              <a:buClr>
                <a:srgbClr val="000000"/>
              </a:buClr>
              <a:buFont typeface="StarSymbol"/>
              <a:buAutoNum type="arabicPeriod"/>
              <a:tabLst>
                <a:tab pos="0" algn="l"/>
              </a:tabLst>
            </a:pPr>
            <a:r>
              <a:rPr lang="en-GB" sz="2800" b="0" strike="noStrike" spc="-1">
                <a:solidFill>
                  <a:srgbClr val="000000"/>
                </a:solidFill>
                <a:latin typeface="Calibri"/>
                <a:ea typeface="DejaVu Sans"/>
              </a:rPr>
              <a:t>Sets the new value of passed parameter to true</a:t>
            </a:r>
            <a:endParaRPr lang="en-IN" sz="2800" b="0" strike="noStrike" spc="-1">
              <a:latin typeface="Arial"/>
            </a:endParaRPr>
          </a:p>
          <a:p>
            <a:pPr>
              <a:lnSpc>
                <a:spcPct val="90000"/>
              </a:lnSpc>
              <a:spcBef>
                <a:spcPts val="1001"/>
              </a:spcBef>
              <a:tabLst>
                <a:tab pos="0" algn="l"/>
              </a:tabLst>
            </a:pPr>
            <a:endParaRPr lang="en-IN" sz="2800" b="0" strike="noStrike" spc="-1">
              <a:latin typeface="Arial"/>
            </a:endParaRP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392400" y="0"/>
            <a:ext cx="8502840" cy="13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Solution using test_and_set  Instruction </a:t>
            </a:r>
            <a:endParaRPr lang="en-IN" sz="4000" b="0" strike="noStrike" spc="-1">
              <a:latin typeface="Arial"/>
            </a:endParaRPr>
          </a:p>
        </p:txBody>
      </p:sp>
      <p:sp>
        <p:nvSpPr>
          <p:cNvPr id="131" name="CustomShape 2"/>
          <p:cNvSpPr/>
          <p:nvPr/>
        </p:nvSpPr>
        <p:spPr>
          <a:xfrm>
            <a:off x="783720" y="1423080"/>
            <a:ext cx="1085436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GB" sz="2800" b="0" strike="noStrike" spc="-1">
                <a:solidFill>
                  <a:srgbClr val="000000"/>
                </a:solidFill>
                <a:latin typeface="Calibri"/>
                <a:ea typeface="ＭＳ Ｐゴシック"/>
              </a:rPr>
              <a:t>Shared Boolean variable </a:t>
            </a:r>
            <a:r>
              <a:rPr lang="en-GB" sz="2800" b="1" strike="noStrike" spc="-1">
                <a:solidFill>
                  <a:srgbClr val="000000"/>
                </a:solidFill>
                <a:latin typeface="Courier New"/>
                <a:ea typeface="ＭＳ Ｐゴシック"/>
              </a:rPr>
              <a:t>lock</a:t>
            </a:r>
            <a:r>
              <a:rPr lang="en-GB" sz="2800" b="0" strike="noStrike" spc="-1">
                <a:solidFill>
                  <a:srgbClr val="000000"/>
                </a:solidFill>
                <a:latin typeface="Calibri"/>
                <a:ea typeface="ＭＳ Ｐゴシック"/>
              </a:rPr>
              <a:t>, initialized to false, supports mutual exclusion and progress but not bounded waiting</a:t>
            </a:r>
            <a:endParaRPr lang="en-IN" sz="2800" b="0" strike="noStrike" spc="-1">
              <a:latin typeface="Arial"/>
            </a:endParaRPr>
          </a:p>
          <a:p>
            <a:pPr>
              <a:lnSpc>
                <a:spcPct val="90000"/>
              </a:lnSpc>
              <a:spcBef>
                <a:spcPts val="1001"/>
              </a:spcBef>
            </a:pPr>
            <a:r>
              <a:rPr lang="en-GB" sz="2400" b="1" strike="noStrike" spc="-1">
                <a:solidFill>
                  <a:srgbClr val="000000"/>
                </a:solidFill>
                <a:latin typeface="Courier New"/>
                <a:ea typeface="ＭＳ Ｐゴシック"/>
              </a:rPr>
              <a:t>       </a:t>
            </a:r>
            <a:r>
              <a:rPr lang="en-GB" sz="2800" b="1" strike="noStrike" spc="-1">
                <a:solidFill>
                  <a:srgbClr val="000000"/>
                </a:solidFill>
                <a:latin typeface="Courier New"/>
                <a:ea typeface="ＭＳ Ｐゴシック"/>
              </a:rPr>
              <a:t>do {</a:t>
            </a:r>
            <a:br/>
            <a:r>
              <a:rPr lang="en-GB" sz="2800" b="1" strike="noStrike" spc="-1">
                <a:solidFill>
                  <a:srgbClr val="000000"/>
                </a:solidFill>
                <a:latin typeface="Courier New"/>
                <a:ea typeface="ＭＳ Ｐゴシック"/>
              </a:rPr>
              <a:t>          while (test_and_set(&amp;lock)) </a:t>
            </a:r>
            <a:endParaRPr lang="en-IN" sz="2800" b="0" strike="noStrike" spc="-1">
              <a:latin typeface="Arial"/>
            </a:endParaRPr>
          </a:p>
          <a:p>
            <a:pPr>
              <a:lnSpc>
                <a:spcPct val="90000"/>
              </a:lnSpc>
              <a:spcBef>
                <a:spcPts val="1001"/>
              </a:spcBef>
            </a:pPr>
            <a:r>
              <a:rPr lang="en-GB" sz="2800" b="1" strike="noStrike" spc="-1">
                <a:solidFill>
                  <a:srgbClr val="000000"/>
                </a:solidFill>
                <a:latin typeface="Courier New"/>
                <a:ea typeface="ＭＳ Ｐゴシック"/>
              </a:rPr>
              <a:t>             ; /* do nothing */ </a:t>
            </a:r>
            <a:endParaRPr lang="en-IN" sz="2800" b="0" strike="noStrike" spc="-1">
              <a:latin typeface="Arial"/>
            </a:endParaRPr>
          </a:p>
          <a:p>
            <a:pPr>
              <a:lnSpc>
                <a:spcPct val="90000"/>
              </a:lnSpc>
              <a:spcBef>
                <a:spcPts val="1001"/>
              </a:spcBef>
            </a:pPr>
            <a:r>
              <a:rPr lang="en-GB" sz="2800" b="1" strike="noStrike" spc="-1">
                <a:solidFill>
                  <a:srgbClr val="000000"/>
                </a:solidFill>
                <a:latin typeface="Courier New"/>
                <a:ea typeface="ＭＳ Ｐゴシック"/>
              </a:rPr>
              <a:t>             /* critical section */ </a:t>
            </a:r>
            <a:endParaRPr lang="en-IN" sz="2800" b="0" strike="noStrike" spc="-1">
              <a:latin typeface="Arial"/>
            </a:endParaRPr>
          </a:p>
          <a:p>
            <a:pPr>
              <a:lnSpc>
                <a:spcPct val="90000"/>
              </a:lnSpc>
              <a:spcBef>
                <a:spcPts val="1001"/>
              </a:spcBef>
            </a:pPr>
            <a:r>
              <a:rPr lang="en-GB" sz="2800" b="1" strike="noStrike" spc="-1">
                <a:solidFill>
                  <a:srgbClr val="000000"/>
                </a:solidFill>
                <a:latin typeface="Courier New"/>
                <a:ea typeface="ＭＳ Ｐゴシック"/>
              </a:rPr>
              <a:t>          lock = false; </a:t>
            </a:r>
            <a:endParaRPr lang="en-IN" sz="2800" b="0" strike="noStrike" spc="-1">
              <a:latin typeface="Arial"/>
            </a:endParaRPr>
          </a:p>
          <a:p>
            <a:pPr>
              <a:lnSpc>
                <a:spcPct val="90000"/>
              </a:lnSpc>
              <a:spcBef>
                <a:spcPts val="1001"/>
              </a:spcBef>
            </a:pPr>
            <a:r>
              <a:rPr lang="en-GB" sz="2800" b="1" strike="noStrike" spc="-1">
                <a:solidFill>
                  <a:srgbClr val="000000"/>
                </a:solidFill>
                <a:latin typeface="Courier New"/>
                <a:ea typeface="ＭＳ Ｐゴシック"/>
              </a:rPr>
              <a:t>                 /* remainder section */ </a:t>
            </a:r>
            <a:endParaRPr lang="en-IN" sz="2800" b="0" strike="noStrike" spc="-1">
              <a:latin typeface="Arial"/>
            </a:endParaRPr>
          </a:p>
          <a:p>
            <a:pPr>
              <a:lnSpc>
                <a:spcPct val="90000"/>
              </a:lnSpc>
              <a:spcBef>
                <a:spcPts val="1001"/>
              </a:spcBef>
            </a:pPr>
            <a:r>
              <a:rPr lang="en-GB" sz="2800" b="1" strike="noStrike" spc="-1">
                <a:solidFill>
                  <a:srgbClr val="000000"/>
                </a:solidFill>
                <a:latin typeface="Courier New"/>
                <a:ea typeface="ＭＳ Ｐゴシック"/>
              </a:rPr>
              <a:t>       } while (true); </a:t>
            </a:r>
            <a:endParaRPr lang="en-IN" sz="2800" b="0" strike="noStrike" spc="-1">
              <a:latin typeface="Arial"/>
            </a:endParaRPr>
          </a:p>
          <a:p>
            <a:pPr>
              <a:lnSpc>
                <a:spcPct val="90000"/>
              </a:lnSpc>
              <a:spcBef>
                <a:spcPts val="1001"/>
              </a:spcBef>
            </a:pPr>
            <a:endParaRPr lang="en-IN" sz="2800" b="0" strike="noStrike" spc="-1">
              <a:latin typeface="Arial"/>
            </a:endParaRPr>
          </a:p>
          <a:p>
            <a:pPr>
              <a:lnSpc>
                <a:spcPct val="90000"/>
              </a:lnSpc>
              <a:spcBef>
                <a:spcPts val="1001"/>
              </a:spcBef>
            </a:pPr>
            <a:r>
              <a:rPr lang="en-GB" sz="2800" b="0" strike="noStrike" spc="-1">
                <a:solidFill>
                  <a:srgbClr val="000000"/>
                </a:solidFill>
                <a:latin typeface="Calibri"/>
                <a:ea typeface="ＭＳ Ｐゴシック"/>
              </a:rPr>
              <a:t>               </a:t>
            </a:r>
            <a:endParaRPr lang="en-IN" sz="2800" b="0" strike="noStrike" spc="-1">
              <a:latin typeface="Arial"/>
            </a:endParaRP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425520" y="23076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compare_and_swap Instruction</a:t>
            </a:r>
            <a:endParaRPr lang="en-IN" sz="4000" b="0" strike="noStrike" spc="-1">
              <a:latin typeface="Arial"/>
            </a:endParaRPr>
          </a:p>
        </p:txBody>
      </p:sp>
      <p:sp>
        <p:nvSpPr>
          <p:cNvPr id="133" name="CustomShape 2"/>
          <p:cNvSpPr/>
          <p:nvPr/>
        </p:nvSpPr>
        <p:spPr>
          <a:xfrm>
            <a:off x="271800" y="1423080"/>
            <a:ext cx="1136628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tabLst>
                <a:tab pos="0" algn="l"/>
              </a:tabLst>
            </a:pPr>
            <a:r>
              <a:rPr lang="en-GB" sz="2400" b="1" strike="noStrike" spc="-1">
                <a:solidFill>
                  <a:srgbClr val="000000"/>
                </a:solidFill>
                <a:latin typeface="Courier New"/>
                <a:ea typeface="DejaVu Sans"/>
              </a:rPr>
              <a:t>int compare_and_swap(int *value, int expected, int new_value)</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int temp = *value;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if (*value == expected)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*value = new_value;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return temp;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a:t>
            </a:r>
            <a:endParaRPr lang="en-IN" sz="2400" b="0" strike="noStrike" spc="-1">
              <a:latin typeface="Arial"/>
            </a:endParaRPr>
          </a:p>
          <a:p>
            <a:pPr marL="228600" indent="-226800">
              <a:lnSpc>
                <a:spcPct val="90000"/>
              </a:lnSpc>
              <a:spcBef>
                <a:spcPts val="1001"/>
              </a:spcBef>
              <a:buClr>
                <a:srgbClr val="000000"/>
              </a:buClr>
              <a:buFont typeface="StarSymbol"/>
              <a:buAutoNum type="arabicPeriod"/>
              <a:tabLst>
                <a:tab pos="0" algn="l"/>
              </a:tabLst>
            </a:pPr>
            <a:r>
              <a:rPr lang="en-GB" sz="2600" b="0" strike="noStrike" spc="-1">
                <a:solidFill>
                  <a:srgbClr val="000000"/>
                </a:solidFill>
                <a:latin typeface="Calibri"/>
                <a:ea typeface="DejaVu Sans"/>
              </a:rPr>
              <a:t>Executed atomically</a:t>
            </a:r>
            <a:endParaRPr lang="en-IN" sz="2600" b="0" strike="noStrike" spc="-1">
              <a:latin typeface="Arial"/>
            </a:endParaRPr>
          </a:p>
          <a:p>
            <a:pPr marL="228600" indent="-226800">
              <a:lnSpc>
                <a:spcPct val="90000"/>
              </a:lnSpc>
              <a:spcBef>
                <a:spcPts val="1001"/>
              </a:spcBef>
              <a:buClr>
                <a:srgbClr val="000000"/>
              </a:buClr>
              <a:buFont typeface="StarSymbol"/>
              <a:buAutoNum type="arabicPeriod"/>
              <a:tabLst>
                <a:tab pos="0" algn="l"/>
              </a:tabLst>
            </a:pPr>
            <a:r>
              <a:rPr lang="en-GB" sz="2600" b="0" strike="noStrike" spc="-1">
                <a:solidFill>
                  <a:srgbClr val="000000"/>
                </a:solidFill>
                <a:latin typeface="Calibri"/>
                <a:ea typeface="DejaVu Sans"/>
              </a:rPr>
              <a:t>Returns the original value of passed parameter </a:t>
            </a:r>
            <a:r>
              <a:rPr lang="en-GB" sz="2600" b="1" strike="noStrike" spc="-1">
                <a:solidFill>
                  <a:srgbClr val="000000"/>
                </a:solidFill>
                <a:latin typeface="Courier New"/>
                <a:ea typeface="DejaVu Sans"/>
              </a:rPr>
              <a:t>value</a:t>
            </a:r>
            <a:endParaRPr lang="en-IN" sz="2600" b="0" strike="noStrike" spc="-1">
              <a:latin typeface="Arial"/>
            </a:endParaRPr>
          </a:p>
          <a:p>
            <a:pPr marL="228600" indent="-226800">
              <a:lnSpc>
                <a:spcPct val="90000"/>
              </a:lnSpc>
              <a:spcBef>
                <a:spcPts val="1001"/>
              </a:spcBef>
              <a:buClr>
                <a:srgbClr val="000000"/>
              </a:buClr>
              <a:buFont typeface="StarSymbol"/>
              <a:buAutoNum type="arabicPeriod"/>
              <a:tabLst>
                <a:tab pos="0" algn="l"/>
              </a:tabLst>
            </a:pPr>
            <a:r>
              <a:rPr lang="en-GB" sz="2600" b="0" strike="noStrike" spc="-1">
                <a:solidFill>
                  <a:srgbClr val="000000"/>
                </a:solidFill>
                <a:latin typeface="Calibri"/>
                <a:ea typeface="DejaVu Sans"/>
              </a:rPr>
              <a:t>Sets  the variable </a:t>
            </a:r>
            <a:r>
              <a:rPr lang="en-GB" sz="2600" b="1" strike="noStrike" spc="-1">
                <a:solidFill>
                  <a:srgbClr val="000000"/>
                </a:solidFill>
                <a:latin typeface="Courier New"/>
                <a:ea typeface="DejaVu Sans"/>
              </a:rPr>
              <a:t>value</a:t>
            </a:r>
            <a:r>
              <a:rPr lang="en-GB" sz="2600" b="0" strike="noStrike" spc="-1">
                <a:solidFill>
                  <a:srgbClr val="000000"/>
                </a:solidFill>
                <a:latin typeface="Calibri"/>
                <a:ea typeface="DejaVu Sans"/>
              </a:rPr>
              <a:t>  the value of the passed parameter </a:t>
            </a:r>
            <a:r>
              <a:rPr lang="en-GB" sz="2600" b="1" strike="noStrike" spc="-1">
                <a:solidFill>
                  <a:srgbClr val="000000"/>
                </a:solidFill>
                <a:latin typeface="Courier New"/>
                <a:ea typeface="DejaVu Sans"/>
              </a:rPr>
              <a:t>new_value</a:t>
            </a:r>
            <a:r>
              <a:rPr lang="en-GB" sz="2600" b="0" strike="noStrike" spc="-1">
                <a:solidFill>
                  <a:srgbClr val="000000"/>
                </a:solidFill>
                <a:latin typeface="Calibri"/>
                <a:ea typeface="DejaVu Sans"/>
              </a:rPr>
              <a:t> but only if </a:t>
            </a:r>
            <a:r>
              <a:rPr lang="en-GB" sz="2600" b="1" strike="noStrike" spc="-1">
                <a:solidFill>
                  <a:srgbClr val="000000"/>
                </a:solidFill>
                <a:latin typeface="Courier New"/>
                <a:ea typeface="DejaVu Sans"/>
              </a:rPr>
              <a:t>value == expected</a:t>
            </a:r>
            <a:r>
              <a:rPr lang="en-GB" sz="2600" b="0" strike="noStrike" spc="-1">
                <a:solidFill>
                  <a:srgbClr val="000000"/>
                </a:solidFill>
                <a:latin typeface="Calibri"/>
                <a:ea typeface="DejaVu Sans"/>
              </a:rPr>
              <a:t>. That is, the swap takes place only under this condition.</a:t>
            </a:r>
            <a:endParaRPr lang="en-IN" sz="2600" b="0" strike="noStrike" spc="-1">
              <a:latin typeface="Arial"/>
            </a:endParaRP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425520" y="23076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Solution using compare_and_swap</a:t>
            </a:r>
            <a:endParaRPr lang="en-IN" sz="4000" b="0" strike="noStrike" spc="-1">
              <a:latin typeface="Arial"/>
            </a:endParaRPr>
          </a:p>
        </p:txBody>
      </p:sp>
      <p:sp>
        <p:nvSpPr>
          <p:cNvPr id="135" name="CustomShape 2"/>
          <p:cNvSpPr/>
          <p:nvPr/>
        </p:nvSpPr>
        <p:spPr>
          <a:xfrm>
            <a:off x="271800" y="1423080"/>
            <a:ext cx="1136628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Shared (global) integer  </a:t>
            </a:r>
            <a:r>
              <a:rPr lang="en-GB" sz="2800" b="1" strike="noStrike" spc="-1">
                <a:solidFill>
                  <a:srgbClr val="000000"/>
                </a:solidFill>
                <a:latin typeface="Courier New"/>
                <a:ea typeface="DejaVu Sans"/>
              </a:rPr>
              <a:t>lock</a:t>
            </a:r>
            <a:r>
              <a:rPr lang="en-GB" sz="2800" b="0" strike="noStrike" spc="-1">
                <a:solidFill>
                  <a:srgbClr val="000000"/>
                </a:solidFill>
                <a:latin typeface="Calibri"/>
                <a:ea typeface="DejaVu Sans"/>
              </a:rPr>
              <a:t>  initialized to 0; </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Solution:</a:t>
            </a:r>
            <a:endParaRPr lang="en-IN" sz="28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do {</a:t>
            </a:r>
            <a:br/>
            <a:r>
              <a:rPr lang="en-GB" sz="2400" b="1" strike="noStrike" spc="-1">
                <a:solidFill>
                  <a:srgbClr val="000000"/>
                </a:solidFill>
                <a:latin typeface="Courier New"/>
                <a:ea typeface="DejaVu Sans"/>
              </a:rPr>
              <a:t>         while (compare_and_swap(&amp;lock, 0, 1) != 0)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 /* do nothing */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 critical section */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lock = 0;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 remainder section */ </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 while (true); </a:t>
            </a:r>
            <a:endParaRPr lang="en-IN" sz="2400" b="0" strike="noStrike" spc="-1">
              <a:latin typeface="Arial"/>
            </a:endParaRPr>
          </a:p>
          <a:p>
            <a:pPr marL="228600" indent="-226800">
              <a:lnSpc>
                <a:spcPct val="90000"/>
              </a:lnSpc>
              <a:spcBef>
                <a:spcPts val="1001"/>
              </a:spcBef>
              <a:tabLst>
                <a:tab pos="0" algn="l"/>
              </a:tabLst>
            </a:pPr>
            <a:r>
              <a:rPr lang="en-GB" sz="2400" b="0" strike="noStrike" spc="-1">
                <a:solidFill>
                  <a:srgbClr val="000000"/>
                </a:solidFill>
                <a:latin typeface="Calibri"/>
                <a:ea typeface="DejaVu Sans"/>
              </a:rPr>
              <a:t>               </a:t>
            </a:r>
            <a:endParaRPr lang="en-IN" sz="2400" b="0" strike="noStrike" spc="-1">
              <a:latin typeface="Aria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Operating System Operations</a:t>
            </a:r>
            <a:endParaRPr lang="en-IN" sz="4000" b="0" strike="noStrike" spc="-1">
              <a:latin typeface="Arial"/>
            </a:endParaRPr>
          </a:p>
        </p:txBody>
      </p:sp>
      <p:sp>
        <p:nvSpPr>
          <p:cNvPr id="233" name="CustomShape 2"/>
          <p:cNvSpPr/>
          <p:nvPr/>
        </p:nvSpPr>
        <p:spPr>
          <a:xfrm>
            <a:off x="988560" y="1786320"/>
            <a:ext cx="10493640" cy="307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285840" indent="-284400">
              <a:lnSpc>
                <a:spcPct val="100000"/>
              </a:lnSpc>
              <a:buClr>
                <a:srgbClr val="FF0000"/>
              </a:buClr>
              <a:buFont typeface="Wingdings" charset="2"/>
              <a:buChar char=""/>
            </a:pPr>
            <a:r>
              <a:rPr lang="en-GB" sz="2800" b="1" strike="noStrike" spc="-1">
                <a:solidFill>
                  <a:srgbClr val="FF0000"/>
                </a:solidFill>
                <a:latin typeface="Cambria"/>
                <a:ea typeface="DejaVu Sans"/>
              </a:rPr>
              <a:t>Interrupt driven </a:t>
            </a:r>
            <a:r>
              <a:rPr lang="en-GB" sz="2800" b="0" strike="noStrike" spc="-1">
                <a:solidFill>
                  <a:srgbClr val="000000"/>
                </a:solidFill>
                <a:latin typeface="Cambria"/>
                <a:ea typeface="DejaVu Sans"/>
              </a:rPr>
              <a:t>- hardware and software</a:t>
            </a:r>
            <a:endParaRPr lang="en-IN" sz="2800" b="0" strike="noStrike" spc="-1">
              <a:latin typeface="Arial"/>
            </a:endParaRPr>
          </a:p>
          <a:p>
            <a:pPr marL="285840" indent="-284400">
              <a:lnSpc>
                <a:spcPct val="100000"/>
              </a:lnSpc>
              <a:buClr>
                <a:srgbClr val="000000"/>
              </a:buClr>
              <a:buFont typeface="Wingdings" charset="2"/>
              <a:buChar char=""/>
            </a:pPr>
            <a:r>
              <a:rPr lang="en-GB" sz="2800" b="0" strike="noStrike" spc="-1">
                <a:solidFill>
                  <a:srgbClr val="000000"/>
                </a:solidFill>
                <a:latin typeface="Cambria"/>
                <a:ea typeface="DejaVu Sans"/>
              </a:rPr>
              <a:t>Hardware interrupt by one of the devices </a:t>
            </a:r>
            <a:endParaRPr lang="en-IN" sz="2800" b="0" strike="noStrike" spc="-1">
              <a:latin typeface="Arial"/>
            </a:endParaRPr>
          </a:p>
          <a:p>
            <a:pPr marL="285840" indent="-284400">
              <a:lnSpc>
                <a:spcPct val="100000"/>
              </a:lnSpc>
              <a:buClr>
                <a:srgbClr val="000000"/>
              </a:buClr>
              <a:buFont typeface="Wingdings" charset="2"/>
              <a:buChar char=""/>
            </a:pPr>
            <a:r>
              <a:rPr lang="en-GB" sz="2800" b="0" strike="noStrike" spc="-1">
                <a:solidFill>
                  <a:srgbClr val="000000"/>
                </a:solidFill>
                <a:latin typeface="Cambria"/>
                <a:ea typeface="DejaVu Sans"/>
              </a:rPr>
              <a:t>Software interrupt (</a:t>
            </a:r>
            <a:r>
              <a:rPr lang="en-GB" sz="2800" b="1" strike="noStrike" spc="-1">
                <a:solidFill>
                  <a:srgbClr val="3366FF"/>
                </a:solidFill>
                <a:latin typeface="Cambria"/>
                <a:ea typeface="DejaVu Sans"/>
              </a:rPr>
              <a:t>exception </a:t>
            </a:r>
            <a:r>
              <a:rPr lang="en-GB" sz="2800" b="0" strike="noStrike" spc="-1">
                <a:solidFill>
                  <a:srgbClr val="000000"/>
                </a:solidFill>
                <a:latin typeface="Cambria"/>
                <a:ea typeface="DejaVu Sans"/>
              </a:rPr>
              <a:t>or </a:t>
            </a:r>
            <a:r>
              <a:rPr lang="en-GB" sz="2800" b="1" strike="noStrike" spc="-1">
                <a:solidFill>
                  <a:srgbClr val="3366FF"/>
                </a:solidFill>
                <a:latin typeface="Cambria"/>
                <a:ea typeface="DejaVu Sans"/>
              </a:rPr>
              <a:t>trap):</a:t>
            </a:r>
            <a:endParaRPr lang="en-IN" sz="2800" b="0" strike="noStrike" spc="-1">
              <a:latin typeface="Arial"/>
            </a:endParaRPr>
          </a:p>
          <a:p>
            <a:pPr marL="743040" lvl="1" indent="-284400">
              <a:lnSpc>
                <a:spcPct val="100000"/>
              </a:lnSpc>
              <a:buClr>
                <a:srgbClr val="000000"/>
              </a:buClr>
              <a:buFont typeface="Wingdings" charset="2"/>
              <a:buChar char=""/>
            </a:pPr>
            <a:r>
              <a:rPr lang="en-GB" sz="2800" b="0" strike="noStrike" spc="-1">
                <a:solidFill>
                  <a:srgbClr val="000000"/>
                </a:solidFill>
                <a:latin typeface="Cambria"/>
                <a:ea typeface="DejaVu Sans"/>
              </a:rPr>
              <a:t>Software error (e.g., division by zero, invalid memory access)</a:t>
            </a:r>
            <a:endParaRPr lang="en-IN" sz="2800" b="0" strike="noStrike" spc="-1">
              <a:latin typeface="Arial"/>
            </a:endParaRPr>
          </a:p>
          <a:p>
            <a:pPr marL="743040" lvl="1" indent="-284400">
              <a:lnSpc>
                <a:spcPct val="100000"/>
              </a:lnSpc>
              <a:buClr>
                <a:srgbClr val="000000"/>
              </a:buClr>
              <a:buFont typeface="Wingdings" charset="2"/>
              <a:buChar char=""/>
            </a:pPr>
            <a:r>
              <a:rPr lang="en-GB" sz="2800" b="0" strike="noStrike" spc="-1">
                <a:solidFill>
                  <a:srgbClr val="000000"/>
                </a:solidFill>
                <a:latin typeface="Cambria"/>
                <a:ea typeface="DejaVu Sans"/>
              </a:rPr>
              <a:t>Request for operating system service</a:t>
            </a:r>
            <a:endParaRPr lang="en-IN" sz="2800" b="0" strike="noStrike" spc="-1">
              <a:latin typeface="Arial"/>
            </a:endParaRPr>
          </a:p>
          <a:p>
            <a:pPr marL="743040" lvl="1" indent="-284400">
              <a:lnSpc>
                <a:spcPct val="100000"/>
              </a:lnSpc>
              <a:buClr>
                <a:srgbClr val="000000"/>
              </a:buClr>
              <a:buFont typeface="Wingdings" charset="2"/>
              <a:buChar char=""/>
            </a:pPr>
            <a:r>
              <a:rPr lang="en-GB" sz="2800" b="0" strike="noStrike" spc="-1">
                <a:solidFill>
                  <a:srgbClr val="000000"/>
                </a:solidFill>
                <a:latin typeface="Cambria"/>
                <a:ea typeface="DejaVu Sans"/>
              </a:rPr>
              <a:t>Other process problems include infinite loop, processes modifying each other or the operating system</a:t>
            </a:r>
            <a:endParaRPr lang="en-IN" sz="2800" b="0" strike="noStrike" spc="-1">
              <a:latin typeface="Arial"/>
            </a:endParaRP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441720" y="0"/>
            <a:ext cx="8502840" cy="13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Bounded-waiting Mutual Exclusion with test_and_set</a:t>
            </a:r>
            <a:endParaRPr lang="en-IN" sz="4000" b="0" strike="noStrike" spc="-1">
              <a:latin typeface="Arial"/>
            </a:endParaRPr>
          </a:p>
        </p:txBody>
      </p:sp>
      <p:sp>
        <p:nvSpPr>
          <p:cNvPr id="137" name="CustomShape 2"/>
          <p:cNvSpPr/>
          <p:nvPr/>
        </p:nvSpPr>
        <p:spPr>
          <a:xfrm>
            <a:off x="615240" y="1802880"/>
            <a:ext cx="4680000" cy="472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6000" lnSpcReduction="20000"/>
          </a:bodyPr>
          <a:lstStyle/>
          <a:p>
            <a:pPr>
              <a:lnSpc>
                <a:spcPts val="3600"/>
              </a:lnSpc>
            </a:pPr>
            <a:r>
              <a:rPr lang="en-US" sz="3200" b="1" strike="noStrike" spc="-148" dirty="0">
                <a:solidFill>
                  <a:srgbClr val="000000"/>
                </a:solidFill>
                <a:latin typeface="Courier New"/>
                <a:ea typeface="DejaVu Sans"/>
              </a:rPr>
              <a:t>do {</a:t>
            </a:r>
            <a:br>
              <a:rPr dirty="0"/>
            </a:br>
            <a:r>
              <a:rPr lang="en-US" sz="3200" b="1" strike="noStrike" spc="-148" dirty="0">
                <a:solidFill>
                  <a:srgbClr val="000000"/>
                </a:solidFill>
                <a:latin typeface="Courier New"/>
                <a:ea typeface="DejaVu Sans"/>
              </a:rPr>
              <a:t>   waiting[</a:t>
            </a:r>
            <a:r>
              <a:rPr lang="en-US" sz="3200" b="1" strike="noStrike" spc="-148" dirty="0" err="1">
                <a:solidFill>
                  <a:srgbClr val="000000"/>
                </a:solidFill>
                <a:latin typeface="Courier New"/>
                <a:ea typeface="DejaVu Sans"/>
              </a:rPr>
              <a:t>i</a:t>
            </a:r>
            <a:r>
              <a:rPr lang="en-US" sz="3200" b="1" strike="noStrike" spc="-148" dirty="0">
                <a:solidFill>
                  <a:srgbClr val="000000"/>
                </a:solidFill>
                <a:latin typeface="Courier New"/>
                <a:ea typeface="DejaVu Sans"/>
              </a:rPr>
              <a:t>] = true;</a:t>
            </a:r>
            <a:br>
              <a:rPr dirty="0"/>
            </a:br>
            <a:r>
              <a:rPr lang="en-US" sz="3200" b="1" strike="noStrike" spc="-148" dirty="0">
                <a:solidFill>
                  <a:srgbClr val="000000"/>
                </a:solidFill>
                <a:latin typeface="Courier New"/>
                <a:ea typeface="DejaVu Sans"/>
              </a:rPr>
              <a:t>   key = true;</a:t>
            </a:r>
            <a:br>
              <a:rPr dirty="0"/>
            </a:br>
            <a:r>
              <a:rPr lang="en-US" sz="3200" b="1" strike="noStrike" spc="-148" dirty="0">
                <a:solidFill>
                  <a:srgbClr val="000000"/>
                </a:solidFill>
                <a:latin typeface="Courier New"/>
                <a:ea typeface="DejaVu Sans"/>
              </a:rPr>
              <a:t>   while (waiting[</a:t>
            </a:r>
            <a:r>
              <a:rPr lang="en-US" sz="3200" b="1" strike="noStrike" spc="-148" dirty="0" err="1">
                <a:solidFill>
                  <a:srgbClr val="000000"/>
                </a:solidFill>
                <a:latin typeface="Courier New"/>
                <a:ea typeface="DejaVu Sans"/>
              </a:rPr>
              <a:t>i</a:t>
            </a:r>
            <a:r>
              <a:rPr lang="en-US" sz="3200" b="1" strike="noStrike" spc="-148" dirty="0">
                <a:solidFill>
                  <a:srgbClr val="000000"/>
                </a:solidFill>
                <a:latin typeface="Courier New"/>
                <a:ea typeface="DejaVu Sans"/>
              </a:rPr>
              <a:t>] &amp;&amp; key) </a:t>
            </a:r>
            <a:endParaRPr lang="en-IN" sz="3200" b="0" strike="noStrike" spc="-1" dirty="0">
              <a:latin typeface="Arial"/>
            </a:endParaRPr>
          </a:p>
          <a:p>
            <a:pPr>
              <a:lnSpc>
                <a:spcPts val="3600"/>
              </a:lnSpc>
            </a:pPr>
            <a:r>
              <a:rPr lang="en-US" sz="3200" b="1" strike="noStrike" spc="-148" dirty="0">
                <a:solidFill>
                  <a:srgbClr val="000000"/>
                </a:solidFill>
                <a:latin typeface="Courier New"/>
                <a:ea typeface="DejaVu Sans"/>
              </a:rPr>
              <a:t>      key = </a:t>
            </a:r>
            <a:r>
              <a:rPr lang="en-US" sz="3200" b="1" strike="noStrike" spc="-148" dirty="0" err="1">
                <a:solidFill>
                  <a:srgbClr val="000000"/>
                </a:solidFill>
                <a:latin typeface="Courier New"/>
                <a:ea typeface="DejaVu Sans"/>
              </a:rPr>
              <a:t>test_and_set</a:t>
            </a:r>
            <a:r>
              <a:rPr lang="en-US" sz="3200" b="1" strike="noStrike" spc="-148" dirty="0">
                <a:solidFill>
                  <a:srgbClr val="000000"/>
                </a:solidFill>
                <a:latin typeface="Courier New"/>
                <a:ea typeface="DejaVu Sans"/>
              </a:rPr>
              <a:t>(&amp;lock); </a:t>
            </a:r>
            <a:endParaRPr lang="en-IN" sz="3200" b="0" strike="noStrike" spc="-1" dirty="0">
              <a:latin typeface="Arial"/>
            </a:endParaRPr>
          </a:p>
          <a:p>
            <a:pPr>
              <a:lnSpc>
                <a:spcPts val="3600"/>
              </a:lnSpc>
            </a:pPr>
            <a:r>
              <a:rPr lang="en-US" sz="3200" b="1" strike="noStrike" spc="-148" dirty="0">
                <a:solidFill>
                  <a:srgbClr val="000000"/>
                </a:solidFill>
                <a:latin typeface="Courier New"/>
                <a:ea typeface="DejaVu Sans"/>
              </a:rPr>
              <a:t>   waiting[</a:t>
            </a:r>
            <a:r>
              <a:rPr lang="en-US" sz="3200" b="1" strike="noStrike" spc="-148" dirty="0" err="1">
                <a:solidFill>
                  <a:srgbClr val="000000"/>
                </a:solidFill>
                <a:latin typeface="Courier New"/>
                <a:ea typeface="DejaVu Sans"/>
              </a:rPr>
              <a:t>i</a:t>
            </a:r>
            <a:r>
              <a:rPr lang="en-US" sz="3200" b="1" strike="noStrike" spc="-148" dirty="0">
                <a:solidFill>
                  <a:srgbClr val="000000"/>
                </a:solidFill>
                <a:latin typeface="Courier New"/>
                <a:ea typeface="DejaVu Sans"/>
              </a:rPr>
              <a:t>] = false; </a:t>
            </a:r>
            <a:endParaRPr lang="en-IN" sz="3200" b="0" strike="noStrike" spc="-1" dirty="0">
              <a:latin typeface="Arial"/>
            </a:endParaRPr>
          </a:p>
          <a:p>
            <a:pPr>
              <a:lnSpc>
                <a:spcPts val="3600"/>
              </a:lnSpc>
            </a:pPr>
            <a:r>
              <a:rPr lang="en-US" sz="3200" b="1" strike="noStrike" spc="-148" dirty="0">
                <a:solidFill>
                  <a:srgbClr val="000000"/>
                </a:solidFill>
                <a:latin typeface="Courier New"/>
                <a:ea typeface="DejaVu Sans"/>
              </a:rPr>
              <a:t>   /* critical section */ </a:t>
            </a:r>
            <a:endParaRPr lang="en-IN" sz="3200" b="0" strike="noStrike" spc="-1" dirty="0">
              <a:latin typeface="Arial"/>
            </a:endParaRPr>
          </a:p>
          <a:p>
            <a:pPr>
              <a:lnSpc>
                <a:spcPts val="3600"/>
              </a:lnSpc>
            </a:pPr>
            <a:r>
              <a:rPr lang="en-US" sz="3200" b="1" strike="noStrike" spc="-148" dirty="0">
                <a:solidFill>
                  <a:srgbClr val="000000"/>
                </a:solidFill>
                <a:latin typeface="Courier New"/>
                <a:ea typeface="DejaVu Sans"/>
              </a:rPr>
              <a:t>   j = (</a:t>
            </a:r>
            <a:r>
              <a:rPr lang="en-US" sz="3200" b="1" strike="noStrike" spc="-148" dirty="0" err="1">
                <a:solidFill>
                  <a:srgbClr val="000000"/>
                </a:solidFill>
                <a:latin typeface="Courier New"/>
                <a:ea typeface="DejaVu Sans"/>
              </a:rPr>
              <a:t>i</a:t>
            </a:r>
            <a:r>
              <a:rPr lang="en-US" sz="3200" b="1" strike="noStrike" spc="-148" dirty="0">
                <a:solidFill>
                  <a:srgbClr val="000000"/>
                </a:solidFill>
                <a:latin typeface="Courier New"/>
                <a:ea typeface="DejaVu Sans"/>
              </a:rPr>
              <a:t> + 1) % n; </a:t>
            </a:r>
            <a:endParaRPr lang="en-IN" sz="3200" b="0" strike="noStrike" spc="-1" dirty="0">
              <a:latin typeface="Arial"/>
            </a:endParaRPr>
          </a:p>
          <a:p>
            <a:pPr>
              <a:lnSpc>
                <a:spcPts val="3600"/>
              </a:lnSpc>
            </a:pPr>
            <a:endParaRPr lang="en-IN" sz="3200" b="0" strike="noStrike" spc="-1" dirty="0">
              <a:latin typeface="Arial"/>
            </a:endParaRPr>
          </a:p>
        </p:txBody>
      </p:sp>
      <p:sp>
        <p:nvSpPr>
          <p:cNvPr id="138" name="CustomShape 3"/>
          <p:cNvSpPr/>
          <p:nvPr/>
        </p:nvSpPr>
        <p:spPr>
          <a:xfrm>
            <a:off x="691920" y="1433520"/>
            <a:ext cx="10188360" cy="36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ea typeface="DejaVu Sans"/>
              </a:rPr>
              <a:t>common data structures – </a:t>
            </a:r>
            <a:r>
              <a:rPr lang="en-GB" sz="1800" b="1" strike="noStrike" spc="-1">
                <a:solidFill>
                  <a:srgbClr val="000000"/>
                </a:solidFill>
                <a:latin typeface="Courier New"/>
                <a:ea typeface="DejaVu Sans"/>
              </a:rPr>
              <a:t>boolean waiting[n], boolean lock, initialized to false</a:t>
            </a:r>
            <a:endParaRPr lang="en-IN" sz="1800" b="0" strike="noStrike" spc="-1">
              <a:latin typeface="Arial"/>
            </a:endParaRPr>
          </a:p>
        </p:txBody>
      </p:sp>
      <p:sp>
        <p:nvSpPr>
          <p:cNvPr id="139" name="CustomShape 4"/>
          <p:cNvSpPr/>
          <p:nvPr/>
        </p:nvSpPr>
        <p:spPr>
          <a:xfrm>
            <a:off x="6339240" y="1802880"/>
            <a:ext cx="4680000" cy="472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ts val="3600"/>
              </a:lnSpc>
            </a:pPr>
            <a:r>
              <a:rPr lang="en-US" sz="2200" b="1" strike="noStrike" spc="-148">
                <a:solidFill>
                  <a:srgbClr val="000000"/>
                </a:solidFill>
                <a:latin typeface="Courier New"/>
                <a:ea typeface="DejaVu Sans"/>
              </a:rPr>
              <a:t>   while ((j != i) &amp;&amp; !waiting[j]) </a:t>
            </a:r>
            <a:endParaRPr lang="en-IN" sz="2200" b="0" strike="noStrike" spc="-1">
              <a:latin typeface="Arial"/>
            </a:endParaRPr>
          </a:p>
          <a:p>
            <a:pPr>
              <a:lnSpc>
                <a:spcPts val="3600"/>
              </a:lnSpc>
            </a:pPr>
            <a:r>
              <a:rPr lang="en-US" sz="2200" b="1" strike="noStrike" spc="-148">
                <a:solidFill>
                  <a:srgbClr val="000000"/>
                </a:solidFill>
                <a:latin typeface="Courier New"/>
                <a:ea typeface="DejaVu Sans"/>
              </a:rPr>
              <a:t>      j = (j + 1) % n; </a:t>
            </a:r>
            <a:endParaRPr lang="en-IN" sz="2200" b="0" strike="noStrike" spc="-1">
              <a:latin typeface="Arial"/>
            </a:endParaRPr>
          </a:p>
          <a:p>
            <a:pPr>
              <a:lnSpc>
                <a:spcPts val="3600"/>
              </a:lnSpc>
            </a:pPr>
            <a:r>
              <a:rPr lang="en-US" sz="2200" b="1" strike="noStrike" spc="-148">
                <a:solidFill>
                  <a:srgbClr val="000000"/>
                </a:solidFill>
                <a:latin typeface="Courier New"/>
                <a:ea typeface="DejaVu Sans"/>
              </a:rPr>
              <a:t>   if (j == i) </a:t>
            </a:r>
            <a:endParaRPr lang="en-IN" sz="2200" b="0" strike="noStrike" spc="-1">
              <a:latin typeface="Arial"/>
            </a:endParaRPr>
          </a:p>
          <a:p>
            <a:pPr>
              <a:lnSpc>
                <a:spcPts val="3600"/>
              </a:lnSpc>
            </a:pPr>
            <a:r>
              <a:rPr lang="en-US" sz="2200" b="1" strike="noStrike" spc="-148">
                <a:solidFill>
                  <a:srgbClr val="000000"/>
                </a:solidFill>
                <a:latin typeface="Courier New"/>
                <a:ea typeface="DejaVu Sans"/>
              </a:rPr>
              <a:t>      lock = false; </a:t>
            </a:r>
            <a:endParaRPr lang="en-IN" sz="2200" b="0" strike="noStrike" spc="-1">
              <a:latin typeface="Arial"/>
            </a:endParaRPr>
          </a:p>
          <a:p>
            <a:pPr>
              <a:lnSpc>
                <a:spcPts val="3600"/>
              </a:lnSpc>
            </a:pPr>
            <a:r>
              <a:rPr lang="en-US" sz="2200" b="1" strike="noStrike" spc="-148">
                <a:solidFill>
                  <a:srgbClr val="000000"/>
                </a:solidFill>
                <a:latin typeface="Courier New"/>
                <a:ea typeface="DejaVu Sans"/>
              </a:rPr>
              <a:t>   else </a:t>
            </a:r>
            <a:endParaRPr lang="en-IN" sz="2200" b="0" strike="noStrike" spc="-1">
              <a:latin typeface="Arial"/>
            </a:endParaRPr>
          </a:p>
          <a:p>
            <a:pPr>
              <a:lnSpc>
                <a:spcPts val="3600"/>
              </a:lnSpc>
            </a:pPr>
            <a:r>
              <a:rPr lang="en-US" sz="2200" b="1" strike="noStrike" spc="-148">
                <a:solidFill>
                  <a:srgbClr val="000000"/>
                </a:solidFill>
                <a:latin typeface="Courier New"/>
                <a:ea typeface="DejaVu Sans"/>
              </a:rPr>
              <a:t>      waiting[j] = false; </a:t>
            </a:r>
            <a:endParaRPr lang="en-IN" sz="2200" b="0" strike="noStrike" spc="-1">
              <a:latin typeface="Arial"/>
            </a:endParaRPr>
          </a:p>
          <a:p>
            <a:pPr>
              <a:lnSpc>
                <a:spcPts val="3600"/>
              </a:lnSpc>
            </a:pPr>
            <a:r>
              <a:rPr lang="en-US" sz="2200" b="1" strike="noStrike" spc="-148">
                <a:solidFill>
                  <a:srgbClr val="000000"/>
                </a:solidFill>
                <a:latin typeface="Courier New"/>
                <a:ea typeface="DejaVu Sans"/>
              </a:rPr>
              <a:t>   /* remainder section */ </a:t>
            </a:r>
            <a:endParaRPr lang="en-IN" sz="2200" b="0" strike="noStrike" spc="-1">
              <a:latin typeface="Arial"/>
            </a:endParaRPr>
          </a:p>
          <a:p>
            <a:pPr>
              <a:lnSpc>
                <a:spcPts val="3600"/>
              </a:lnSpc>
            </a:pPr>
            <a:r>
              <a:rPr lang="en-US" sz="2200" b="1" strike="noStrike" spc="-148">
                <a:solidFill>
                  <a:srgbClr val="000000"/>
                </a:solidFill>
                <a:latin typeface="Courier New"/>
                <a:ea typeface="DejaVu Sans"/>
              </a:rPr>
              <a:t>} while (true); </a:t>
            </a:r>
            <a:endParaRPr lang="en-IN" sz="2200" b="0" strike="noStrike" spc="-1">
              <a:latin typeface="Arial"/>
            </a:endParaRP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Mutex Locks</a:t>
            </a:r>
            <a:endParaRPr lang="en-IN" sz="4000" b="0" strike="noStrike" spc="-1">
              <a:latin typeface="Arial"/>
            </a:endParaRPr>
          </a:p>
        </p:txBody>
      </p:sp>
      <p:sp>
        <p:nvSpPr>
          <p:cNvPr id="141" name="CustomShape 2"/>
          <p:cNvSpPr/>
          <p:nvPr/>
        </p:nvSpPr>
        <p:spPr>
          <a:xfrm>
            <a:off x="783720" y="1423080"/>
            <a:ext cx="1085436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ＭＳ Ｐゴシック"/>
              </a:rPr>
              <a:t>Previous solutions are complicated and generally inaccessible to application programmers</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ＭＳ Ｐゴシック"/>
              </a:rPr>
              <a:t>OS designers build software tools to solve critical section problem</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ＭＳ Ｐゴシック"/>
              </a:rPr>
              <a:t>Simplest is </a:t>
            </a:r>
            <a:r>
              <a:rPr lang="en-GB" sz="2400" b="1" strike="noStrike" spc="-1">
                <a:solidFill>
                  <a:srgbClr val="000000"/>
                </a:solidFill>
                <a:latin typeface="Courier New"/>
                <a:ea typeface="ＭＳ Ｐゴシック"/>
              </a:rPr>
              <a:t>mutex</a:t>
            </a:r>
            <a:r>
              <a:rPr lang="en-GB" sz="2800" b="0" strike="noStrike" spc="-1">
                <a:solidFill>
                  <a:srgbClr val="000000"/>
                </a:solidFill>
                <a:latin typeface="Calibri"/>
                <a:ea typeface="ＭＳ Ｐゴシック"/>
              </a:rPr>
              <a:t> lock</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ＭＳ Ｐゴシック"/>
              </a:rPr>
              <a:t>Protect a critical section  by first </a:t>
            </a:r>
            <a:r>
              <a:rPr lang="en-GB" sz="2000" b="1" strike="noStrike" spc="-1">
                <a:solidFill>
                  <a:srgbClr val="000000"/>
                </a:solidFill>
                <a:latin typeface="Courier New"/>
                <a:ea typeface="ＭＳ Ｐゴシック"/>
              </a:rPr>
              <a:t>acquire()</a:t>
            </a:r>
            <a:r>
              <a:rPr lang="en-GB" sz="2000" b="0" strike="noStrike" spc="-1">
                <a:solidFill>
                  <a:srgbClr val="000000"/>
                </a:solidFill>
                <a:latin typeface="Calibri"/>
                <a:ea typeface="ＭＳ Ｐゴシック"/>
              </a:rPr>
              <a:t> </a:t>
            </a:r>
            <a:r>
              <a:rPr lang="en-GB" sz="2800" b="0" strike="noStrike" spc="-1">
                <a:solidFill>
                  <a:srgbClr val="000000"/>
                </a:solidFill>
                <a:latin typeface="Calibri"/>
                <a:ea typeface="ＭＳ Ｐゴシック"/>
              </a:rPr>
              <a:t>a lock then </a:t>
            </a:r>
            <a:r>
              <a:rPr lang="en-GB" sz="2000" b="1" strike="noStrike" spc="-1">
                <a:solidFill>
                  <a:srgbClr val="000000"/>
                </a:solidFill>
                <a:latin typeface="Courier New"/>
                <a:ea typeface="ＭＳ Ｐゴシック"/>
              </a:rPr>
              <a:t>release()</a:t>
            </a:r>
            <a:r>
              <a:rPr lang="en-GB" sz="2000" b="0" strike="noStrike" spc="-1">
                <a:solidFill>
                  <a:srgbClr val="000000"/>
                </a:solidFill>
                <a:latin typeface="Calibri"/>
                <a:ea typeface="ＭＳ Ｐゴシック"/>
              </a:rPr>
              <a:t> </a:t>
            </a:r>
            <a:r>
              <a:rPr lang="en-GB" sz="2800" b="0" strike="noStrike" spc="-1">
                <a:solidFill>
                  <a:srgbClr val="000000"/>
                </a:solidFill>
                <a:latin typeface="Calibri"/>
                <a:ea typeface="ＭＳ Ｐゴシック"/>
              </a:rPr>
              <a:t>the lock</a:t>
            </a:r>
            <a:endParaRPr lang="en-IN" sz="2800" b="0" strike="noStrike" spc="-1">
              <a:latin typeface="Arial"/>
            </a:endParaRPr>
          </a:p>
          <a:p>
            <a:pPr marL="799920" lvl="1" indent="-341280">
              <a:lnSpc>
                <a:spcPct val="90000"/>
              </a:lnSpc>
              <a:spcBef>
                <a:spcPts val="499"/>
              </a:spcBef>
              <a:buClr>
                <a:srgbClr val="000000"/>
              </a:buClr>
              <a:buFont typeface="Wingdings" charset="2"/>
              <a:buChar char=""/>
            </a:pPr>
            <a:r>
              <a:rPr lang="en-GB" sz="2400" b="0" strike="noStrike" spc="-1">
                <a:solidFill>
                  <a:srgbClr val="000000"/>
                </a:solidFill>
                <a:latin typeface="Calibri"/>
                <a:ea typeface="ＭＳ Ｐゴシック"/>
              </a:rPr>
              <a:t>mutex lock has a boolean variable indicating if lock is available or not</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ＭＳ Ｐゴシック"/>
              </a:rPr>
              <a:t>Calls to </a:t>
            </a:r>
            <a:r>
              <a:rPr lang="en-GB" sz="2000" b="1" strike="noStrike" spc="-1">
                <a:solidFill>
                  <a:srgbClr val="000000"/>
                </a:solidFill>
                <a:latin typeface="Courier New"/>
                <a:ea typeface="ＭＳ Ｐゴシック"/>
              </a:rPr>
              <a:t>acquire()</a:t>
            </a:r>
            <a:r>
              <a:rPr lang="en-GB" sz="2000" b="0" strike="noStrike" spc="-1">
                <a:solidFill>
                  <a:srgbClr val="000000"/>
                </a:solidFill>
                <a:latin typeface="Calibri"/>
                <a:ea typeface="ＭＳ Ｐゴシック"/>
              </a:rPr>
              <a:t> </a:t>
            </a:r>
            <a:r>
              <a:rPr lang="en-GB" sz="2800" b="0" strike="noStrike" spc="-1">
                <a:solidFill>
                  <a:srgbClr val="000000"/>
                </a:solidFill>
                <a:latin typeface="Calibri"/>
                <a:ea typeface="ＭＳ Ｐゴシック"/>
              </a:rPr>
              <a:t>and </a:t>
            </a:r>
            <a:r>
              <a:rPr lang="en-GB" sz="2000" b="1" strike="noStrike" spc="-1">
                <a:solidFill>
                  <a:srgbClr val="000000"/>
                </a:solidFill>
                <a:latin typeface="Courier New"/>
                <a:ea typeface="ＭＳ Ｐゴシック"/>
              </a:rPr>
              <a:t>release()</a:t>
            </a:r>
            <a:r>
              <a:rPr lang="en-GB" sz="2000" b="0" strike="noStrike" spc="-1">
                <a:solidFill>
                  <a:srgbClr val="000000"/>
                </a:solidFill>
                <a:latin typeface="Calibri"/>
                <a:ea typeface="ＭＳ Ｐゴシック"/>
              </a:rPr>
              <a:t> </a:t>
            </a:r>
            <a:r>
              <a:rPr lang="en-GB" sz="2800" b="0" strike="noStrike" spc="-1">
                <a:solidFill>
                  <a:srgbClr val="000000"/>
                </a:solidFill>
                <a:latin typeface="Calibri"/>
                <a:ea typeface="ＭＳ Ｐゴシック"/>
              </a:rPr>
              <a:t>must be atomic</a:t>
            </a:r>
            <a:endParaRPr lang="en-IN" sz="2800" b="0" strike="noStrike" spc="-1">
              <a:latin typeface="Arial"/>
            </a:endParaRPr>
          </a:p>
          <a:p>
            <a:pPr marL="799920" lvl="1" indent="-341280">
              <a:lnSpc>
                <a:spcPct val="90000"/>
              </a:lnSpc>
              <a:spcBef>
                <a:spcPts val="499"/>
              </a:spcBef>
              <a:buClr>
                <a:srgbClr val="000000"/>
              </a:buClr>
              <a:buFont typeface="Wingdings" charset="2"/>
              <a:buChar char=""/>
            </a:pPr>
            <a:r>
              <a:rPr lang="en-GB" sz="2400" b="0" strike="noStrike" spc="-1">
                <a:solidFill>
                  <a:srgbClr val="000000"/>
                </a:solidFill>
                <a:latin typeface="Calibri"/>
                <a:ea typeface="ＭＳ Ｐゴシック"/>
              </a:rPr>
              <a:t>Usually implemented via hardware atomic instructions</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ＭＳ Ｐゴシック"/>
              </a:rPr>
              <a:t>But this solution requires </a:t>
            </a:r>
            <a:r>
              <a:rPr lang="en-GB" sz="2800" b="1" strike="noStrike" spc="-1">
                <a:solidFill>
                  <a:srgbClr val="3366FF"/>
                </a:solidFill>
                <a:latin typeface="Calibri"/>
                <a:ea typeface="ＭＳ Ｐゴシック"/>
              </a:rPr>
              <a:t>busy waiting</a:t>
            </a:r>
            <a:endParaRPr lang="en-IN" sz="2800" b="0" strike="noStrike" spc="-1">
              <a:latin typeface="Arial"/>
            </a:endParaRPr>
          </a:p>
          <a:p>
            <a:pPr marL="743040" lvl="1" indent="-341280">
              <a:lnSpc>
                <a:spcPct val="90000"/>
              </a:lnSpc>
              <a:spcBef>
                <a:spcPts val="499"/>
              </a:spcBef>
              <a:buClr>
                <a:srgbClr val="000000"/>
              </a:buClr>
              <a:buFont typeface="Wingdings" charset="2"/>
              <a:buChar char=""/>
            </a:pPr>
            <a:r>
              <a:rPr lang="en-GB" sz="2400" b="0" strike="noStrike" spc="-1">
                <a:solidFill>
                  <a:srgbClr val="000000"/>
                </a:solidFill>
                <a:latin typeface="Calibri"/>
                <a:ea typeface="ＭＳ Ｐゴシック"/>
              </a:rPr>
              <a:t>This lock therefore called a </a:t>
            </a:r>
            <a:r>
              <a:rPr lang="en-GB" sz="2400" b="1" strike="noStrike" spc="-1">
                <a:solidFill>
                  <a:srgbClr val="3366FF"/>
                </a:solidFill>
                <a:latin typeface="Calibri"/>
                <a:ea typeface="ＭＳ Ｐゴシック"/>
              </a:rPr>
              <a:t>spinlock</a:t>
            </a:r>
            <a:endParaRPr lang="en-IN" sz="2400" b="0" strike="noStrike" spc="-1">
              <a:latin typeface="Arial"/>
            </a:endParaRPr>
          </a:p>
          <a:p>
            <a:pPr>
              <a:lnSpc>
                <a:spcPct val="90000"/>
              </a:lnSpc>
              <a:spcBef>
                <a:spcPts val="1001"/>
              </a:spcBef>
            </a:pPr>
            <a:endParaRPr lang="en-IN" sz="2400" b="0" strike="noStrike" spc="-1">
              <a:latin typeface="Arial"/>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acquire() and release()</a:t>
            </a:r>
            <a:endParaRPr lang="en-IN" sz="4000" b="0" strike="noStrike" spc="-1">
              <a:latin typeface="Arial"/>
            </a:endParaRPr>
          </a:p>
        </p:txBody>
      </p:sp>
      <p:sp>
        <p:nvSpPr>
          <p:cNvPr id="143" name="CustomShape 2"/>
          <p:cNvSpPr/>
          <p:nvPr/>
        </p:nvSpPr>
        <p:spPr>
          <a:xfrm>
            <a:off x="400680" y="1540800"/>
            <a:ext cx="348984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r>
              <a:rPr lang="en-US" sz="1400" b="1" strike="noStrike" spc="-148" dirty="0">
                <a:solidFill>
                  <a:srgbClr val="000000"/>
                </a:solidFill>
                <a:latin typeface="Courier New"/>
                <a:ea typeface="DejaVu Sans"/>
              </a:rPr>
              <a:t>   acquire() {</a:t>
            </a:r>
            <a:br>
              <a:rPr sz="1400" dirty="0"/>
            </a:br>
            <a:r>
              <a:rPr lang="en-US" sz="1400" b="1" strike="noStrike" spc="-148" dirty="0">
                <a:solidFill>
                  <a:srgbClr val="000000"/>
                </a:solidFill>
                <a:latin typeface="Courier New"/>
                <a:ea typeface="DejaVu Sans"/>
              </a:rPr>
              <a:t>       while (!available) </a:t>
            </a:r>
            <a:endParaRPr lang="en-IN" sz="1400" b="0" strike="noStrike" spc="-1" dirty="0">
              <a:latin typeface="Arial"/>
            </a:endParaRPr>
          </a:p>
          <a:p>
            <a:r>
              <a:rPr lang="en-US" sz="1400" b="1" strike="noStrike" spc="-148" dirty="0">
                <a:solidFill>
                  <a:srgbClr val="000000"/>
                </a:solidFill>
                <a:latin typeface="Courier New"/>
                <a:ea typeface="DejaVu Sans"/>
              </a:rPr>
              <a:t>          ; /* busy wait */ </a:t>
            </a:r>
            <a:endParaRPr lang="en-IN" sz="1400" b="0" strike="noStrike" spc="-1" dirty="0">
              <a:latin typeface="Arial"/>
            </a:endParaRPr>
          </a:p>
          <a:p>
            <a:r>
              <a:rPr lang="en-US" sz="1400" b="1" strike="noStrike" spc="-148" dirty="0">
                <a:solidFill>
                  <a:srgbClr val="000000"/>
                </a:solidFill>
                <a:latin typeface="Courier New"/>
                <a:ea typeface="DejaVu Sans"/>
              </a:rPr>
              <a:t>       available = false;; </a:t>
            </a:r>
            <a:endParaRPr lang="en-IN" sz="1400" b="0" strike="noStrike" spc="-1" dirty="0">
              <a:latin typeface="Arial"/>
            </a:endParaRPr>
          </a:p>
          <a:p>
            <a:r>
              <a:rPr lang="en-US" sz="1400" b="1" strike="noStrike" spc="-148" dirty="0">
                <a:solidFill>
                  <a:srgbClr val="000000"/>
                </a:solidFill>
                <a:latin typeface="Courier New"/>
                <a:ea typeface="DejaVu Sans"/>
              </a:rPr>
              <a:t>    } </a:t>
            </a:r>
            <a:endParaRPr lang="en-IN" sz="1400" b="0" strike="noStrike" spc="-1" dirty="0">
              <a:latin typeface="Arial"/>
            </a:endParaRPr>
          </a:p>
          <a:p>
            <a:r>
              <a:rPr lang="en-US" sz="1400" b="1" strike="noStrike" spc="-148" dirty="0">
                <a:solidFill>
                  <a:srgbClr val="000000"/>
                </a:solidFill>
                <a:latin typeface="Courier New"/>
                <a:ea typeface="DejaVu Sans"/>
              </a:rPr>
              <a:t>   release() { </a:t>
            </a:r>
            <a:endParaRPr lang="en-IN" sz="1400" b="0" strike="noStrike" spc="-1" dirty="0">
              <a:latin typeface="Arial"/>
            </a:endParaRPr>
          </a:p>
          <a:p>
            <a:r>
              <a:rPr lang="en-US" sz="1400" b="1" strike="noStrike" spc="-148" dirty="0">
                <a:solidFill>
                  <a:srgbClr val="000000"/>
                </a:solidFill>
                <a:latin typeface="Courier New"/>
                <a:ea typeface="DejaVu Sans"/>
              </a:rPr>
              <a:t>       available = true; </a:t>
            </a:r>
            <a:endParaRPr lang="en-IN" sz="1400" b="0" strike="noStrike" spc="-1" dirty="0">
              <a:latin typeface="Arial"/>
            </a:endParaRPr>
          </a:p>
          <a:p>
            <a:r>
              <a:rPr lang="en-US" sz="1400" b="1" strike="noStrike" spc="-148" dirty="0">
                <a:solidFill>
                  <a:srgbClr val="000000"/>
                </a:solidFill>
                <a:latin typeface="Courier New"/>
                <a:ea typeface="DejaVu Sans"/>
              </a:rPr>
              <a:t>    } </a:t>
            </a:r>
            <a:endParaRPr lang="en-IN" sz="1400" b="0" strike="noStrike" spc="-1" dirty="0">
              <a:latin typeface="Arial"/>
            </a:endParaRPr>
          </a:p>
          <a:p>
            <a:r>
              <a:rPr lang="en-US" sz="1400" b="1" strike="noStrike" spc="-148" dirty="0">
                <a:solidFill>
                  <a:srgbClr val="000000"/>
                </a:solidFill>
                <a:latin typeface="Courier New"/>
                <a:ea typeface="DejaVu Sans"/>
              </a:rPr>
              <a:t>   do { </a:t>
            </a:r>
            <a:endParaRPr lang="en-IN" sz="1400" b="0" strike="noStrike" spc="-1" dirty="0">
              <a:latin typeface="Arial"/>
            </a:endParaRPr>
          </a:p>
          <a:p>
            <a:r>
              <a:rPr lang="en-US" sz="1400" b="1" i="1" strike="noStrike" spc="-148" dirty="0">
                <a:solidFill>
                  <a:srgbClr val="000000"/>
                </a:solidFill>
                <a:latin typeface="Courier New"/>
                <a:ea typeface="DejaVu Sans"/>
              </a:rPr>
              <a:t>    acquire lock</a:t>
            </a:r>
            <a:endParaRPr lang="en-IN" sz="1400" b="0" strike="noStrike" spc="-1" dirty="0">
              <a:latin typeface="Arial"/>
            </a:endParaRPr>
          </a:p>
          <a:p>
            <a:r>
              <a:rPr lang="en-US" sz="1400" b="1" strike="noStrike" spc="-148" dirty="0">
                <a:solidFill>
                  <a:srgbClr val="000000"/>
                </a:solidFill>
                <a:latin typeface="Courier New"/>
                <a:ea typeface="DejaVu Sans"/>
              </a:rPr>
              <a:t>       critical section</a:t>
            </a:r>
            <a:endParaRPr lang="en-IN" sz="1400" b="0" strike="noStrike" spc="-1" dirty="0">
              <a:latin typeface="Arial"/>
            </a:endParaRPr>
          </a:p>
          <a:p>
            <a:r>
              <a:rPr lang="en-US" sz="1400" b="1" i="1" strike="noStrike" spc="-148" dirty="0">
                <a:solidFill>
                  <a:srgbClr val="000000"/>
                </a:solidFill>
                <a:latin typeface="Courier New"/>
                <a:ea typeface="DejaVu Sans"/>
              </a:rPr>
              <a:t>    release lock </a:t>
            </a:r>
            <a:endParaRPr lang="en-IN" sz="1400" b="0" strike="noStrike" spc="-1" dirty="0">
              <a:latin typeface="Arial"/>
            </a:endParaRPr>
          </a:p>
          <a:p>
            <a:r>
              <a:rPr lang="en-US" sz="1400" b="1" strike="noStrike" spc="-148" dirty="0">
                <a:solidFill>
                  <a:srgbClr val="000000"/>
                </a:solidFill>
                <a:latin typeface="Courier New"/>
                <a:ea typeface="DejaVu Sans"/>
              </a:rPr>
              <a:t>      remainder section </a:t>
            </a:r>
            <a:endParaRPr lang="en-IN" sz="1400" b="0" strike="noStrike" spc="-1" dirty="0">
              <a:latin typeface="Arial"/>
            </a:endParaRPr>
          </a:p>
          <a:p>
            <a:r>
              <a:rPr lang="en-US" sz="1400" b="1" strike="noStrike" spc="-148" dirty="0">
                <a:solidFill>
                  <a:srgbClr val="000000"/>
                </a:solidFill>
                <a:latin typeface="Courier New"/>
                <a:ea typeface="DejaVu Sans"/>
              </a:rPr>
              <a:t> } while (true); </a:t>
            </a:r>
            <a:endParaRPr lang="en-IN" sz="1400" b="0" strike="noStrike" spc="-1" dirty="0">
              <a:latin typeface="Arial"/>
            </a:endParaRPr>
          </a:p>
        </p:txBody>
      </p:sp>
      <p:sp>
        <p:nvSpPr>
          <p:cNvPr id="144" name="CustomShape 3"/>
          <p:cNvSpPr/>
          <p:nvPr/>
        </p:nvSpPr>
        <p:spPr>
          <a:xfrm>
            <a:off x="5149800" y="1540800"/>
            <a:ext cx="592848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8500"/>
          </a:bodyPr>
          <a:lstStyle/>
          <a:p>
            <a:pPr>
              <a:lnSpc>
                <a:spcPts val="3600"/>
              </a:lnSpc>
            </a:pPr>
            <a:r>
              <a:rPr lang="en-US" sz="2400" b="1" strike="noStrike" spc="-148">
                <a:solidFill>
                  <a:srgbClr val="FF0000"/>
                </a:solidFill>
                <a:latin typeface="Arial"/>
                <a:ea typeface="DejaVu Sans"/>
              </a:rPr>
              <a:t>Adv. of Spinlock:</a:t>
            </a:r>
            <a:endParaRPr lang="en-IN" sz="2400" b="0" strike="noStrike" spc="-1">
              <a:latin typeface="Arial"/>
            </a:endParaRPr>
          </a:p>
          <a:p>
            <a:pPr marL="343080" indent="-341280">
              <a:lnSpc>
                <a:spcPts val="3600"/>
              </a:lnSpc>
              <a:buClr>
                <a:srgbClr val="000000"/>
              </a:buClr>
              <a:buFont typeface="StarSymbol"/>
              <a:buAutoNum type="arabicPeriod"/>
            </a:pPr>
            <a:r>
              <a:rPr lang="en-US" sz="2400" b="1" strike="noStrike" spc="-148">
                <a:solidFill>
                  <a:srgbClr val="000000"/>
                </a:solidFill>
                <a:latin typeface="Arial"/>
                <a:ea typeface="DejaVu Sans"/>
              </a:rPr>
              <a:t>In a multiprocessor system no context switch is required when a process must wait on a lock</a:t>
            </a:r>
            <a:endParaRPr lang="en-IN" sz="2400" b="0" strike="noStrike" spc="-1">
              <a:latin typeface="Arial"/>
            </a:endParaRPr>
          </a:p>
          <a:p>
            <a:pPr marL="514440" indent="-512640">
              <a:lnSpc>
                <a:spcPts val="3600"/>
              </a:lnSpc>
              <a:buClr>
                <a:srgbClr val="000000"/>
              </a:buClr>
              <a:buFont typeface="StarSymbol"/>
              <a:buAutoNum type="arabicPeriod"/>
            </a:pPr>
            <a:r>
              <a:rPr lang="en-US" sz="2400" b="1" strike="noStrike" spc="-148">
                <a:solidFill>
                  <a:srgbClr val="000000"/>
                </a:solidFill>
                <a:latin typeface="Arial"/>
                <a:ea typeface="DejaVu Sans"/>
              </a:rPr>
              <a:t>useful when locks are to be held for short times</a:t>
            </a:r>
            <a:endParaRPr lang="en-IN" sz="2400" b="0" strike="noStrike" spc="-1">
              <a:latin typeface="Arial"/>
            </a:endParaRPr>
          </a:p>
          <a:p>
            <a:pPr marL="514440" indent="-512640">
              <a:lnSpc>
                <a:spcPts val="3600"/>
              </a:lnSpc>
              <a:buClr>
                <a:srgbClr val="000000"/>
              </a:buClr>
              <a:buFont typeface="StarSymbol"/>
              <a:buAutoNum type="arabicPeriod"/>
            </a:pPr>
            <a:r>
              <a:rPr lang="en-US" sz="2400" b="1" strike="noStrike" spc="-148">
                <a:solidFill>
                  <a:srgbClr val="000000"/>
                </a:solidFill>
                <a:latin typeface="Arial"/>
                <a:ea typeface="DejaVu Sans"/>
              </a:rPr>
              <a:t>on a multiprocessor system, one thread can spin on one processor and the other may execute CS on another processor</a:t>
            </a:r>
            <a:endParaRPr lang="en-IN" sz="2400" b="0" strike="noStrike" spc="-1">
              <a:latin typeface="Arial"/>
            </a:endParaRPr>
          </a:p>
          <a:p>
            <a:pPr>
              <a:lnSpc>
                <a:spcPts val="3600"/>
              </a:lnSpc>
            </a:pPr>
            <a:r>
              <a:rPr lang="en-US" sz="2400" b="1" strike="noStrike" spc="-148">
                <a:solidFill>
                  <a:srgbClr val="FF0000"/>
                </a:solidFill>
                <a:latin typeface="Arial"/>
                <a:ea typeface="DejaVu Sans"/>
              </a:rPr>
              <a:t>Disadv. of Spinlock: </a:t>
            </a:r>
            <a:r>
              <a:rPr lang="en-US" sz="2400" b="1" strike="noStrike" spc="-148">
                <a:solidFill>
                  <a:srgbClr val="000000"/>
                </a:solidFill>
                <a:latin typeface="Arial"/>
                <a:ea typeface="DejaVu Sans"/>
              </a:rPr>
              <a:t>busy waiting wastes CPU cycles</a:t>
            </a:r>
            <a:endParaRPr lang="en-IN" sz="2400" b="0" strike="noStrike" spc="-1">
              <a:latin typeface="Arial"/>
            </a:endParaRP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dirty="0">
                <a:solidFill>
                  <a:srgbClr val="0000FF"/>
                </a:solidFill>
                <a:latin typeface="Arial"/>
                <a:ea typeface="DejaVu Sans"/>
              </a:rPr>
              <a:t>Semaphore</a:t>
            </a:r>
            <a:endParaRPr lang="en-IN" sz="4000" b="0" strike="noStrike" spc="-1" dirty="0">
              <a:latin typeface="Arial"/>
            </a:endParaRPr>
          </a:p>
        </p:txBody>
      </p:sp>
      <p:sp>
        <p:nvSpPr>
          <p:cNvPr id="146" name="CustomShape 2"/>
          <p:cNvSpPr/>
          <p:nvPr/>
        </p:nvSpPr>
        <p:spPr>
          <a:xfrm>
            <a:off x="156600" y="1357200"/>
            <a:ext cx="120337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Provides more sophisticated ways (than mutex locks)  for process to synchronize</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Semaphore </a:t>
            </a:r>
            <a:r>
              <a:rPr lang="en-GB" sz="2400" b="1" i="1" strike="noStrike" spc="-1">
                <a:solidFill>
                  <a:srgbClr val="000000"/>
                </a:solidFill>
                <a:latin typeface="Calibri"/>
                <a:ea typeface="DejaVu Sans"/>
              </a:rPr>
              <a:t>S</a:t>
            </a:r>
            <a:r>
              <a:rPr lang="en-GB" sz="2400" b="0" strike="noStrike" spc="-1">
                <a:solidFill>
                  <a:srgbClr val="000000"/>
                </a:solidFill>
                <a:latin typeface="Calibri"/>
                <a:ea typeface="DejaVu Sans"/>
              </a:rPr>
              <a:t> – integer variable</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Apart from initialization, can only be accessed via two indivisible (atomic) operations, </a:t>
            </a:r>
            <a:r>
              <a:rPr lang="en-GB" sz="2800" b="1" strike="noStrike" spc="-1">
                <a:solidFill>
                  <a:srgbClr val="000000"/>
                </a:solidFill>
                <a:latin typeface="Courier New"/>
                <a:ea typeface="DejaVu Sans"/>
              </a:rPr>
              <a:t>wait()</a:t>
            </a:r>
            <a:r>
              <a:rPr lang="en-GB" sz="2800" b="0" strike="noStrike" spc="-1">
                <a:solidFill>
                  <a:srgbClr val="000000"/>
                </a:solidFill>
                <a:latin typeface="Calibri"/>
                <a:ea typeface="DejaVu Sans"/>
              </a:rPr>
              <a:t> and </a:t>
            </a:r>
            <a:r>
              <a:rPr lang="en-GB" sz="2800" b="1" strike="noStrike" spc="-1">
                <a:solidFill>
                  <a:srgbClr val="000000"/>
                </a:solidFill>
                <a:latin typeface="Courier New"/>
                <a:ea typeface="DejaVu Sans"/>
              </a:rPr>
              <a:t>signal(), </a:t>
            </a:r>
            <a:r>
              <a:rPr lang="en-GB" sz="2400" b="0" strike="noStrike" spc="-1">
                <a:solidFill>
                  <a:srgbClr val="000000"/>
                </a:solidFill>
                <a:latin typeface="Calibri"/>
                <a:ea typeface="DejaVu Sans"/>
              </a:rPr>
              <a:t>Originally called </a:t>
            </a:r>
            <a:r>
              <a:rPr lang="en-GB" sz="2400" b="1" strike="noStrike" spc="-1">
                <a:solidFill>
                  <a:srgbClr val="000000"/>
                </a:solidFill>
                <a:latin typeface="Courier New"/>
                <a:ea typeface="DejaVu Sans"/>
              </a:rPr>
              <a:t>P()</a:t>
            </a:r>
            <a:r>
              <a:rPr lang="en-GB" sz="2400" b="0" strike="noStrike" spc="-1">
                <a:solidFill>
                  <a:srgbClr val="000000"/>
                </a:solidFill>
                <a:latin typeface="Calibri"/>
                <a:ea typeface="DejaVu Sans"/>
              </a:rPr>
              <a:t> and </a:t>
            </a:r>
            <a:r>
              <a:rPr lang="en-GB" sz="2400" b="1" strike="noStrike" spc="-1">
                <a:solidFill>
                  <a:srgbClr val="000000"/>
                </a:solidFill>
                <a:latin typeface="Courier New"/>
                <a:ea typeface="DejaVu Sans"/>
              </a:rPr>
              <a:t>V()</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Definition of  the </a:t>
            </a:r>
            <a:r>
              <a:rPr lang="en-GB" sz="2400" b="1" strike="noStrike" spc="-1">
                <a:solidFill>
                  <a:srgbClr val="000000"/>
                </a:solidFill>
                <a:latin typeface="Courier New"/>
                <a:ea typeface="DejaVu Sans"/>
              </a:rPr>
              <a:t>wait() operation</a:t>
            </a:r>
            <a:endParaRPr lang="en-IN" sz="2400" b="0" strike="noStrike" spc="-1">
              <a:latin typeface="Arial"/>
            </a:endParaRPr>
          </a:p>
          <a:p>
            <a:pPr marL="457200">
              <a:lnSpc>
                <a:spcPct val="90000"/>
              </a:lnSpc>
              <a:spcBef>
                <a:spcPts val="499"/>
              </a:spcBef>
            </a:pPr>
            <a:r>
              <a:rPr lang="en-GB" sz="2000" b="1" strike="noStrike" spc="-1">
                <a:solidFill>
                  <a:srgbClr val="000000"/>
                </a:solidFill>
                <a:latin typeface="Courier New"/>
                <a:ea typeface="DejaVu Sans"/>
              </a:rPr>
              <a:t>wait(S) { </a:t>
            </a:r>
            <a:endParaRPr lang="en-IN" sz="2000" b="0" strike="noStrike" spc="-1">
              <a:latin typeface="Arial"/>
            </a:endParaRPr>
          </a:p>
          <a:p>
            <a:pPr marL="457200">
              <a:lnSpc>
                <a:spcPct val="90000"/>
              </a:lnSpc>
              <a:spcBef>
                <a:spcPts val="499"/>
              </a:spcBef>
            </a:pPr>
            <a:r>
              <a:rPr lang="en-GB" sz="2000" b="1" strike="noStrike" spc="-1">
                <a:solidFill>
                  <a:srgbClr val="000000"/>
                </a:solidFill>
                <a:latin typeface="Courier New"/>
                <a:ea typeface="DejaVu Sans"/>
              </a:rPr>
              <a:t>    while (S &lt;= 0)</a:t>
            </a:r>
            <a:endParaRPr lang="en-IN" sz="2000" b="0" strike="noStrike" spc="-1">
              <a:latin typeface="Arial"/>
            </a:endParaRPr>
          </a:p>
          <a:p>
            <a:pPr marL="457200">
              <a:lnSpc>
                <a:spcPct val="90000"/>
              </a:lnSpc>
              <a:spcBef>
                <a:spcPts val="499"/>
              </a:spcBef>
            </a:pPr>
            <a:r>
              <a:rPr lang="en-GB" sz="2000" b="1" strike="noStrike" spc="-1">
                <a:solidFill>
                  <a:srgbClr val="000000"/>
                </a:solidFill>
                <a:latin typeface="Courier New"/>
                <a:ea typeface="DejaVu Sans"/>
              </a:rPr>
              <a:t>       ; // busy wait</a:t>
            </a:r>
            <a:endParaRPr lang="en-IN" sz="2000" b="0" strike="noStrike" spc="-1">
              <a:latin typeface="Arial"/>
            </a:endParaRPr>
          </a:p>
          <a:p>
            <a:pPr marL="457200">
              <a:lnSpc>
                <a:spcPct val="90000"/>
              </a:lnSpc>
              <a:spcBef>
                <a:spcPts val="499"/>
              </a:spcBef>
            </a:pPr>
            <a:r>
              <a:rPr lang="en-GB" sz="2000" b="1" strike="noStrike" spc="-1">
                <a:solidFill>
                  <a:srgbClr val="000000"/>
                </a:solidFill>
                <a:latin typeface="Courier New"/>
                <a:ea typeface="DejaVu Sans"/>
              </a:rPr>
              <a:t>    S--;</a:t>
            </a:r>
            <a:endParaRPr lang="en-IN" sz="2000" b="0" strike="noStrike" spc="-1">
              <a:latin typeface="Arial"/>
            </a:endParaRPr>
          </a:p>
          <a:p>
            <a:pPr marL="457200">
              <a:lnSpc>
                <a:spcPct val="90000"/>
              </a:lnSpc>
              <a:spcBef>
                <a:spcPts val="499"/>
              </a:spcBef>
            </a:pPr>
            <a:r>
              <a:rPr lang="en-GB" sz="2000" b="1" strike="noStrike" spc="-1">
                <a:solidFill>
                  <a:srgbClr val="000000"/>
                </a:solidFill>
                <a:latin typeface="Courier New"/>
                <a:ea typeface="DejaVu Sans"/>
              </a:rPr>
              <a:t>}</a:t>
            </a:r>
            <a:endParaRPr lang="en-IN" sz="20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Definition of  the </a:t>
            </a:r>
            <a:r>
              <a:rPr lang="en-GB" sz="2400" b="1" strike="noStrike" spc="-1">
                <a:solidFill>
                  <a:srgbClr val="000000"/>
                </a:solidFill>
                <a:latin typeface="Courier New"/>
                <a:ea typeface="DejaVu Sans"/>
              </a:rPr>
              <a:t>signal() operation</a:t>
            </a:r>
            <a:endParaRPr lang="en-IN" sz="2400" b="0" strike="noStrike" spc="-1">
              <a:latin typeface="Arial"/>
            </a:endParaRPr>
          </a:p>
          <a:p>
            <a:pPr marL="457200">
              <a:lnSpc>
                <a:spcPct val="90000"/>
              </a:lnSpc>
              <a:spcBef>
                <a:spcPts val="499"/>
              </a:spcBef>
            </a:pPr>
            <a:r>
              <a:rPr lang="en-GB" sz="2000" b="1" strike="noStrike" spc="-1">
                <a:solidFill>
                  <a:srgbClr val="000000"/>
                </a:solidFill>
                <a:latin typeface="Courier New"/>
                <a:ea typeface="DejaVu Sans"/>
              </a:rPr>
              <a:t>signal(S) { </a:t>
            </a:r>
            <a:endParaRPr lang="en-IN" sz="2000" b="0" strike="noStrike" spc="-1">
              <a:latin typeface="Arial"/>
            </a:endParaRPr>
          </a:p>
          <a:p>
            <a:pPr marL="457200">
              <a:lnSpc>
                <a:spcPct val="90000"/>
              </a:lnSpc>
              <a:spcBef>
                <a:spcPts val="499"/>
              </a:spcBef>
            </a:pPr>
            <a:r>
              <a:rPr lang="en-GB" sz="2000" b="1" strike="noStrike" spc="-1">
                <a:solidFill>
                  <a:srgbClr val="000000"/>
                </a:solidFill>
                <a:latin typeface="Courier New"/>
                <a:ea typeface="DejaVu Sans"/>
              </a:rPr>
              <a:t>    S++;</a:t>
            </a:r>
            <a:endParaRPr lang="en-IN" sz="2000" b="0" strike="noStrike" spc="-1">
              <a:latin typeface="Arial"/>
            </a:endParaRPr>
          </a:p>
          <a:p>
            <a:pPr marL="457200">
              <a:lnSpc>
                <a:spcPct val="90000"/>
              </a:lnSpc>
              <a:spcBef>
                <a:spcPts val="499"/>
              </a:spcBef>
            </a:pPr>
            <a:r>
              <a:rPr lang="en-GB" sz="2000" b="1" strike="noStrike" spc="-1">
                <a:solidFill>
                  <a:srgbClr val="000000"/>
                </a:solidFill>
                <a:latin typeface="Courier New"/>
                <a:ea typeface="DejaVu Sans"/>
              </a:rPr>
              <a:t>}</a:t>
            </a:r>
            <a:endParaRPr lang="en-IN" sz="2000" b="0" strike="noStrike" spc="-1">
              <a:latin typeface="Arial"/>
            </a:endParaRP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Semaphore Usage</a:t>
            </a:r>
            <a:endParaRPr lang="en-IN" sz="4000" b="0" strike="noStrike" spc="-1">
              <a:latin typeface="Arial"/>
            </a:endParaRPr>
          </a:p>
        </p:txBody>
      </p:sp>
      <p:sp>
        <p:nvSpPr>
          <p:cNvPr id="148" name="CustomShape 2"/>
          <p:cNvSpPr/>
          <p:nvPr/>
        </p:nvSpPr>
        <p:spPr>
          <a:xfrm>
            <a:off x="255240" y="1505160"/>
            <a:ext cx="120337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3366FF"/>
              </a:buClr>
              <a:buFont typeface="Wingdings" charset="2"/>
              <a:buChar char=""/>
            </a:pPr>
            <a:r>
              <a:rPr lang="en-GB" sz="2400" b="1" strike="noStrike" spc="-1">
                <a:solidFill>
                  <a:srgbClr val="3366FF"/>
                </a:solidFill>
                <a:latin typeface="Calibri"/>
                <a:ea typeface="DejaVu Sans"/>
              </a:rPr>
              <a:t>Counting semaphore </a:t>
            </a:r>
            <a:r>
              <a:rPr lang="en-GB" sz="2400" b="0" strike="noStrike" spc="-1">
                <a:solidFill>
                  <a:srgbClr val="000000"/>
                </a:solidFill>
                <a:latin typeface="Calibri"/>
                <a:ea typeface="DejaVu Sans"/>
              </a:rPr>
              <a:t>– integer value can range over an unrestricted domain</a:t>
            </a:r>
            <a:endParaRPr lang="en-IN" sz="2400" b="0" strike="noStrike" spc="-1">
              <a:latin typeface="Arial"/>
            </a:endParaRPr>
          </a:p>
          <a:p>
            <a:pPr marL="228600" indent="-226800">
              <a:lnSpc>
                <a:spcPct val="90000"/>
              </a:lnSpc>
              <a:spcBef>
                <a:spcPts val="1001"/>
              </a:spcBef>
              <a:buClr>
                <a:srgbClr val="3366FF"/>
              </a:buClr>
              <a:buFont typeface="Wingdings" charset="2"/>
              <a:buChar char=""/>
            </a:pPr>
            <a:r>
              <a:rPr lang="en-GB" sz="2400" b="1" strike="noStrike" spc="-1">
                <a:solidFill>
                  <a:srgbClr val="3366FF"/>
                </a:solidFill>
                <a:latin typeface="Calibri"/>
                <a:ea typeface="DejaVu Sans"/>
              </a:rPr>
              <a:t>Binary semaphore </a:t>
            </a:r>
            <a:r>
              <a:rPr lang="en-GB" sz="2400" b="0" strike="noStrike" spc="-1">
                <a:solidFill>
                  <a:srgbClr val="000000"/>
                </a:solidFill>
                <a:latin typeface="Calibri"/>
                <a:ea typeface="DejaVu Sans"/>
              </a:rPr>
              <a:t>– integer value can range only between 0 and 1</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Consider </a:t>
            </a:r>
            <a:r>
              <a:rPr lang="en-GB" sz="2400" b="1" i="1" strike="noStrike" spc="-1">
                <a:solidFill>
                  <a:srgbClr val="000000"/>
                </a:solidFill>
                <a:latin typeface="Calibri"/>
                <a:ea typeface="DejaVu Sans"/>
              </a:rPr>
              <a:t>P</a:t>
            </a:r>
            <a:r>
              <a:rPr lang="en-GB" sz="2400" b="1" i="1" strike="noStrike" spc="-1" baseline="-25000">
                <a:solidFill>
                  <a:srgbClr val="000000"/>
                </a:solidFill>
                <a:latin typeface="Calibri"/>
                <a:ea typeface="DejaVu Sans"/>
              </a:rPr>
              <a:t>1</a:t>
            </a:r>
            <a:r>
              <a:rPr lang="en-GB" sz="2400" b="1" i="1" strike="noStrike" spc="-1">
                <a:solidFill>
                  <a:srgbClr val="000000"/>
                </a:solidFill>
                <a:latin typeface="Calibri"/>
                <a:ea typeface="DejaVu Sans"/>
              </a:rPr>
              <a:t> </a:t>
            </a:r>
            <a:r>
              <a:rPr lang="en-GB" sz="2400" b="0" strike="noStrike" spc="-1">
                <a:solidFill>
                  <a:srgbClr val="000000"/>
                </a:solidFill>
                <a:latin typeface="Calibri"/>
                <a:ea typeface="DejaVu Sans"/>
              </a:rPr>
              <a:t> and </a:t>
            </a:r>
            <a:r>
              <a:rPr lang="en-GB" sz="2400" b="1" i="1" strike="noStrike" spc="-1">
                <a:solidFill>
                  <a:srgbClr val="000000"/>
                </a:solidFill>
                <a:latin typeface="Calibri"/>
                <a:ea typeface="DejaVu Sans"/>
              </a:rPr>
              <a:t>P</a:t>
            </a:r>
            <a:r>
              <a:rPr lang="en-GB" sz="2400" b="1" i="1" strike="noStrike" spc="-1" baseline="-25000">
                <a:solidFill>
                  <a:srgbClr val="000000"/>
                </a:solidFill>
                <a:latin typeface="Calibri"/>
                <a:ea typeface="DejaVu Sans"/>
              </a:rPr>
              <a:t>2</a:t>
            </a:r>
            <a:r>
              <a:rPr lang="en-GB" sz="2400" b="0" strike="noStrike" spc="-1">
                <a:solidFill>
                  <a:srgbClr val="000000"/>
                </a:solidFill>
                <a:latin typeface="Calibri"/>
                <a:ea typeface="DejaVu Sans"/>
              </a:rPr>
              <a:t> that require</a:t>
            </a:r>
            <a:r>
              <a:rPr lang="en-GB" sz="2400" b="1" i="1" strike="noStrike" spc="-1">
                <a:solidFill>
                  <a:srgbClr val="000000"/>
                </a:solidFill>
                <a:latin typeface="Calibri"/>
                <a:ea typeface="DejaVu Sans"/>
              </a:rPr>
              <a:t> S</a:t>
            </a:r>
            <a:r>
              <a:rPr lang="en-GB" sz="2400" b="1" i="1" strike="noStrike" spc="-1" baseline="-25000">
                <a:solidFill>
                  <a:srgbClr val="000000"/>
                </a:solidFill>
                <a:latin typeface="Calibri"/>
                <a:ea typeface="DejaVu Sans"/>
              </a:rPr>
              <a:t>1</a:t>
            </a:r>
            <a:r>
              <a:rPr lang="en-GB" sz="2400" b="1" i="1" strike="noStrike" spc="-1">
                <a:solidFill>
                  <a:srgbClr val="000000"/>
                </a:solidFill>
                <a:latin typeface="Calibri"/>
                <a:ea typeface="DejaVu Sans"/>
              </a:rPr>
              <a:t> </a:t>
            </a:r>
            <a:r>
              <a:rPr lang="en-GB" sz="2400" b="0" strike="noStrike" spc="-1">
                <a:solidFill>
                  <a:srgbClr val="000000"/>
                </a:solidFill>
                <a:latin typeface="Calibri"/>
                <a:ea typeface="DejaVu Sans"/>
              </a:rPr>
              <a:t>to happen before </a:t>
            </a:r>
            <a:r>
              <a:rPr lang="en-GB" sz="2400" b="1" i="1" strike="noStrike" spc="-1">
                <a:solidFill>
                  <a:srgbClr val="000000"/>
                </a:solidFill>
                <a:latin typeface="Calibri"/>
                <a:ea typeface="DejaVu Sans"/>
              </a:rPr>
              <a:t>S</a:t>
            </a:r>
            <a:r>
              <a:rPr lang="en-GB" sz="2400" b="1" i="1" strike="noStrike" spc="-1" baseline="-25000">
                <a:solidFill>
                  <a:srgbClr val="000000"/>
                </a:solidFill>
                <a:latin typeface="Calibri"/>
                <a:ea typeface="DejaVu Sans"/>
              </a:rPr>
              <a:t>2</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 Create a semaphore “</a:t>
            </a:r>
            <a:r>
              <a:rPr lang="en-GB" sz="2400" b="1" strike="noStrike" spc="-1">
                <a:solidFill>
                  <a:srgbClr val="000000"/>
                </a:solidFill>
                <a:latin typeface="Courier New"/>
                <a:ea typeface="DejaVu Sans"/>
              </a:rPr>
              <a:t>synch</a:t>
            </a:r>
            <a:r>
              <a:rPr lang="en-GB" sz="2400" b="0" strike="noStrike" spc="-1">
                <a:solidFill>
                  <a:srgbClr val="000000"/>
                </a:solidFill>
                <a:latin typeface="Calibri"/>
                <a:ea typeface="DejaVu Sans"/>
              </a:rPr>
              <a:t>” initialized to 0 </a:t>
            </a:r>
            <a:endParaRPr lang="en-IN" sz="2400" b="0" strike="noStrike" spc="-1">
              <a:latin typeface="Arial"/>
            </a:endParaRPr>
          </a:p>
          <a:p>
            <a:pPr marL="457200">
              <a:lnSpc>
                <a:spcPct val="90000"/>
              </a:lnSpc>
              <a:spcBef>
                <a:spcPts val="499"/>
              </a:spcBef>
            </a:pPr>
            <a:r>
              <a:rPr lang="en-GB" sz="2400" b="1" strike="noStrike" spc="-1">
                <a:solidFill>
                  <a:srgbClr val="000000"/>
                </a:solidFill>
                <a:latin typeface="Courier New"/>
                <a:ea typeface="DejaVu Sans"/>
              </a:rPr>
              <a:t>P1:</a:t>
            </a:r>
            <a:endParaRPr lang="en-IN" sz="2400" b="0" strike="noStrike" spc="-1">
              <a:latin typeface="Arial"/>
            </a:endParaRPr>
          </a:p>
          <a:p>
            <a:pPr marL="457200">
              <a:lnSpc>
                <a:spcPct val="90000"/>
              </a:lnSpc>
              <a:spcBef>
                <a:spcPts val="499"/>
              </a:spcBef>
            </a:pPr>
            <a:r>
              <a:rPr lang="en-GB" sz="2400" b="1" strike="noStrike" spc="-1">
                <a:solidFill>
                  <a:srgbClr val="000000"/>
                </a:solidFill>
                <a:latin typeface="Courier New"/>
                <a:ea typeface="DejaVu Sans"/>
              </a:rPr>
              <a:t>   S</a:t>
            </a:r>
            <a:r>
              <a:rPr lang="en-GB" sz="2400" b="1" strike="noStrike" spc="-1" baseline="-25000">
                <a:solidFill>
                  <a:srgbClr val="000000"/>
                </a:solidFill>
                <a:latin typeface="Courier New"/>
                <a:ea typeface="DejaVu Sans"/>
              </a:rPr>
              <a:t>1</a:t>
            </a:r>
            <a:r>
              <a:rPr lang="en-GB" sz="2400" b="1" strike="noStrike" spc="-1">
                <a:solidFill>
                  <a:srgbClr val="000000"/>
                </a:solidFill>
                <a:latin typeface="Courier New"/>
                <a:ea typeface="DejaVu Sans"/>
              </a:rPr>
              <a:t>;</a:t>
            </a:r>
            <a:endParaRPr lang="en-IN" sz="2400" b="0" strike="noStrike" spc="-1">
              <a:latin typeface="Arial"/>
            </a:endParaRPr>
          </a:p>
          <a:p>
            <a:pPr marL="457200">
              <a:lnSpc>
                <a:spcPct val="90000"/>
              </a:lnSpc>
              <a:spcBef>
                <a:spcPts val="499"/>
              </a:spcBef>
            </a:pPr>
            <a:r>
              <a:rPr lang="en-GB" sz="2400" b="1" strike="noStrike" spc="-1">
                <a:solidFill>
                  <a:srgbClr val="000000"/>
                </a:solidFill>
                <a:latin typeface="Courier New"/>
                <a:ea typeface="DejaVu Sans"/>
              </a:rPr>
              <a:t>   signal(synch);</a:t>
            </a:r>
            <a:endParaRPr lang="en-IN" sz="2400" b="0" strike="noStrike" spc="-1">
              <a:latin typeface="Arial"/>
            </a:endParaRPr>
          </a:p>
          <a:p>
            <a:pPr marL="457200">
              <a:lnSpc>
                <a:spcPct val="90000"/>
              </a:lnSpc>
              <a:spcBef>
                <a:spcPts val="499"/>
              </a:spcBef>
            </a:pPr>
            <a:r>
              <a:rPr lang="en-GB" sz="2400" b="1" strike="noStrike" spc="-1">
                <a:solidFill>
                  <a:srgbClr val="000000"/>
                </a:solidFill>
                <a:latin typeface="Courier New"/>
                <a:ea typeface="DejaVu Sans"/>
              </a:rPr>
              <a:t>P2:</a:t>
            </a:r>
            <a:endParaRPr lang="en-IN" sz="2400" b="0" strike="noStrike" spc="-1">
              <a:latin typeface="Arial"/>
            </a:endParaRPr>
          </a:p>
          <a:p>
            <a:pPr marL="457200">
              <a:lnSpc>
                <a:spcPct val="90000"/>
              </a:lnSpc>
              <a:spcBef>
                <a:spcPts val="499"/>
              </a:spcBef>
            </a:pPr>
            <a:r>
              <a:rPr lang="en-GB" sz="2400" b="1" strike="noStrike" spc="-1">
                <a:solidFill>
                  <a:srgbClr val="000000"/>
                </a:solidFill>
                <a:latin typeface="Courier New"/>
                <a:ea typeface="DejaVu Sans"/>
              </a:rPr>
              <a:t>   wait(synch)</a:t>
            </a:r>
            <a:r>
              <a:rPr lang="en-GB" sz="2400" b="0" strike="noStrike" spc="-1">
                <a:solidFill>
                  <a:srgbClr val="0000FF"/>
                </a:solidFill>
                <a:latin typeface="Calibri"/>
                <a:ea typeface="DejaVu Sans"/>
              </a:rPr>
              <a:t>;</a:t>
            </a:r>
            <a:endParaRPr lang="en-IN" sz="2400" b="0" strike="noStrike" spc="-1">
              <a:latin typeface="Arial"/>
            </a:endParaRPr>
          </a:p>
          <a:p>
            <a:pPr marL="457200">
              <a:lnSpc>
                <a:spcPct val="90000"/>
              </a:lnSpc>
              <a:spcBef>
                <a:spcPts val="499"/>
              </a:spcBef>
            </a:pPr>
            <a:r>
              <a:rPr lang="en-GB" sz="2400" b="1" strike="noStrike" spc="-1">
                <a:solidFill>
                  <a:srgbClr val="000000"/>
                </a:solidFill>
                <a:latin typeface="Courier New"/>
                <a:ea typeface="DejaVu Sans"/>
              </a:rPr>
              <a:t>   S</a:t>
            </a:r>
            <a:r>
              <a:rPr lang="en-GB" sz="2400" b="1" strike="noStrike" spc="-1" baseline="-25000">
                <a:solidFill>
                  <a:srgbClr val="000000"/>
                </a:solidFill>
                <a:latin typeface="Courier New"/>
                <a:ea typeface="DejaVu Sans"/>
              </a:rPr>
              <a:t>2</a:t>
            </a:r>
            <a:r>
              <a:rPr lang="en-GB" sz="2400" b="1" strike="noStrike" spc="-1">
                <a:solidFill>
                  <a:srgbClr val="000000"/>
                </a:solidFill>
                <a:latin typeface="Courier New"/>
                <a:ea typeface="DejaVu Sans"/>
              </a:rPr>
              <a:t>;</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Must guarantee that no two processes can execute  the </a:t>
            </a:r>
            <a:r>
              <a:rPr lang="en-GB" sz="2400" b="1" strike="noStrike" spc="-1">
                <a:solidFill>
                  <a:srgbClr val="000000"/>
                </a:solidFill>
                <a:latin typeface="Courier New"/>
                <a:ea typeface="DejaVu Sans"/>
              </a:rPr>
              <a:t>wait() </a:t>
            </a:r>
            <a:r>
              <a:rPr lang="en-GB" sz="2400" b="0" strike="noStrike" spc="-1">
                <a:solidFill>
                  <a:srgbClr val="000000"/>
                </a:solidFill>
                <a:latin typeface="Calibri"/>
                <a:ea typeface="DejaVu Sans"/>
              </a:rPr>
              <a:t>and </a:t>
            </a:r>
            <a:r>
              <a:rPr lang="en-GB" sz="2400" b="1" strike="noStrike" spc="-1">
                <a:solidFill>
                  <a:srgbClr val="000000"/>
                </a:solidFill>
                <a:latin typeface="Courier New"/>
                <a:ea typeface="DejaVu Sans"/>
              </a:rPr>
              <a:t>signal() </a:t>
            </a:r>
            <a:r>
              <a:rPr lang="en-GB" sz="2400" b="0" strike="noStrike" spc="-1">
                <a:solidFill>
                  <a:srgbClr val="000000"/>
                </a:solidFill>
                <a:latin typeface="Calibri"/>
                <a:ea typeface="DejaVu Sans"/>
              </a:rPr>
              <a:t>on the same semaphore at the same time</a:t>
            </a:r>
            <a:endParaRPr lang="en-IN" sz="2400" b="0" strike="noStrike" spc="-1">
              <a:latin typeface="Arial"/>
            </a:endParaRPr>
          </a:p>
          <a:p>
            <a:pPr>
              <a:lnSpc>
                <a:spcPct val="90000"/>
              </a:lnSpc>
              <a:spcBef>
                <a:spcPts val="1001"/>
              </a:spcBef>
            </a:pPr>
            <a:endParaRPr lang="en-IN" sz="2400" b="0" strike="noStrike" spc="-1">
              <a:latin typeface="Arial"/>
            </a:endParaRPr>
          </a:p>
          <a:p>
            <a:pPr marL="457200">
              <a:lnSpc>
                <a:spcPct val="90000"/>
              </a:lnSpc>
              <a:spcBef>
                <a:spcPts val="499"/>
              </a:spcBef>
            </a:pPr>
            <a:endParaRPr lang="en-IN" sz="2400" b="0" strike="noStrike" spc="-1">
              <a:latin typeface="Arial"/>
            </a:endParaRP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494280" y="21708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Semaphore Implementation</a:t>
            </a:r>
            <a:endParaRPr lang="en-IN" sz="4000" b="0" strike="noStrike" spc="-1">
              <a:latin typeface="Arial"/>
            </a:endParaRPr>
          </a:p>
        </p:txBody>
      </p:sp>
      <p:sp>
        <p:nvSpPr>
          <p:cNvPr id="150" name="CustomShape 2"/>
          <p:cNvSpPr/>
          <p:nvPr/>
        </p:nvSpPr>
        <p:spPr>
          <a:xfrm>
            <a:off x="494280" y="1554840"/>
            <a:ext cx="113911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With each semaphore there is an associated waiting queue</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Each entry in a waiting queue has two data items:</a:t>
            </a:r>
            <a:endParaRPr lang="en-IN" sz="28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 value (of type integer)</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 pointer to next record in the list</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Two operations:</a:t>
            </a:r>
            <a:endParaRPr lang="en-IN" sz="2800" b="0" strike="noStrike" spc="-1">
              <a:latin typeface="Arial"/>
            </a:endParaRPr>
          </a:p>
          <a:p>
            <a:pPr marL="685800" lvl="1" indent="-226800">
              <a:lnSpc>
                <a:spcPct val="90000"/>
              </a:lnSpc>
              <a:spcBef>
                <a:spcPts val="499"/>
              </a:spcBef>
              <a:buClr>
                <a:srgbClr val="3366FF"/>
              </a:buClr>
              <a:buFont typeface="Wingdings" charset="2"/>
              <a:buChar char=""/>
            </a:pPr>
            <a:r>
              <a:rPr lang="en-GB" sz="2400" b="1" strike="noStrike" spc="-1">
                <a:solidFill>
                  <a:srgbClr val="3366FF"/>
                </a:solidFill>
                <a:latin typeface="Calibri"/>
                <a:ea typeface="DejaVu Sans"/>
              </a:rPr>
              <a:t>block</a:t>
            </a:r>
            <a:r>
              <a:rPr lang="en-GB" sz="2400" b="0" strike="noStrike" spc="-1">
                <a:solidFill>
                  <a:srgbClr val="3366FF"/>
                </a:solidFill>
                <a:latin typeface="Calibri"/>
                <a:ea typeface="DejaVu Sans"/>
              </a:rPr>
              <a:t> </a:t>
            </a:r>
            <a:r>
              <a:rPr lang="en-GB" sz="2400" b="0" strike="noStrike" spc="-1">
                <a:solidFill>
                  <a:srgbClr val="000000"/>
                </a:solidFill>
                <a:latin typeface="Calibri"/>
                <a:ea typeface="DejaVu Sans"/>
              </a:rPr>
              <a:t>– place the process invoking the operation on the appropriate waiting queue</a:t>
            </a:r>
            <a:endParaRPr lang="en-IN" sz="2400" b="0" strike="noStrike" spc="-1">
              <a:latin typeface="Arial"/>
            </a:endParaRPr>
          </a:p>
          <a:p>
            <a:pPr marL="685800" lvl="1" indent="-226800">
              <a:lnSpc>
                <a:spcPct val="90000"/>
              </a:lnSpc>
              <a:spcBef>
                <a:spcPts val="499"/>
              </a:spcBef>
              <a:buClr>
                <a:srgbClr val="3366FF"/>
              </a:buClr>
              <a:buFont typeface="Wingdings" charset="2"/>
              <a:buChar char=""/>
            </a:pPr>
            <a:r>
              <a:rPr lang="en-GB" sz="2400" b="1" strike="noStrike" spc="-1">
                <a:solidFill>
                  <a:srgbClr val="3366FF"/>
                </a:solidFill>
                <a:latin typeface="Calibri"/>
                <a:ea typeface="DejaVu Sans"/>
              </a:rPr>
              <a:t>wakeup</a:t>
            </a:r>
            <a:r>
              <a:rPr lang="en-GB" sz="2400" b="0" strike="noStrike" spc="-1">
                <a:solidFill>
                  <a:srgbClr val="3366FF"/>
                </a:solidFill>
                <a:latin typeface="Calibri"/>
                <a:ea typeface="DejaVu Sans"/>
              </a:rPr>
              <a:t> </a:t>
            </a:r>
            <a:r>
              <a:rPr lang="en-GB" sz="2400" b="0" strike="noStrike" spc="-1">
                <a:solidFill>
                  <a:srgbClr val="000000"/>
                </a:solidFill>
                <a:latin typeface="Calibri"/>
                <a:ea typeface="DejaVu Sans"/>
              </a:rPr>
              <a:t>– remove one of processes in the waiting queue and place it in the ready queue</a:t>
            </a:r>
            <a:endParaRPr lang="en-IN" sz="2400" b="0" strike="noStrike" spc="-1">
              <a:latin typeface="Arial"/>
            </a:endParaRPr>
          </a:p>
          <a:p>
            <a:pPr>
              <a:lnSpc>
                <a:spcPct val="90000"/>
              </a:lnSpc>
              <a:spcBef>
                <a:spcPts val="1001"/>
              </a:spcBef>
            </a:pPr>
            <a:r>
              <a:rPr lang="en-GB" sz="1800" b="1" strike="noStrike" spc="-1">
                <a:solidFill>
                  <a:srgbClr val="000000"/>
                </a:solidFill>
                <a:latin typeface="Courier New"/>
                <a:ea typeface="DejaVu Sans"/>
              </a:rPr>
              <a:t>typedef struct{ </a:t>
            </a:r>
            <a:endParaRPr lang="en-IN" sz="1800" b="0" strike="noStrike" spc="-1">
              <a:latin typeface="Arial"/>
            </a:endParaRPr>
          </a:p>
          <a:p>
            <a:pPr>
              <a:lnSpc>
                <a:spcPct val="90000"/>
              </a:lnSpc>
              <a:spcBef>
                <a:spcPts val="1001"/>
              </a:spcBef>
            </a:pPr>
            <a:r>
              <a:rPr lang="en-GB" sz="1800" b="1" strike="noStrike" spc="-1">
                <a:solidFill>
                  <a:srgbClr val="000000"/>
                </a:solidFill>
                <a:latin typeface="Courier New"/>
                <a:ea typeface="DejaVu Sans"/>
              </a:rPr>
              <a:t>   int value; </a:t>
            </a:r>
            <a:endParaRPr lang="en-IN" sz="1800" b="0" strike="noStrike" spc="-1">
              <a:latin typeface="Arial"/>
            </a:endParaRPr>
          </a:p>
          <a:p>
            <a:pPr>
              <a:lnSpc>
                <a:spcPct val="90000"/>
              </a:lnSpc>
              <a:spcBef>
                <a:spcPts val="1001"/>
              </a:spcBef>
            </a:pPr>
            <a:r>
              <a:rPr lang="en-GB" sz="1800" b="1" strike="noStrike" spc="-1">
                <a:solidFill>
                  <a:srgbClr val="000000"/>
                </a:solidFill>
                <a:latin typeface="Courier New"/>
                <a:ea typeface="DejaVu Sans"/>
              </a:rPr>
              <a:t>   struct process *list; </a:t>
            </a:r>
            <a:endParaRPr lang="en-IN" sz="1800" b="0" strike="noStrike" spc="-1">
              <a:latin typeface="Arial"/>
            </a:endParaRPr>
          </a:p>
          <a:p>
            <a:pPr>
              <a:lnSpc>
                <a:spcPct val="90000"/>
              </a:lnSpc>
              <a:spcBef>
                <a:spcPts val="1001"/>
              </a:spcBef>
            </a:pPr>
            <a:r>
              <a:rPr lang="en-GB" sz="1800" b="1" strike="noStrike" spc="-1">
                <a:solidFill>
                  <a:srgbClr val="000000"/>
                </a:solidFill>
                <a:latin typeface="Courier New"/>
                <a:ea typeface="DejaVu Sans"/>
              </a:rPr>
              <a:t>} semaphore; </a:t>
            </a:r>
            <a:endParaRPr lang="en-IN" sz="1800" b="0" strike="noStrike" spc="-1">
              <a:latin typeface="Arial"/>
            </a:endParaRPr>
          </a:p>
          <a:p>
            <a:pPr>
              <a:lnSpc>
                <a:spcPct val="90000"/>
              </a:lnSpc>
              <a:spcBef>
                <a:spcPts val="1001"/>
              </a:spcBef>
            </a:pPr>
            <a:r>
              <a:rPr lang="en-GB" sz="2800" b="0" strike="noStrike" spc="-1">
                <a:solidFill>
                  <a:srgbClr val="0000FF"/>
                </a:solidFill>
                <a:latin typeface="Calibri"/>
                <a:ea typeface="DejaVu Sans"/>
              </a:rPr>
              <a:t>                       </a:t>
            </a:r>
            <a:endParaRPr lang="en-IN" sz="2800" b="0" strike="noStrike" spc="-1">
              <a:latin typeface="Arial"/>
            </a:endParaRP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462960" y="29736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Semaphore Implementation</a:t>
            </a:r>
            <a:endParaRPr lang="en-IN" sz="4000" b="0" strike="noStrike" spc="-1">
              <a:latin typeface="Arial"/>
            </a:endParaRPr>
          </a:p>
        </p:txBody>
      </p:sp>
      <p:sp>
        <p:nvSpPr>
          <p:cNvPr id="152" name="CustomShape 2"/>
          <p:cNvSpPr/>
          <p:nvPr/>
        </p:nvSpPr>
        <p:spPr>
          <a:xfrm>
            <a:off x="262800" y="1440360"/>
            <a:ext cx="5838840" cy="502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pPr>
            <a:endParaRPr lang="en-IN" sz="1800" b="0" strike="noStrike" spc="-1">
              <a:latin typeface="Arial"/>
            </a:endParaRPr>
          </a:p>
          <a:p>
            <a:pPr>
              <a:lnSpc>
                <a:spcPct val="100000"/>
              </a:lnSpc>
            </a:pPr>
            <a:r>
              <a:rPr lang="en-US" sz="2000" b="1" strike="noStrike" spc="-148">
                <a:solidFill>
                  <a:srgbClr val="000000"/>
                </a:solidFill>
                <a:latin typeface="Courier New"/>
                <a:ea typeface="DejaVu Sans"/>
              </a:rPr>
              <a:t>wait(semaphore *S) { </a:t>
            </a:r>
            <a:endParaRPr lang="en-IN" sz="2000" b="0" strike="noStrike" spc="-1">
              <a:latin typeface="Arial"/>
            </a:endParaRPr>
          </a:p>
          <a:p>
            <a:pPr>
              <a:lnSpc>
                <a:spcPct val="100000"/>
              </a:lnSpc>
            </a:pPr>
            <a:r>
              <a:rPr lang="en-US" sz="2000" b="1" strike="noStrike" spc="-148">
                <a:solidFill>
                  <a:srgbClr val="000000"/>
                </a:solidFill>
                <a:latin typeface="Courier New"/>
                <a:ea typeface="DejaVu Sans"/>
              </a:rPr>
              <a:t>   S-&gt;value--; </a:t>
            </a:r>
            <a:endParaRPr lang="en-IN" sz="2000" b="0" strike="noStrike" spc="-1">
              <a:latin typeface="Arial"/>
            </a:endParaRPr>
          </a:p>
          <a:p>
            <a:pPr>
              <a:lnSpc>
                <a:spcPct val="100000"/>
              </a:lnSpc>
            </a:pPr>
            <a:r>
              <a:rPr lang="en-US" sz="2000" b="1" strike="noStrike" spc="-148">
                <a:solidFill>
                  <a:srgbClr val="000000"/>
                </a:solidFill>
                <a:latin typeface="Courier New"/>
                <a:ea typeface="DejaVu Sans"/>
              </a:rPr>
              <a:t>   if(S-&gt;value &lt; 0){</a:t>
            </a:r>
            <a:endParaRPr lang="en-IN" sz="2000" b="0" strike="noStrike" spc="-1">
              <a:latin typeface="Arial"/>
            </a:endParaRPr>
          </a:p>
          <a:p>
            <a:pPr>
              <a:lnSpc>
                <a:spcPct val="100000"/>
              </a:lnSpc>
            </a:pPr>
            <a:r>
              <a:rPr lang="en-US" sz="2000" b="1" strike="noStrike" spc="-148">
                <a:solidFill>
                  <a:srgbClr val="000000"/>
                </a:solidFill>
                <a:latin typeface="Courier New"/>
                <a:ea typeface="DejaVu Sans"/>
              </a:rPr>
              <a:t>       add this process to S-&gt;list; </a:t>
            </a:r>
            <a:endParaRPr lang="en-IN" sz="2000" b="0" strike="noStrike" spc="-1">
              <a:latin typeface="Arial"/>
            </a:endParaRPr>
          </a:p>
          <a:p>
            <a:pPr>
              <a:lnSpc>
                <a:spcPct val="100000"/>
              </a:lnSpc>
            </a:pPr>
            <a:r>
              <a:rPr lang="en-US" sz="2000" b="1" strike="noStrike" spc="-148">
                <a:solidFill>
                  <a:srgbClr val="000000"/>
                </a:solidFill>
                <a:latin typeface="Courier New"/>
                <a:ea typeface="DejaVu Sans"/>
              </a:rPr>
              <a:t>      block(); </a:t>
            </a:r>
            <a:endParaRPr lang="en-IN" sz="2000" b="0" strike="noStrike" spc="-1">
              <a:latin typeface="Arial"/>
            </a:endParaRPr>
          </a:p>
          <a:p>
            <a:pPr>
              <a:lnSpc>
                <a:spcPct val="100000"/>
              </a:lnSpc>
            </a:pPr>
            <a:r>
              <a:rPr lang="en-US" sz="2000" b="1" strike="noStrike" spc="-148">
                <a:solidFill>
                  <a:srgbClr val="000000"/>
                </a:solidFill>
                <a:latin typeface="Courier New"/>
                <a:ea typeface="DejaVu Sans"/>
              </a:rPr>
              <a:t>   } </a:t>
            </a:r>
            <a:endParaRPr lang="en-IN" sz="2000" b="0" strike="noStrike" spc="-1">
              <a:latin typeface="Arial"/>
            </a:endParaRPr>
          </a:p>
          <a:p>
            <a:pPr>
              <a:lnSpc>
                <a:spcPct val="100000"/>
              </a:lnSpc>
            </a:pPr>
            <a:r>
              <a:rPr lang="en-US" sz="2000" b="1" strike="noStrike" spc="-148">
                <a:solidFill>
                  <a:srgbClr val="000000"/>
                </a:solidFill>
                <a:latin typeface="Courier New"/>
                <a:ea typeface="DejaVu Sans"/>
              </a:rPr>
              <a:t>}</a:t>
            </a:r>
            <a:br/>
            <a:endParaRPr lang="en-IN" sz="2000" b="0" strike="noStrike" spc="-1">
              <a:latin typeface="Arial"/>
            </a:endParaRPr>
          </a:p>
          <a:p>
            <a:pPr>
              <a:lnSpc>
                <a:spcPct val="100000"/>
              </a:lnSpc>
            </a:pPr>
            <a:endParaRPr lang="en-IN" sz="2000" b="0" strike="noStrike" spc="-1">
              <a:latin typeface="Arial"/>
            </a:endParaRPr>
          </a:p>
        </p:txBody>
      </p:sp>
      <p:sp>
        <p:nvSpPr>
          <p:cNvPr id="153" name="CustomShape 3"/>
          <p:cNvSpPr/>
          <p:nvPr/>
        </p:nvSpPr>
        <p:spPr>
          <a:xfrm>
            <a:off x="6103800" y="1708200"/>
            <a:ext cx="6094080" cy="222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2000" b="1" strike="noStrike" spc="-1">
                <a:solidFill>
                  <a:srgbClr val="000000"/>
                </a:solidFill>
                <a:latin typeface="Courier New"/>
                <a:ea typeface="DejaVu Sans"/>
              </a:rPr>
              <a:t>signal(semaphore *S) { </a:t>
            </a:r>
            <a:endParaRPr lang="en-IN" sz="2000" b="0" strike="noStrike" spc="-1">
              <a:latin typeface="Arial"/>
            </a:endParaRPr>
          </a:p>
          <a:p>
            <a:pPr>
              <a:lnSpc>
                <a:spcPct val="100000"/>
              </a:lnSpc>
            </a:pPr>
            <a:r>
              <a:rPr lang="en-GB" sz="2000" b="1" strike="noStrike" spc="-1">
                <a:solidFill>
                  <a:srgbClr val="000000"/>
                </a:solidFill>
                <a:latin typeface="Courier New"/>
                <a:ea typeface="DejaVu Sans"/>
              </a:rPr>
              <a:t>   S-&gt;value++; </a:t>
            </a:r>
            <a:endParaRPr lang="en-IN" sz="2000" b="0" strike="noStrike" spc="-1">
              <a:latin typeface="Arial"/>
            </a:endParaRPr>
          </a:p>
          <a:p>
            <a:pPr>
              <a:lnSpc>
                <a:spcPct val="100000"/>
              </a:lnSpc>
            </a:pPr>
            <a:r>
              <a:rPr lang="en-GB" sz="2000" b="1" strike="noStrike" spc="-1">
                <a:solidFill>
                  <a:srgbClr val="000000"/>
                </a:solidFill>
                <a:latin typeface="Courier New"/>
                <a:ea typeface="DejaVu Sans"/>
              </a:rPr>
              <a:t>   if(S-&gt;value &lt;= 0){</a:t>
            </a:r>
            <a:br/>
            <a:r>
              <a:rPr lang="en-GB" sz="2000" b="1" strike="noStrike" spc="-1">
                <a:solidFill>
                  <a:srgbClr val="000000"/>
                </a:solidFill>
                <a:latin typeface="Courier New"/>
                <a:ea typeface="DejaVu Sans"/>
              </a:rPr>
              <a:t>      remove a process P from S-&gt;list; </a:t>
            </a:r>
            <a:endParaRPr lang="en-IN" sz="2000" b="0" strike="noStrike" spc="-1">
              <a:latin typeface="Arial"/>
            </a:endParaRPr>
          </a:p>
          <a:p>
            <a:pPr>
              <a:lnSpc>
                <a:spcPct val="100000"/>
              </a:lnSpc>
            </a:pPr>
            <a:r>
              <a:rPr lang="en-GB" sz="2000" b="1" strike="noStrike" spc="-1">
                <a:solidFill>
                  <a:srgbClr val="000000"/>
                </a:solidFill>
                <a:latin typeface="Courier New"/>
                <a:ea typeface="DejaVu Sans"/>
              </a:rPr>
              <a:t>      wakeup(P); </a:t>
            </a:r>
            <a:endParaRPr lang="en-IN" sz="2000" b="0" strike="noStrike" spc="-1">
              <a:latin typeface="Arial"/>
            </a:endParaRPr>
          </a:p>
          <a:p>
            <a:pPr>
              <a:lnSpc>
                <a:spcPct val="100000"/>
              </a:lnSpc>
            </a:pPr>
            <a:r>
              <a:rPr lang="en-GB" sz="2000" b="1" strike="noStrike" spc="-1">
                <a:solidFill>
                  <a:srgbClr val="000000"/>
                </a:solidFill>
                <a:latin typeface="Courier New"/>
                <a:ea typeface="DejaVu Sans"/>
              </a:rPr>
              <a:t>   } </a:t>
            </a:r>
            <a:endParaRPr lang="en-IN" sz="2000" b="0" strike="noStrike" spc="-1">
              <a:latin typeface="Arial"/>
            </a:endParaRPr>
          </a:p>
          <a:p>
            <a:pPr>
              <a:lnSpc>
                <a:spcPct val="100000"/>
              </a:lnSpc>
            </a:pPr>
            <a:r>
              <a:rPr lang="en-GB" sz="2000" b="1" strike="noStrike" spc="-1">
                <a:solidFill>
                  <a:srgbClr val="000000"/>
                </a:solidFill>
                <a:latin typeface="Courier New"/>
                <a:ea typeface="DejaVu Sans"/>
              </a:rPr>
              <a:t>} </a:t>
            </a:r>
            <a:endParaRPr lang="en-IN" sz="2000" b="0" strike="noStrike" spc="-1">
              <a:latin typeface="Arial"/>
            </a:endParaRP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400680" y="2682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Deadlock and Starvation</a:t>
            </a:r>
            <a:endParaRPr lang="en-IN" sz="4000" b="0" strike="noStrike" spc="-1">
              <a:latin typeface="Arial"/>
            </a:endParaRPr>
          </a:p>
        </p:txBody>
      </p:sp>
      <p:sp>
        <p:nvSpPr>
          <p:cNvPr id="155" name="CustomShape 2"/>
          <p:cNvSpPr/>
          <p:nvPr/>
        </p:nvSpPr>
        <p:spPr>
          <a:xfrm>
            <a:off x="214200" y="1373400"/>
            <a:ext cx="115063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3366FF"/>
              </a:buClr>
              <a:buFont typeface="Wingdings" charset="2"/>
              <a:buChar char=""/>
            </a:pPr>
            <a:r>
              <a:rPr lang="en-GB" sz="2400" b="1" strike="noStrike" spc="-1">
                <a:solidFill>
                  <a:srgbClr val="3366FF"/>
                </a:solidFill>
                <a:latin typeface="Calibri"/>
                <a:ea typeface="DejaVu Sans"/>
              </a:rPr>
              <a:t>Deadlock </a:t>
            </a:r>
            <a:r>
              <a:rPr lang="en-GB" sz="2400" b="0" strike="noStrike" spc="-1">
                <a:solidFill>
                  <a:srgbClr val="000000"/>
                </a:solidFill>
                <a:latin typeface="Calibri"/>
                <a:ea typeface="DejaVu Sans"/>
              </a:rPr>
              <a:t>– two or more processes are waiting indefinitely for an event that can be caused by only one of the waiting processes</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Let </a:t>
            </a:r>
            <a:r>
              <a:rPr lang="en-GB" sz="2400" b="1" i="1" strike="noStrike" spc="-1">
                <a:solidFill>
                  <a:srgbClr val="000000"/>
                </a:solidFill>
                <a:latin typeface="Courier New"/>
                <a:ea typeface="DejaVu Sans"/>
              </a:rPr>
              <a:t>S</a:t>
            </a:r>
            <a:r>
              <a:rPr lang="en-GB" sz="2400" b="0" strike="noStrike" spc="-1">
                <a:solidFill>
                  <a:srgbClr val="000000"/>
                </a:solidFill>
                <a:latin typeface="Calibri"/>
                <a:ea typeface="DejaVu Sans"/>
              </a:rPr>
              <a:t> and</a:t>
            </a:r>
            <a:r>
              <a:rPr lang="en-GB" sz="2400" b="1" strike="noStrike" spc="-1">
                <a:solidFill>
                  <a:srgbClr val="000000"/>
                </a:solidFill>
                <a:latin typeface="Courier New"/>
                <a:ea typeface="DejaVu Sans"/>
              </a:rPr>
              <a:t> </a:t>
            </a:r>
            <a:r>
              <a:rPr lang="en-GB" sz="2400" b="1" i="1" strike="noStrike" spc="-1">
                <a:solidFill>
                  <a:srgbClr val="000000"/>
                </a:solidFill>
                <a:latin typeface="Courier New"/>
                <a:ea typeface="DejaVu Sans"/>
              </a:rPr>
              <a:t>Q</a:t>
            </a:r>
            <a:r>
              <a:rPr lang="en-GB" sz="2400" b="1" strike="noStrike" spc="-1">
                <a:solidFill>
                  <a:srgbClr val="000000"/>
                </a:solidFill>
                <a:latin typeface="Courier New"/>
                <a:ea typeface="DejaVu Sans"/>
              </a:rPr>
              <a:t> </a:t>
            </a:r>
            <a:r>
              <a:rPr lang="en-GB" sz="2400" b="0" strike="noStrike" spc="-1">
                <a:solidFill>
                  <a:srgbClr val="000000"/>
                </a:solidFill>
                <a:latin typeface="Calibri"/>
                <a:ea typeface="DejaVu Sans"/>
              </a:rPr>
              <a:t>be two semaphores initialized to 1</a:t>
            </a:r>
            <a:endParaRPr lang="en-IN" sz="2400" b="0" strike="noStrike" spc="-1">
              <a:latin typeface="Arial"/>
            </a:endParaRPr>
          </a:p>
          <a:p>
            <a:pPr marL="228600" indent="-226800">
              <a:lnSpc>
                <a:spcPct val="90000"/>
              </a:lnSpc>
              <a:spcBef>
                <a:spcPts val="1001"/>
              </a:spcBef>
              <a:tabLst>
                <a:tab pos="0" algn="l"/>
              </a:tabLst>
            </a:pPr>
            <a:r>
              <a:rPr lang="en-GB" sz="2400" b="0" i="1" strike="noStrike" spc="-1">
                <a:solidFill>
                  <a:srgbClr val="000000"/>
                </a:solidFill>
                <a:latin typeface="Calibri"/>
                <a:ea typeface="DejaVu Sans"/>
              </a:rPr>
              <a:t>		    P</a:t>
            </a:r>
            <a:r>
              <a:rPr lang="en-GB" sz="2400" b="0" strike="noStrike" spc="-1" baseline="-25000">
                <a:solidFill>
                  <a:srgbClr val="000000"/>
                </a:solidFill>
                <a:latin typeface="Calibri"/>
                <a:ea typeface="DejaVu Sans"/>
              </a:rPr>
              <a:t>0</a:t>
            </a:r>
            <a:r>
              <a:rPr lang="en-GB" sz="2400" b="0" strike="noStrike" spc="-1">
                <a:solidFill>
                  <a:srgbClr val="000000"/>
                </a:solidFill>
                <a:latin typeface="Calibri"/>
                <a:ea typeface="DejaVu Sans"/>
              </a:rPr>
              <a:t>	                        </a:t>
            </a:r>
            <a:r>
              <a:rPr lang="en-GB" sz="2400" b="0" i="1" strike="noStrike" spc="-1">
                <a:solidFill>
                  <a:srgbClr val="000000"/>
                </a:solidFill>
                <a:latin typeface="Calibri"/>
                <a:ea typeface="DejaVu Sans"/>
              </a:rPr>
              <a:t>P</a:t>
            </a:r>
            <a:r>
              <a:rPr lang="en-GB" sz="2400" b="0" strike="noStrike" spc="-1" baseline="-25000">
                <a:solidFill>
                  <a:srgbClr val="000000"/>
                </a:solidFill>
                <a:latin typeface="Calibri"/>
                <a:ea typeface="DejaVu Sans"/>
              </a:rPr>
              <a:t>1</a:t>
            </a:r>
            <a:endParaRPr lang="en-IN" sz="2400" b="0" strike="noStrike" spc="-1">
              <a:latin typeface="Arial"/>
            </a:endParaRPr>
          </a:p>
          <a:p>
            <a:pPr marL="228600" indent="-226800">
              <a:lnSpc>
                <a:spcPct val="90000"/>
              </a:lnSpc>
              <a:spcBef>
                <a:spcPts val="1001"/>
              </a:spcBef>
              <a:tabLst>
                <a:tab pos="0" algn="l"/>
              </a:tabLst>
            </a:pPr>
            <a:r>
              <a:rPr lang="en-GB" sz="2400" b="1" strike="noStrike" spc="-1">
                <a:solidFill>
                  <a:srgbClr val="000000"/>
                </a:solidFill>
                <a:latin typeface="Courier New"/>
                <a:ea typeface="DejaVu Sans"/>
              </a:rPr>
              <a:t>	       	</a:t>
            </a:r>
            <a:r>
              <a:rPr lang="en-GB" sz="1800" b="1" strike="noStrike" spc="-1">
                <a:solidFill>
                  <a:srgbClr val="000000"/>
                </a:solidFill>
                <a:latin typeface="Courier New"/>
                <a:ea typeface="DejaVu Sans"/>
              </a:rPr>
              <a:t>wait(S); 	              wait(Q);</a:t>
            </a:r>
            <a:endParaRPr lang="en-IN" sz="1800" b="0" strike="noStrike" spc="-1">
              <a:latin typeface="Arial"/>
            </a:endParaRPr>
          </a:p>
          <a:p>
            <a:pPr marL="228600" indent="-226800">
              <a:lnSpc>
                <a:spcPct val="90000"/>
              </a:lnSpc>
              <a:spcBef>
                <a:spcPts val="1001"/>
              </a:spcBef>
              <a:tabLst>
                <a:tab pos="0" algn="l"/>
              </a:tabLst>
            </a:pPr>
            <a:r>
              <a:rPr lang="en-GB" sz="1800" b="1" strike="noStrike" spc="-1">
                <a:solidFill>
                  <a:srgbClr val="000000"/>
                </a:solidFill>
                <a:latin typeface="Courier New"/>
                <a:ea typeface="DejaVu Sans"/>
              </a:rPr>
              <a:t>	         	wait(Q); 	              wait(S);</a:t>
            </a:r>
            <a:endParaRPr lang="en-IN" sz="1800" b="0" strike="noStrike" spc="-1">
              <a:latin typeface="Arial"/>
            </a:endParaRPr>
          </a:p>
          <a:p>
            <a:pPr marL="228600" indent="-226800">
              <a:lnSpc>
                <a:spcPct val="90000"/>
              </a:lnSpc>
              <a:spcBef>
                <a:spcPts val="1001"/>
              </a:spcBef>
              <a:tabLst>
                <a:tab pos="0" algn="l"/>
              </a:tabLst>
            </a:pPr>
            <a:r>
              <a:rPr lang="en-GB" sz="1800" b="1" strike="noStrike" spc="-1">
                <a:solidFill>
                  <a:srgbClr val="000000"/>
                </a:solidFill>
                <a:latin typeface="Courier New"/>
                <a:ea typeface="DejaVu Sans"/>
              </a:rPr>
              <a:t>		...		     ...</a:t>
            </a:r>
            <a:endParaRPr lang="en-IN" sz="1800" b="0" strike="noStrike" spc="-1">
              <a:latin typeface="Arial"/>
            </a:endParaRPr>
          </a:p>
          <a:p>
            <a:pPr marL="228600" indent="-226800">
              <a:lnSpc>
                <a:spcPct val="90000"/>
              </a:lnSpc>
              <a:spcBef>
                <a:spcPts val="1001"/>
              </a:spcBef>
              <a:tabLst>
                <a:tab pos="0" algn="l"/>
              </a:tabLst>
            </a:pPr>
            <a:r>
              <a:rPr lang="en-GB" sz="1800" b="1" strike="noStrike" spc="-1">
                <a:solidFill>
                  <a:srgbClr val="000000"/>
                </a:solidFill>
                <a:latin typeface="Courier New"/>
                <a:ea typeface="DejaVu Sans"/>
              </a:rPr>
              <a:t>	         signal(S);                signal(Q);</a:t>
            </a:r>
            <a:endParaRPr lang="en-IN" sz="1800" b="0" strike="noStrike" spc="-1">
              <a:latin typeface="Arial"/>
            </a:endParaRPr>
          </a:p>
          <a:p>
            <a:pPr marL="228600" indent="-226800">
              <a:lnSpc>
                <a:spcPct val="90000"/>
              </a:lnSpc>
              <a:spcBef>
                <a:spcPts val="1001"/>
              </a:spcBef>
              <a:tabLst>
                <a:tab pos="0" algn="l"/>
              </a:tabLst>
            </a:pPr>
            <a:r>
              <a:rPr lang="en-GB" sz="1800" b="1" strike="noStrike" spc="-1">
                <a:solidFill>
                  <a:srgbClr val="000000"/>
                </a:solidFill>
                <a:latin typeface="Courier New"/>
                <a:ea typeface="DejaVu Sans"/>
              </a:rPr>
              <a:t>           signal(Q);                signal(S);</a:t>
            </a:r>
            <a:endParaRPr lang="en-IN" sz="1800" b="0" strike="noStrike" spc="-1">
              <a:latin typeface="Arial"/>
            </a:endParaRPr>
          </a:p>
          <a:p>
            <a:pPr marL="228600" indent="-226800">
              <a:lnSpc>
                <a:spcPct val="90000"/>
              </a:lnSpc>
              <a:spcBef>
                <a:spcPts val="1001"/>
              </a:spcBef>
              <a:buClr>
                <a:srgbClr val="3366FF"/>
              </a:buClr>
              <a:buFont typeface="Wingdings" charset="2"/>
              <a:buChar char=""/>
              <a:tabLst>
                <a:tab pos="0" algn="l"/>
              </a:tabLst>
            </a:pPr>
            <a:r>
              <a:rPr lang="en-GB" sz="2400" b="1" strike="noStrike" spc="-1">
                <a:solidFill>
                  <a:srgbClr val="3366FF"/>
                </a:solidFill>
                <a:latin typeface="Calibri"/>
                <a:ea typeface="DejaVu Sans"/>
              </a:rPr>
              <a:t>Starvation</a:t>
            </a:r>
            <a:r>
              <a:rPr lang="en-GB" sz="2400" b="0" strike="noStrike" spc="-1">
                <a:solidFill>
                  <a:srgbClr val="3366FF"/>
                </a:solidFill>
                <a:latin typeface="Calibri"/>
                <a:ea typeface="DejaVu Sans"/>
              </a:rPr>
              <a:t> </a:t>
            </a:r>
            <a:r>
              <a:rPr lang="en-GB" sz="2400" b="0" strike="noStrike" spc="-1">
                <a:solidFill>
                  <a:srgbClr val="000000"/>
                </a:solidFill>
                <a:latin typeface="Calibri"/>
                <a:ea typeface="DejaVu Sans"/>
              </a:rPr>
              <a:t>– </a:t>
            </a:r>
            <a:r>
              <a:rPr lang="en-GB" sz="2400" b="1" strike="noStrike" spc="-1">
                <a:solidFill>
                  <a:srgbClr val="3366FF"/>
                </a:solidFill>
                <a:latin typeface="Calibri"/>
                <a:ea typeface="DejaVu Sans"/>
              </a:rPr>
              <a:t>indefinite blocking , </a:t>
            </a:r>
            <a:r>
              <a:rPr lang="en-GB" sz="2400" b="0" strike="noStrike" spc="-1">
                <a:solidFill>
                  <a:srgbClr val="000000"/>
                </a:solidFill>
                <a:latin typeface="Calibri"/>
                <a:ea typeface="DejaVu Sans"/>
              </a:rPr>
              <a:t>A process may never be removed from the semaphore queue in which it is suspended</a:t>
            </a:r>
            <a:endParaRPr lang="en-IN" sz="2400" b="0" strike="noStrike" spc="-1">
              <a:latin typeface="Arial"/>
            </a:endParaRPr>
          </a:p>
          <a:p>
            <a:pPr marL="228600" indent="-226800">
              <a:lnSpc>
                <a:spcPct val="90000"/>
              </a:lnSpc>
              <a:spcBef>
                <a:spcPts val="1001"/>
              </a:spcBef>
              <a:buClr>
                <a:srgbClr val="3366FF"/>
              </a:buClr>
              <a:buFont typeface="Wingdings" charset="2"/>
              <a:buChar char=""/>
              <a:tabLst>
                <a:tab pos="0" algn="l"/>
              </a:tabLst>
            </a:pPr>
            <a:r>
              <a:rPr lang="en-GB" sz="2400" b="1" strike="noStrike" spc="-1">
                <a:solidFill>
                  <a:srgbClr val="3366FF"/>
                </a:solidFill>
                <a:latin typeface="Calibri"/>
                <a:ea typeface="DejaVu Sans"/>
              </a:rPr>
              <a:t>Priority Inversion</a:t>
            </a:r>
            <a:r>
              <a:rPr lang="en-GB" sz="2400" b="0" strike="noStrike" spc="-1">
                <a:solidFill>
                  <a:srgbClr val="3366FF"/>
                </a:solidFill>
                <a:latin typeface="Calibri"/>
                <a:ea typeface="DejaVu Sans"/>
              </a:rPr>
              <a:t> </a:t>
            </a:r>
            <a:r>
              <a:rPr lang="en-GB" sz="2400" b="0" strike="noStrike" spc="-1">
                <a:solidFill>
                  <a:srgbClr val="000000"/>
                </a:solidFill>
                <a:latin typeface="Calibri"/>
                <a:ea typeface="DejaVu Sans"/>
              </a:rPr>
              <a:t>– Scheduling problem when lower-priority process holds a lock needed by higher-priority process, Solved via </a:t>
            </a:r>
            <a:r>
              <a:rPr lang="en-GB" sz="2400" b="1" strike="noStrike" spc="-1">
                <a:solidFill>
                  <a:srgbClr val="3366FF"/>
                </a:solidFill>
                <a:latin typeface="Calibri"/>
                <a:ea typeface="DejaVu Sans"/>
              </a:rPr>
              <a:t>priority-inheritance protocol</a:t>
            </a:r>
            <a:endParaRPr lang="en-IN" sz="2400" b="0" strike="noStrike" spc="-1">
              <a:latin typeface="Arial"/>
            </a:endParaRPr>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92400" y="0"/>
            <a:ext cx="8502840" cy="13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Classical Problems of Synchronization</a:t>
            </a:r>
            <a:endParaRPr lang="en-IN" sz="4000" b="0" strike="noStrike" spc="-1">
              <a:latin typeface="Arial"/>
            </a:endParaRPr>
          </a:p>
        </p:txBody>
      </p:sp>
      <p:sp>
        <p:nvSpPr>
          <p:cNvPr id="157" name="CustomShape 2"/>
          <p:cNvSpPr/>
          <p:nvPr/>
        </p:nvSpPr>
        <p:spPr>
          <a:xfrm>
            <a:off x="214200" y="1373400"/>
            <a:ext cx="115063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Classical problems used to test newly-proposed synchronization schemes</a:t>
            </a:r>
            <a:endParaRPr lang="en-IN" sz="28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Bounded-Buffer Problem</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Readers and Writers Problem</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Dining-Philosophers Problem</a:t>
            </a:r>
            <a:endParaRPr lang="en-IN" sz="2400" b="0" strike="noStrike" spc="-1">
              <a:latin typeface="Arial"/>
            </a:endParaRP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384120" y="29664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Bounded-Buffer Problem</a:t>
            </a:r>
            <a:endParaRPr lang="en-IN" sz="4000" b="0" strike="noStrike" spc="-1">
              <a:latin typeface="Arial"/>
            </a:endParaRPr>
          </a:p>
        </p:txBody>
      </p:sp>
      <p:sp>
        <p:nvSpPr>
          <p:cNvPr id="159" name="CustomShape 2"/>
          <p:cNvSpPr/>
          <p:nvPr/>
        </p:nvSpPr>
        <p:spPr>
          <a:xfrm>
            <a:off x="774360" y="1414800"/>
            <a:ext cx="115063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3200" b="1" i="1" strike="noStrike" spc="-1">
                <a:solidFill>
                  <a:srgbClr val="000000"/>
                </a:solidFill>
                <a:latin typeface="Calibri"/>
                <a:ea typeface="DejaVu Sans"/>
              </a:rPr>
              <a:t>n</a:t>
            </a:r>
            <a:r>
              <a:rPr lang="en-GB" sz="2800" b="0" strike="noStrike" spc="-1">
                <a:solidFill>
                  <a:srgbClr val="000000"/>
                </a:solidFill>
                <a:latin typeface="Calibri"/>
                <a:ea typeface="DejaVu Sans"/>
              </a:rPr>
              <a:t> buffers, each can hold one item (</a:t>
            </a:r>
            <a:r>
              <a:rPr lang="en-GB" sz="2800" b="1" strike="noStrike" spc="-1">
                <a:solidFill>
                  <a:srgbClr val="000000"/>
                </a:solidFill>
                <a:latin typeface="Courier New"/>
                <a:ea typeface="DejaVu Sans"/>
              </a:rPr>
              <a:t>int n</a:t>
            </a:r>
            <a:r>
              <a:rPr lang="en-GB" sz="2800" b="0" strike="noStrike" spc="-1">
                <a:solidFill>
                  <a:srgbClr val="000000"/>
                </a:solidFill>
                <a:latin typeface="Calibri"/>
                <a:ea typeface="DejaVu Sans"/>
              </a:rPr>
              <a:t>)</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Semaphore </a:t>
            </a:r>
            <a:r>
              <a:rPr lang="en-GB" sz="3200" b="1" strike="noStrike" spc="-1">
                <a:solidFill>
                  <a:srgbClr val="000000"/>
                </a:solidFill>
                <a:latin typeface="Courier New"/>
                <a:ea typeface="DejaVu Sans"/>
              </a:rPr>
              <a:t>mutex</a:t>
            </a:r>
            <a:r>
              <a:rPr lang="en-GB" sz="2800" b="0" strike="noStrike" spc="-1">
                <a:solidFill>
                  <a:srgbClr val="000000"/>
                </a:solidFill>
                <a:latin typeface="Calibri"/>
                <a:ea typeface="DejaVu Sans"/>
              </a:rPr>
              <a:t> initialized to the value 1</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Semaphore </a:t>
            </a:r>
            <a:r>
              <a:rPr lang="en-GB" sz="3200" b="1" strike="noStrike" spc="-1">
                <a:solidFill>
                  <a:srgbClr val="000000"/>
                </a:solidFill>
                <a:latin typeface="Courier New"/>
                <a:ea typeface="DejaVu Sans"/>
              </a:rPr>
              <a:t>full</a:t>
            </a:r>
            <a:r>
              <a:rPr lang="en-GB" sz="2800" b="0" strike="noStrike" spc="-1">
                <a:solidFill>
                  <a:srgbClr val="000000"/>
                </a:solidFill>
                <a:latin typeface="Calibri"/>
                <a:ea typeface="DejaVu Sans"/>
              </a:rPr>
              <a:t> initialized to the value 0</a:t>
            </a:r>
            <a:endParaRPr lang="en-IN" sz="28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Semaphore </a:t>
            </a:r>
            <a:r>
              <a:rPr lang="en-GB" sz="3200" b="1" strike="noStrike" spc="-1">
                <a:solidFill>
                  <a:srgbClr val="000000"/>
                </a:solidFill>
                <a:latin typeface="Courier New"/>
                <a:ea typeface="DejaVu Sans"/>
              </a:rPr>
              <a:t>empty</a:t>
            </a:r>
            <a:r>
              <a:rPr lang="en-GB" sz="2800" b="1" strike="noStrike" spc="-1">
                <a:solidFill>
                  <a:srgbClr val="000000"/>
                </a:solidFill>
                <a:latin typeface="Courier New"/>
                <a:ea typeface="DejaVu Sans"/>
              </a:rPr>
              <a:t> </a:t>
            </a:r>
            <a:r>
              <a:rPr lang="en-GB" sz="2800" b="0" strike="noStrike" spc="-1">
                <a:solidFill>
                  <a:srgbClr val="000000"/>
                </a:solidFill>
                <a:latin typeface="Calibri"/>
                <a:ea typeface="DejaVu Sans"/>
              </a:rPr>
              <a:t>initialized to the value </a:t>
            </a:r>
            <a:r>
              <a:rPr lang="en-GB" sz="2800" b="1" i="1" strike="noStrike" spc="-1">
                <a:solidFill>
                  <a:srgbClr val="000000"/>
                </a:solidFill>
                <a:latin typeface="Calibri"/>
                <a:ea typeface="DejaVu Sans"/>
              </a:rPr>
              <a:t>n</a:t>
            </a:r>
            <a:endParaRPr lang="en-IN" sz="2800" b="0" strike="noStrike" spc="-1">
              <a:latin typeface="Arial"/>
            </a:endParaRPr>
          </a:p>
          <a:p>
            <a:pPr>
              <a:lnSpc>
                <a:spcPct val="90000"/>
              </a:lnSpc>
              <a:spcBef>
                <a:spcPts val="1001"/>
              </a:spcBef>
            </a:pPr>
            <a:endParaRPr lang="en-IN" sz="2800" b="0" strike="noStrike" spc="-1">
              <a:latin typeface="Arial"/>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Operating System Operations</a:t>
            </a:r>
            <a:endParaRPr lang="en-IN" sz="4000" b="0" strike="noStrike" spc="-1">
              <a:latin typeface="Arial"/>
            </a:endParaRPr>
          </a:p>
        </p:txBody>
      </p:sp>
      <p:sp>
        <p:nvSpPr>
          <p:cNvPr id="235" name="CustomShape 2"/>
          <p:cNvSpPr/>
          <p:nvPr/>
        </p:nvSpPr>
        <p:spPr>
          <a:xfrm>
            <a:off x="752400" y="1373040"/>
            <a:ext cx="10724400" cy="239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285840" indent="-284400">
              <a:lnSpc>
                <a:spcPct val="90000"/>
              </a:lnSpc>
              <a:buClr>
                <a:srgbClr val="3366FF"/>
              </a:buClr>
              <a:buFont typeface="Wingdings" charset="2"/>
              <a:buChar char=""/>
            </a:pPr>
            <a:r>
              <a:rPr lang="en-GB" sz="2200" b="1" strike="noStrike" spc="-1">
                <a:solidFill>
                  <a:srgbClr val="3366FF"/>
                </a:solidFill>
                <a:latin typeface="Cambria"/>
                <a:ea typeface="DejaVu Sans"/>
              </a:rPr>
              <a:t>Dual-mode </a:t>
            </a:r>
            <a:r>
              <a:rPr lang="en-GB" sz="2200" b="0" strike="noStrike" spc="-1">
                <a:solidFill>
                  <a:srgbClr val="000000"/>
                </a:solidFill>
                <a:latin typeface="Cambria"/>
                <a:ea typeface="DejaVu Sans"/>
              </a:rPr>
              <a:t>operation allows OS to protect itself and protect users from one another</a:t>
            </a:r>
            <a:endParaRPr lang="en-IN" sz="2200" b="0" strike="noStrike" spc="-1">
              <a:latin typeface="Arial"/>
            </a:endParaRPr>
          </a:p>
          <a:p>
            <a:pPr marL="285840" indent="-284400">
              <a:lnSpc>
                <a:spcPct val="90000"/>
              </a:lnSpc>
              <a:buClr>
                <a:srgbClr val="3366FF"/>
              </a:buClr>
              <a:buFont typeface="Wingdings" charset="2"/>
              <a:buChar char=""/>
            </a:pPr>
            <a:r>
              <a:rPr lang="en-GB" sz="2200" b="1" strike="noStrike" spc="-1">
                <a:solidFill>
                  <a:srgbClr val="3366FF"/>
                </a:solidFill>
                <a:latin typeface="Cambria"/>
                <a:ea typeface="DejaVu Sans"/>
              </a:rPr>
              <a:t>User mode </a:t>
            </a:r>
            <a:r>
              <a:rPr lang="en-GB" sz="2200" b="0" strike="noStrike" spc="-1">
                <a:solidFill>
                  <a:srgbClr val="000000"/>
                </a:solidFill>
                <a:latin typeface="Cambria"/>
                <a:ea typeface="DejaVu Sans"/>
              </a:rPr>
              <a:t>and </a:t>
            </a:r>
            <a:r>
              <a:rPr lang="en-GB" sz="2200" b="1" strike="noStrike" spc="-1">
                <a:solidFill>
                  <a:srgbClr val="3366FF"/>
                </a:solidFill>
                <a:latin typeface="Cambria"/>
                <a:ea typeface="DejaVu Sans"/>
              </a:rPr>
              <a:t>Kernel/Supervisor/System/Privileged mode </a:t>
            </a:r>
            <a:endParaRPr lang="en-IN" sz="2200" b="0" strike="noStrike" spc="-1">
              <a:latin typeface="Arial"/>
            </a:endParaRPr>
          </a:p>
          <a:p>
            <a:pPr marL="285840" indent="-284400">
              <a:lnSpc>
                <a:spcPct val="90000"/>
              </a:lnSpc>
              <a:buClr>
                <a:srgbClr val="3366FF"/>
              </a:buClr>
              <a:buFont typeface="Wingdings" charset="2"/>
              <a:buChar char=""/>
            </a:pPr>
            <a:r>
              <a:rPr lang="en-GB" sz="2200" b="1" strike="noStrike" spc="-1">
                <a:solidFill>
                  <a:srgbClr val="3366FF"/>
                </a:solidFill>
                <a:latin typeface="Cambria"/>
                <a:ea typeface="DejaVu Sans"/>
              </a:rPr>
              <a:t>Mode bit </a:t>
            </a:r>
            <a:r>
              <a:rPr lang="en-GB" sz="2200" b="0" strike="noStrike" spc="-1">
                <a:solidFill>
                  <a:srgbClr val="000000"/>
                </a:solidFill>
                <a:latin typeface="Cambria"/>
                <a:ea typeface="DejaVu Sans"/>
              </a:rPr>
              <a:t>provided by hardware</a:t>
            </a:r>
            <a:endParaRPr lang="en-IN" sz="2200" b="0" strike="noStrike" spc="-1">
              <a:latin typeface="Arial"/>
            </a:endParaRPr>
          </a:p>
          <a:p>
            <a:pPr marL="743040" lvl="1" indent="-284400">
              <a:lnSpc>
                <a:spcPct val="90000"/>
              </a:lnSpc>
              <a:buClr>
                <a:srgbClr val="000000"/>
              </a:buClr>
              <a:buFont typeface="Wingdings" charset="2"/>
              <a:buChar char=""/>
            </a:pPr>
            <a:r>
              <a:rPr lang="en-GB" sz="2200" b="0" strike="noStrike" spc="-1">
                <a:solidFill>
                  <a:srgbClr val="000000"/>
                </a:solidFill>
                <a:latin typeface="Cambria"/>
                <a:ea typeface="DejaVu Sans"/>
              </a:rPr>
              <a:t>Provides ability to distinguish when system is running user code or kernel code</a:t>
            </a:r>
            <a:endParaRPr lang="en-IN" sz="2200" b="0" strike="noStrike" spc="-1">
              <a:latin typeface="Arial"/>
            </a:endParaRPr>
          </a:p>
          <a:p>
            <a:pPr marL="743040" lvl="1" indent="-284400">
              <a:lnSpc>
                <a:spcPct val="90000"/>
              </a:lnSpc>
              <a:buClr>
                <a:srgbClr val="000000"/>
              </a:buClr>
              <a:buFont typeface="Wingdings" charset="2"/>
              <a:buChar char=""/>
            </a:pPr>
            <a:r>
              <a:rPr lang="en-GB" sz="2200" b="0" strike="noStrike" spc="-1">
                <a:solidFill>
                  <a:srgbClr val="000000"/>
                </a:solidFill>
                <a:latin typeface="Cambria"/>
                <a:ea typeface="DejaVu Sans"/>
              </a:rPr>
              <a:t>Some instructions designated as </a:t>
            </a:r>
            <a:r>
              <a:rPr lang="en-GB" sz="2200" b="1" strike="noStrike" spc="-1">
                <a:solidFill>
                  <a:srgbClr val="3366FF"/>
                </a:solidFill>
                <a:latin typeface="Cambria"/>
                <a:ea typeface="DejaVu Sans"/>
              </a:rPr>
              <a:t>privileged</a:t>
            </a:r>
            <a:r>
              <a:rPr lang="en-GB" sz="2200" b="0" strike="noStrike" spc="-1">
                <a:solidFill>
                  <a:srgbClr val="000000"/>
                </a:solidFill>
                <a:latin typeface="Cambria"/>
                <a:ea typeface="DejaVu Sans"/>
              </a:rPr>
              <a:t>, only executable in kernel mode</a:t>
            </a:r>
            <a:endParaRPr lang="en-IN" sz="2200" b="0" strike="noStrike" spc="-1">
              <a:latin typeface="Arial"/>
            </a:endParaRPr>
          </a:p>
          <a:p>
            <a:pPr marL="743040" lvl="1" indent="-284400">
              <a:lnSpc>
                <a:spcPct val="90000"/>
              </a:lnSpc>
              <a:buClr>
                <a:srgbClr val="FF0000"/>
              </a:buClr>
              <a:buFont typeface="Wingdings" charset="2"/>
              <a:buChar char=""/>
            </a:pPr>
            <a:r>
              <a:rPr lang="en-GB" sz="2200" b="1" strike="noStrike" spc="-1">
                <a:solidFill>
                  <a:srgbClr val="FF0000"/>
                </a:solidFill>
                <a:latin typeface="Cambria"/>
                <a:ea typeface="DejaVu Sans"/>
              </a:rPr>
              <a:t>System call </a:t>
            </a:r>
            <a:r>
              <a:rPr lang="en-GB" sz="2200" b="0" strike="noStrike" spc="-1">
                <a:solidFill>
                  <a:srgbClr val="000000"/>
                </a:solidFill>
                <a:latin typeface="Cambria"/>
                <a:ea typeface="DejaVu Sans"/>
              </a:rPr>
              <a:t>changes mode to kernel, return from call resets it to user</a:t>
            </a:r>
            <a:endParaRPr lang="en-IN" sz="2200" b="0" strike="noStrike" spc="-1">
              <a:latin typeface="Arial"/>
            </a:endParaRPr>
          </a:p>
        </p:txBody>
      </p:sp>
      <p:pic>
        <p:nvPicPr>
          <p:cNvPr id="236" name="Picture 2"/>
          <p:cNvPicPr/>
          <p:nvPr/>
        </p:nvPicPr>
        <p:blipFill>
          <a:blip r:embed="rId2"/>
          <a:stretch>
            <a:fillRect/>
          </a:stretch>
        </p:blipFill>
        <p:spPr>
          <a:xfrm>
            <a:off x="2162160" y="3699000"/>
            <a:ext cx="8047080" cy="2770200"/>
          </a:xfrm>
          <a:prstGeom prst="rect">
            <a:avLst/>
          </a:prstGeom>
          <a:ln>
            <a:noFill/>
          </a:ln>
        </p:spPr>
      </p:pic>
      <p:pic>
        <p:nvPicPr>
          <p:cNvPr id="237" name="Picture 6"/>
          <p:cNvPicPr/>
          <p:nvPr/>
        </p:nvPicPr>
        <p:blipFill>
          <a:blip r:embed="rId3"/>
          <a:stretch>
            <a:fillRect/>
          </a:stretch>
        </p:blipFill>
        <p:spPr>
          <a:xfrm>
            <a:off x="2823480" y="4390200"/>
            <a:ext cx="1979640" cy="465120"/>
          </a:xfrm>
          <a:prstGeom prst="rect">
            <a:avLst/>
          </a:prstGeom>
          <a:ln>
            <a:noFill/>
          </a:ln>
        </p:spPr>
      </p:pic>
      <p:pic>
        <p:nvPicPr>
          <p:cNvPr id="238" name="Picture 10"/>
          <p:cNvPicPr/>
          <p:nvPr/>
        </p:nvPicPr>
        <p:blipFill>
          <a:blip r:embed="rId4"/>
          <a:stretch>
            <a:fillRect/>
          </a:stretch>
        </p:blipFill>
        <p:spPr>
          <a:xfrm>
            <a:off x="4715280" y="4339440"/>
            <a:ext cx="1903680" cy="436680"/>
          </a:xfrm>
          <a:prstGeom prst="rect">
            <a:avLst/>
          </a:prstGeom>
          <a:ln>
            <a:noFill/>
          </a:ln>
        </p:spPr>
      </p:pic>
      <p:pic>
        <p:nvPicPr>
          <p:cNvPr id="239" name="Picture 8"/>
          <p:cNvPicPr/>
          <p:nvPr/>
        </p:nvPicPr>
        <p:blipFill>
          <a:blip r:embed="rId5"/>
          <a:stretch>
            <a:fillRect/>
          </a:stretch>
        </p:blipFill>
        <p:spPr>
          <a:xfrm>
            <a:off x="5326920" y="4793760"/>
            <a:ext cx="1141560" cy="741600"/>
          </a:xfrm>
          <a:prstGeom prst="rect">
            <a:avLst/>
          </a:prstGeom>
          <a:ln>
            <a:noFill/>
          </a:ln>
        </p:spPr>
      </p:pic>
      <p:pic>
        <p:nvPicPr>
          <p:cNvPr id="240" name="Picture 12"/>
          <p:cNvPicPr/>
          <p:nvPr/>
        </p:nvPicPr>
        <p:blipFill>
          <a:blip r:embed="rId6"/>
          <a:stretch>
            <a:fillRect/>
          </a:stretch>
        </p:blipFill>
        <p:spPr>
          <a:xfrm>
            <a:off x="5299200" y="4773600"/>
            <a:ext cx="998640" cy="93960"/>
          </a:xfrm>
          <a:prstGeom prst="rect">
            <a:avLst/>
          </a:prstGeom>
          <a:ln>
            <a:noFill/>
          </a:ln>
        </p:spPr>
      </p:pic>
      <p:pic>
        <p:nvPicPr>
          <p:cNvPr id="241" name="Picture 13"/>
          <p:cNvPicPr/>
          <p:nvPr/>
        </p:nvPicPr>
        <p:blipFill>
          <a:blip r:embed="rId7"/>
          <a:stretch>
            <a:fillRect/>
          </a:stretch>
        </p:blipFill>
        <p:spPr>
          <a:xfrm>
            <a:off x="6209640" y="4794840"/>
            <a:ext cx="265320" cy="84240"/>
          </a:xfrm>
          <a:prstGeom prst="rect">
            <a:avLst/>
          </a:prstGeom>
          <a:ln>
            <a:noFill/>
          </a:ln>
        </p:spPr>
      </p:pic>
      <p:pic>
        <p:nvPicPr>
          <p:cNvPr id="242" name="Picture 14"/>
          <p:cNvPicPr/>
          <p:nvPr/>
        </p:nvPicPr>
        <p:blipFill>
          <a:blip r:embed="rId8"/>
          <a:stretch>
            <a:fillRect/>
          </a:stretch>
        </p:blipFill>
        <p:spPr>
          <a:xfrm>
            <a:off x="5570640" y="4758120"/>
            <a:ext cx="274680" cy="141480"/>
          </a:xfrm>
          <a:prstGeom prst="rect">
            <a:avLst/>
          </a:prstGeom>
          <a:ln>
            <a:noFill/>
          </a:ln>
        </p:spPr>
      </p:pic>
      <p:pic>
        <p:nvPicPr>
          <p:cNvPr id="243" name="Picture 19"/>
          <p:cNvPicPr/>
          <p:nvPr/>
        </p:nvPicPr>
        <p:blipFill>
          <a:blip r:embed="rId9"/>
          <a:stretch>
            <a:fillRect/>
          </a:stretch>
        </p:blipFill>
        <p:spPr>
          <a:xfrm>
            <a:off x="5709960" y="5507280"/>
            <a:ext cx="1808280" cy="636840"/>
          </a:xfrm>
          <a:prstGeom prst="rect">
            <a:avLst/>
          </a:prstGeom>
          <a:ln>
            <a:noFill/>
          </a:ln>
        </p:spPr>
      </p:pic>
      <p:grpSp>
        <p:nvGrpSpPr>
          <p:cNvPr id="244" name="Group 3"/>
          <p:cNvGrpSpPr/>
          <p:nvPr/>
        </p:nvGrpSpPr>
        <p:grpSpPr>
          <a:xfrm>
            <a:off x="6784920" y="4600080"/>
            <a:ext cx="1459800" cy="1077840"/>
            <a:chOff x="6784920" y="4600080"/>
            <a:chExt cx="1459800" cy="1077840"/>
          </a:xfrm>
        </p:grpSpPr>
        <p:pic>
          <p:nvPicPr>
            <p:cNvPr id="245" name="Picture 20"/>
            <p:cNvPicPr/>
            <p:nvPr/>
          </p:nvPicPr>
          <p:blipFill>
            <a:blip r:embed="rId10"/>
            <a:stretch>
              <a:fillRect/>
            </a:stretch>
          </p:blipFill>
          <p:spPr>
            <a:xfrm>
              <a:off x="7216560" y="4812480"/>
              <a:ext cx="1017720" cy="865440"/>
            </a:xfrm>
            <a:prstGeom prst="rect">
              <a:avLst/>
            </a:prstGeom>
            <a:ln>
              <a:noFill/>
            </a:ln>
          </p:spPr>
        </p:pic>
        <p:pic>
          <p:nvPicPr>
            <p:cNvPr id="246" name="Picture 21"/>
            <p:cNvPicPr/>
            <p:nvPr/>
          </p:nvPicPr>
          <p:blipFill>
            <a:blip r:embed="rId11"/>
            <a:stretch>
              <a:fillRect/>
            </a:stretch>
          </p:blipFill>
          <p:spPr>
            <a:xfrm>
              <a:off x="7503120" y="4600080"/>
              <a:ext cx="741600" cy="230040"/>
            </a:xfrm>
            <a:prstGeom prst="rect">
              <a:avLst/>
            </a:prstGeom>
            <a:ln>
              <a:noFill/>
            </a:ln>
          </p:spPr>
        </p:pic>
        <p:pic>
          <p:nvPicPr>
            <p:cNvPr id="247" name="Picture 22"/>
            <p:cNvPicPr/>
            <p:nvPr/>
          </p:nvPicPr>
          <p:blipFill>
            <a:blip r:embed="rId11"/>
            <a:stretch>
              <a:fillRect/>
            </a:stretch>
          </p:blipFill>
          <p:spPr>
            <a:xfrm>
              <a:off x="6784920" y="4690080"/>
              <a:ext cx="741600" cy="217800"/>
            </a:xfrm>
            <a:prstGeom prst="rect">
              <a:avLst/>
            </a:prstGeom>
            <a:ln>
              <a:noFill/>
            </a:ln>
          </p:spPr>
        </p:pic>
      </p:grpSp>
      <p:pic>
        <p:nvPicPr>
          <p:cNvPr id="248" name="Picture 25"/>
          <p:cNvPicPr/>
          <p:nvPr/>
        </p:nvPicPr>
        <p:blipFill>
          <a:blip r:embed="rId12"/>
          <a:stretch>
            <a:fillRect/>
          </a:stretch>
        </p:blipFill>
        <p:spPr>
          <a:xfrm>
            <a:off x="6937920" y="4473000"/>
            <a:ext cx="1808280" cy="351000"/>
          </a:xfrm>
          <a:prstGeom prst="rect">
            <a:avLst/>
          </a:prstGeom>
          <a:ln>
            <a:noFill/>
          </a:ln>
        </p:spPr>
      </p:pic>
      <p:sp>
        <p:nvSpPr>
          <p:cNvPr id="249" name="CustomShape 4"/>
          <p:cNvSpPr/>
          <p:nvPr/>
        </p:nvSpPr>
        <p:spPr>
          <a:xfrm flipH="1" flipV="1">
            <a:off x="7501680" y="5824800"/>
            <a:ext cx="1663920" cy="317520"/>
          </a:xfrm>
          <a:custGeom>
            <a:avLst/>
            <a:gdLst/>
            <a:ahLst/>
            <a:cxnLst/>
            <a:rect l="l" t="t" r="r" b="b"/>
            <a:pathLst>
              <a:path w="21600" h="21600">
                <a:moveTo>
                  <a:pt x="0" y="0"/>
                </a:moveTo>
                <a:lnTo>
                  <a:pt x="21600" y="21600"/>
                </a:lnTo>
              </a:path>
            </a:pathLst>
          </a:custGeom>
          <a:noFill/>
          <a:ln w="28440">
            <a:solidFill>
              <a:srgbClr val="0066FF"/>
            </a:solidFill>
            <a:round/>
            <a:tailEnd type="triangle" w="med" len="med"/>
          </a:ln>
        </p:spPr>
        <p:style>
          <a:lnRef idx="1">
            <a:schemeClr val="accent1"/>
          </a:lnRef>
          <a:fillRef idx="0">
            <a:schemeClr val="accent1"/>
          </a:fillRef>
          <a:effectRef idx="0">
            <a:schemeClr val="accent1"/>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250" name="CustomShape 5"/>
          <p:cNvSpPr/>
          <p:nvPr/>
        </p:nvSpPr>
        <p:spPr>
          <a:xfrm>
            <a:off x="9185040" y="5985720"/>
            <a:ext cx="1953360" cy="51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nSpc>
                <a:spcPct val="100000"/>
              </a:lnSpc>
            </a:pPr>
            <a:r>
              <a:rPr lang="en-GB" sz="1400" b="0" strike="noStrike" spc="-1">
                <a:solidFill>
                  <a:srgbClr val="000000"/>
                </a:solidFill>
                <a:latin typeface="Calibri"/>
                <a:ea typeface="DejaVu Sans"/>
              </a:rPr>
              <a:t>locate ISR via interrupt vector and excecute</a:t>
            </a:r>
            <a:endParaRPr lang="en-IN" sz="14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242"/>
                                        </p:tgtEl>
                                        <p:attrNameLst>
                                          <p:attrName>style.visibility</p:attrName>
                                        </p:attrNameLst>
                                      </p:cBhvr>
                                      <p:to>
                                        <p:strVal val="visible"/>
                                      </p:to>
                                    </p:set>
                                  </p:childTnLst>
                                </p:cTn>
                              </p:par>
                              <p:par>
                                <p:cTn id="9" presetID="1" presetClass="entr" presetSubtype="0" dur="1" fill="hold" nodeType="with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dur="1" fill="hold" nodeType="withEffect">
                                  <p:stCondLst>
                                    <p:cond delay="0"/>
                                  </p:stCondLst>
                                  <p:childTnLst>
                                    <p:set>
                                      <p:cBhvr>
                                        <p:cTn id="16" dur="1" fill="hold">
                                          <p:stCondLst>
                                            <p:cond delay="0"/>
                                          </p:stCondLst>
                                        </p:cTn>
                                        <p:tgtEl>
                                          <p:spTgt spid="249"/>
                                        </p:tgtEl>
                                        <p:attrNameLst>
                                          <p:attrName>style.visibility</p:attrName>
                                        </p:attrNameLst>
                                      </p:cBhvr>
                                      <p:to>
                                        <p:strVal val="visible"/>
                                      </p:to>
                                    </p:set>
                                  </p:childTnLst>
                                </p:cTn>
                              </p:par>
                              <p:par>
                                <p:cTn id="17" presetID="1" presetClass="entr" presetSubtype="0" dur="1" fill="hold" nodeType="withEffect">
                                  <p:stCondLst>
                                    <p:cond delay="0"/>
                                  </p:stCondLst>
                                  <p:childTnLst>
                                    <p:set>
                                      <p:cBhvr>
                                        <p:cTn id="18" dur="1" fill="hold">
                                          <p:stCondLst>
                                            <p:cond delay="0"/>
                                          </p:stCondLst>
                                        </p:cTn>
                                        <p:tgtEl>
                                          <p:spTgt spid="25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384120" y="29664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Bounded-Buffer Problem</a:t>
            </a:r>
            <a:endParaRPr lang="en-IN" sz="4000" b="0" strike="noStrike" spc="-1">
              <a:latin typeface="Arial"/>
            </a:endParaRPr>
          </a:p>
        </p:txBody>
      </p:sp>
      <p:sp>
        <p:nvSpPr>
          <p:cNvPr id="161" name="CustomShape 2"/>
          <p:cNvSpPr/>
          <p:nvPr/>
        </p:nvSpPr>
        <p:spPr>
          <a:xfrm>
            <a:off x="72720" y="1443960"/>
            <a:ext cx="5575320" cy="487512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ts val="3600"/>
              </a:lnSpc>
            </a:pPr>
            <a:r>
              <a:rPr lang="en-US" sz="1800" b="1" strike="noStrike" spc="-148">
                <a:solidFill>
                  <a:srgbClr val="FF0000"/>
                </a:solidFill>
                <a:latin typeface="Arial"/>
                <a:ea typeface="DejaVu Sans"/>
              </a:rPr>
              <a:t>	         </a:t>
            </a:r>
            <a:r>
              <a:rPr lang="en-US" sz="1800" b="1" u="sng" strike="noStrike" spc="-148">
                <a:solidFill>
                  <a:srgbClr val="FF0000"/>
                </a:solidFill>
                <a:uFillTx/>
                <a:latin typeface="Arial"/>
                <a:ea typeface="DejaVu Sans"/>
              </a:rPr>
              <a:t>Structure of the producer process</a:t>
            </a:r>
            <a:endParaRPr lang="en-IN" sz="1800" b="0" strike="noStrike" spc="-1">
              <a:latin typeface="Arial"/>
            </a:endParaRPr>
          </a:p>
          <a:p>
            <a:pPr>
              <a:lnSpc>
                <a:spcPts val="3600"/>
              </a:lnSpc>
            </a:pPr>
            <a:endParaRPr lang="en-IN" sz="1800" b="0" strike="noStrike" spc="-1">
              <a:latin typeface="Arial"/>
            </a:endParaRPr>
          </a:p>
          <a:p>
            <a:pPr>
              <a:lnSpc>
                <a:spcPts val="3600"/>
              </a:lnSpc>
            </a:pPr>
            <a:r>
              <a:rPr lang="en-US" sz="1600" b="1" strike="noStrike" spc="-148">
                <a:solidFill>
                  <a:srgbClr val="000000"/>
                </a:solidFill>
                <a:latin typeface="Courier New"/>
                <a:ea typeface="DejaVu Sans"/>
              </a:rPr>
              <a:t>do {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a:t>
            </a:r>
            <a:br/>
            <a:r>
              <a:rPr lang="en-US" sz="1600" b="1" strike="noStrike" spc="-148">
                <a:solidFill>
                  <a:srgbClr val="000000"/>
                </a:solidFill>
                <a:latin typeface="Courier New"/>
                <a:ea typeface="DejaVu Sans"/>
              </a:rPr>
              <a:t>    /* produce item in next_produced */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wait(empty);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wait(mutex);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a:t>
            </a:r>
            <a:br/>
            <a:r>
              <a:rPr lang="en-US" sz="1600" b="1" strike="noStrike" spc="-148">
                <a:solidFill>
                  <a:srgbClr val="000000"/>
                </a:solidFill>
                <a:latin typeface="Courier New"/>
                <a:ea typeface="DejaVu Sans"/>
              </a:rPr>
              <a:t>    /* add next_produced to the buffer */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signal(mutex);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signal(full);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 while (true);</a:t>
            </a:r>
            <a:br/>
            <a:endParaRPr lang="en-IN" sz="1600" b="0" strike="noStrike" spc="-1">
              <a:latin typeface="Arial"/>
            </a:endParaRPr>
          </a:p>
        </p:txBody>
      </p:sp>
      <p:sp>
        <p:nvSpPr>
          <p:cNvPr id="162" name="CustomShape 3"/>
          <p:cNvSpPr/>
          <p:nvPr/>
        </p:nvSpPr>
        <p:spPr>
          <a:xfrm>
            <a:off x="5673960" y="1443960"/>
            <a:ext cx="6427800" cy="487512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ts val="3600"/>
              </a:lnSpc>
            </a:pPr>
            <a:r>
              <a:rPr lang="en-US" sz="1800" b="1" strike="noStrike" spc="-148">
                <a:solidFill>
                  <a:srgbClr val="FF0000"/>
                </a:solidFill>
                <a:latin typeface="Arial"/>
                <a:ea typeface="DejaVu Sans"/>
              </a:rPr>
              <a:t>                       </a:t>
            </a:r>
            <a:r>
              <a:rPr lang="en-US" sz="1800" b="1" u="sng" strike="noStrike" spc="-148">
                <a:solidFill>
                  <a:srgbClr val="FF0000"/>
                </a:solidFill>
                <a:uFillTx/>
                <a:latin typeface="Arial"/>
                <a:ea typeface="DejaVu Sans"/>
              </a:rPr>
              <a:t>Structure of the consumer process</a:t>
            </a:r>
            <a:endParaRPr lang="en-IN" sz="1800" b="0" strike="noStrike" spc="-1">
              <a:latin typeface="Arial"/>
            </a:endParaRPr>
          </a:p>
          <a:p>
            <a:pPr>
              <a:lnSpc>
                <a:spcPts val="3600"/>
              </a:lnSpc>
            </a:pPr>
            <a:endParaRPr lang="en-IN" sz="1800" b="0" strike="noStrike" spc="-1">
              <a:latin typeface="Arial"/>
            </a:endParaRPr>
          </a:p>
          <a:p>
            <a:pPr>
              <a:lnSpc>
                <a:spcPts val="3600"/>
              </a:lnSpc>
            </a:pPr>
            <a:r>
              <a:rPr lang="en-US" sz="1600" b="1" strike="noStrike" spc="-148">
                <a:solidFill>
                  <a:srgbClr val="000000"/>
                </a:solidFill>
                <a:latin typeface="Courier New"/>
                <a:ea typeface="DejaVu Sans"/>
              </a:rPr>
              <a:t>d</a:t>
            </a:r>
            <a:r>
              <a:rPr lang="en-US" sz="1600" b="1" strike="noStrike" spc="-148">
                <a:solidFill>
                  <a:srgbClr val="000000"/>
                </a:solidFill>
                <a:latin typeface="Courier New"/>
                <a:ea typeface="ＭＳ Ｐゴシック"/>
              </a:rPr>
              <a:t>o { </a:t>
            </a:r>
            <a:endParaRPr lang="en-IN" sz="1600" b="0" strike="noStrike" spc="-1">
              <a:latin typeface="Arial"/>
            </a:endParaRPr>
          </a:p>
          <a:p>
            <a:pPr>
              <a:lnSpc>
                <a:spcPts val="3600"/>
              </a:lnSpc>
            </a:pPr>
            <a:r>
              <a:rPr lang="en-US" sz="1600" b="1" strike="noStrike" spc="-148">
                <a:solidFill>
                  <a:srgbClr val="000000"/>
                </a:solidFill>
                <a:latin typeface="Courier New"/>
                <a:ea typeface="ＭＳ Ｐゴシック"/>
              </a:rPr>
              <a:t>      wait(full); </a:t>
            </a:r>
            <a:endParaRPr lang="en-IN" sz="1600" b="0" strike="noStrike" spc="-1">
              <a:latin typeface="Arial"/>
            </a:endParaRPr>
          </a:p>
          <a:p>
            <a:pPr>
              <a:lnSpc>
                <a:spcPts val="3600"/>
              </a:lnSpc>
            </a:pPr>
            <a:r>
              <a:rPr lang="en-US" sz="1600" b="1" strike="noStrike" spc="-148">
                <a:solidFill>
                  <a:srgbClr val="000000"/>
                </a:solidFill>
                <a:latin typeface="Courier New"/>
                <a:ea typeface="ＭＳ Ｐゴシック"/>
              </a:rPr>
              <a:t>      wait(mutex); </a:t>
            </a:r>
            <a:endParaRPr lang="en-IN" sz="1600" b="0" strike="noStrike" spc="-1">
              <a:latin typeface="Arial"/>
            </a:endParaRPr>
          </a:p>
          <a:p>
            <a:pPr>
              <a:lnSpc>
                <a:spcPts val="3600"/>
              </a:lnSpc>
            </a:pPr>
            <a:r>
              <a:rPr lang="en-US" sz="1600" b="1" strike="noStrike" spc="-148">
                <a:solidFill>
                  <a:srgbClr val="000000"/>
                </a:solidFill>
                <a:latin typeface="Courier New"/>
                <a:ea typeface="ＭＳ Ｐゴシック"/>
              </a:rPr>
              <a:t>      ...</a:t>
            </a:r>
            <a:br/>
            <a:r>
              <a:rPr lang="en-US" sz="1600" b="1" strike="noStrike" spc="-148">
                <a:solidFill>
                  <a:srgbClr val="000000"/>
                </a:solidFill>
                <a:latin typeface="Courier New"/>
                <a:ea typeface="ＭＳ Ｐゴシック"/>
              </a:rPr>
              <a:t>      /*remove item from buffer to next_consumed*/ </a:t>
            </a:r>
            <a:endParaRPr lang="en-IN" sz="1600" b="0" strike="noStrike" spc="-1">
              <a:latin typeface="Arial"/>
            </a:endParaRPr>
          </a:p>
          <a:p>
            <a:pPr>
              <a:lnSpc>
                <a:spcPts val="3600"/>
              </a:lnSpc>
            </a:pPr>
            <a:r>
              <a:rPr lang="en-US" sz="1600" b="1" strike="noStrike" spc="-148">
                <a:solidFill>
                  <a:srgbClr val="000000"/>
                </a:solidFill>
                <a:latin typeface="Courier New"/>
                <a:ea typeface="ＭＳ Ｐゴシック"/>
              </a:rPr>
              <a:t>      ... </a:t>
            </a:r>
            <a:endParaRPr lang="en-IN" sz="1600" b="0" strike="noStrike" spc="-1">
              <a:latin typeface="Arial"/>
            </a:endParaRPr>
          </a:p>
          <a:p>
            <a:pPr>
              <a:lnSpc>
                <a:spcPts val="3600"/>
              </a:lnSpc>
            </a:pPr>
            <a:r>
              <a:rPr lang="en-US" sz="1600" b="1" strike="noStrike" spc="-148">
                <a:solidFill>
                  <a:srgbClr val="000000"/>
                </a:solidFill>
                <a:latin typeface="Courier New"/>
                <a:ea typeface="ＭＳ Ｐゴシック"/>
              </a:rPr>
              <a:t>      signal(mutex); </a:t>
            </a:r>
            <a:endParaRPr lang="en-IN" sz="1600" b="0" strike="noStrike" spc="-1">
              <a:latin typeface="Arial"/>
            </a:endParaRPr>
          </a:p>
          <a:p>
            <a:pPr>
              <a:lnSpc>
                <a:spcPts val="3600"/>
              </a:lnSpc>
            </a:pPr>
            <a:r>
              <a:rPr lang="en-US" sz="1600" b="1" strike="noStrike" spc="-148">
                <a:solidFill>
                  <a:srgbClr val="000000"/>
                </a:solidFill>
                <a:latin typeface="Courier New"/>
                <a:ea typeface="ＭＳ Ｐゴシック"/>
              </a:rPr>
              <a:t>      signal(empty); </a:t>
            </a:r>
            <a:endParaRPr lang="en-IN" sz="1600" b="0" strike="noStrike" spc="-1">
              <a:latin typeface="Arial"/>
            </a:endParaRPr>
          </a:p>
          <a:p>
            <a:pPr>
              <a:lnSpc>
                <a:spcPts val="3600"/>
              </a:lnSpc>
            </a:pPr>
            <a:r>
              <a:rPr lang="en-US" sz="1600" b="1" strike="noStrike" spc="-148">
                <a:solidFill>
                  <a:srgbClr val="000000"/>
                </a:solidFill>
                <a:latin typeface="Courier New"/>
                <a:ea typeface="ＭＳ Ｐゴシック"/>
              </a:rPr>
              <a:t>      ...</a:t>
            </a:r>
            <a:br/>
            <a:r>
              <a:rPr lang="en-US" sz="1600" b="1" strike="noStrike" spc="-148">
                <a:solidFill>
                  <a:srgbClr val="000000"/>
                </a:solidFill>
                <a:latin typeface="Courier New"/>
                <a:ea typeface="ＭＳ Ｐゴシック"/>
              </a:rPr>
              <a:t>      /*consume the item in next_consumed */ </a:t>
            </a:r>
            <a:endParaRPr lang="en-IN" sz="1600" b="0" strike="noStrike" spc="-1">
              <a:latin typeface="Arial"/>
            </a:endParaRPr>
          </a:p>
          <a:p>
            <a:pPr>
              <a:lnSpc>
                <a:spcPts val="3600"/>
              </a:lnSpc>
            </a:pPr>
            <a:r>
              <a:rPr lang="en-US" sz="1600" b="1" strike="noStrike" spc="-148">
                <a:solidFill>
                  <a:srgbClr val="000000"/>
                </a:solidFill>
                <a:latin typeface="Courier New"/>
                <a:ea typeface="ＭＳ Ｐゴシック"/>
              </a:rPr>
              <a:t>      ...</a:t>
            </a:r>
            <a:endParaRPr lang="en-IN" sz="1600" b="0" strike="noStrike" spc="-1">
              <a:latin typeface="Arial"/>
            </a:endParaRPr>
          </a:p>
          <a:p>
            <a:pPr>
              <a:lnSpc>
                <a:spcPts val="3600"/>
              </a:lnSpc>
            </a:pPr>
            <a:r>
              <a:rPr lang="en-US" sz="1600" b="1" strike="noStrike" spc="-148">
                <a:solidFill>
                  <a:srgbClr val="000000"/>
                </a:solidFill>
                <a:latin typeface="Courier New"/>
                <a:ea typeface="ＭＳ Ｐゴシック"/>
              </a:rPr>
              <a:t>  } while (true);</a:t>
            </a:r>
            <a:endParaRPr lang="en-IN" sz="1600" b="0" strike="noStrike" spc="-1">
              <a:latin typeface="Arial"/>
            </a:endParaRP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400680" y="28836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Readers-Writers Problem</a:t>
            </a:r>
            <a:endParaRPr lang="en-IN" sz="4000" b="0" strike="noStrike" spc="-1">
              <a:latin typeface="Arial"/>
            </a:endParaRPr>
          </a:p>
        </p:txBody>
      </p:sp>
      <p:sp>
        <p:nvSpPr>
          <p:cNvPr id="164" name="CustomShape 2"/>
          <p:cNvSpPr/>
          <p:nvPr/>
        </p:nvSpPr>
        <p:spPr>
          <a:xfrm>
            <a:off x="214200" y="1373400"/>
            <a:ext cx="11506320" cy="496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A data set is shared among a number of concurrent processes</a:t>
            </a:r>
            <a:endParaRPr lang="en-IN" sz="28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Readers – only read the data set; they do </a:t>
            </a:r>
            <a:r>
              <a:rPr lang="en-GB" sz="2400" b="1" i="1" strike="noStrike" spc="-1">
                <a:solidFill>
                  <a:srgbClr val="000000"/>
                </a:solidFill>
                <a:latin typeface="Calibri"/>
                <a:ea typeface="DejaVu Sans"/>
              </a:rPr>
              <a:t>not</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perform any updates</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Writers   – can both read and write</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Problem – allow multiple readers to read at the same time</a:t>
            </a:r>
            <a:endParaRPr lang="en-IN" sz="28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Only one single writer can access the shared data at the same time</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Several variations of how readers and writers are considered  – all involve some form of priorities</a:t>
            </a:r>
            <a:endParaRPr lang="en-IN" sz="2800" b="0" strike="noStrike" spc="-1">
              <a:latin typeface="Arial"/>
            </a:endParaRPr>
          </a:p>
          <a:p>
            <a:pPr marL="228600" indent="-226800">
              <a:lnSpc>
                <a:spcPct val="90000"/>
              </a:lnSpc>
              <a:spcBef>
                <a:spcPts val="1001"/>
              </a:spcBef>
              <a:buClr>
                <a:srgbClr val="FF0000"/>
              </a:buClr>
              <a:buFont typeface="Wingdings" charset="2"/>
              <a:buChar char=""/>
            </a:pPr>
            <a:r>
              <a:rPr lang="en-GB" sz="2800" b="1" i="1" strike="noStrike" spc="-1">
                <a:solidFill>
                  <a:srgbClr val="FF0000"/>
                </a:solidFill>
                <a:latin typeface="Calibri"/>
                <a:ea typeface="DejaVu Sans"/>
              </a:rPr>
              <a:t>First readers-writers prob. </a:t>
            </a:r>
            <a:r>
              <a:rPr lang="en-GB" sz="2800" b="0" strike="noStrike" spc="-1">
                <a:solidFill>
                  <a:srgbClr val="000000"/>
                </a:solidFill>
                <a:latin typeface="Calibri"/>
                <a:ea typeface="DejaVu Sans"/>
              </a:rPr>
              <a:t> no reader is kept waiting unless a writer has already obtained the permission to use the shared obj., writers may starve</a:t>
            </a:r>
            <a:endParaRPr lang="en-IN" sz="2800" b="0" strike="noStrike" spc="-1">
              <a:latin typeface="Arial"/>
            </a:endParaRPr>
          </a:p>
          <a:p>
            <a:pPr marL="228600" indent="-226800">
              <a:lnSpc>
                <a:spcPct val="90000"/>
              </a:lnSpc>
              <a:spcBef>
                <a:spcPts val="1001"/>
              </a:spcBef>
              <a:buClr>
                <a:srgbClr val="FF0000"/>
              </a:buClr>
              <a:buFont typeface="Wingdings" charset="2"/>
              <a:buChar char=""/>
            </a:pPr>
            <a:r>
              <a:rPr lang="en-GB" sz="2800" b="1" i="1" strike="noStrike" spc="-1">
                <a:solidFill>
                  <a:srgbClr val="FF0000"/>
                </a:solidFill>
                <a:latin typeface="Calibri"/>
                <a:ea typeface="DejaVu Sans"/>
              </a:rPr>
              <a:t>Second readers-writers prob. </a:t>
            </a:r>
            <a:r>
              <a:rPr lang="en-GB" sz="2800" b="0" strike="noStrike" spc="-1">
                <a:solidFill>
                  <a:srgbClr val="000000"/>
                </a:solidFill>
                <a:latin typeface="Calibri"/>
                <a:ea typeface="DejaVu Sans"/>
              </a:rPr>
              <a:t> if a writer is waiting to access the shared obj. no new readers may start, readers may starve</a:t>
            </a:r>
            <a:endParaRPr lang="en-IN" sz="2800" b="0" strike="noStrike" spc="-1">
              <a:latin typeface="Arial"/>
            </a:endParaRP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400680" y="28836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Readers-Writers Problem</a:t>
            </a:r>
            <a:endParaRPr lang="en-IN" sz="4000" b="0" strike="noStrike" spc="-1">
              <a:latin typeface="Arial"/>
            </a:endParaRPr>
          </a:p>
        </p:txBody>
      </p:sp>
      <p:sp>
        <p:nvSpPr>
          <p:cNvPr id="166" name="CustomShape 2"/>
          <p:cNvSpPr/>
          <p:nvPr/>
        </p:nvSpPr>
        <p:spPr>
          <a:xfrm>
            <a:off x="214200" y="1373400"/>
            <a:ext cx="1150632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800" b="0" strike="noStrike" spc="-1">
                <a:solidFill>
                  <a:srgbClr val="000000"/>
                </a:solidFill>
                <a:latin typeface="Calibri"/>
                <a:ea typeface="DejaVu Sans"/>
              </a:rPr>
              <a:t>Shared Data</a:t>
            </a:r>
            <a:endParaRPr lang="en-IN" sz="28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Semaphore</a:t>
            </a:r>
            <a:r>
              <a:rPr lang="en-GB" sz="2400" b="1" strike="noStrike" spc="-1">
                <a:solidFill>
                  <a:srgbClr val="000000"/>
                </a:solidFill>
                <a:latin typeface="Courier New"/>
                <a:ea typeface="DejaVu Sans"/>
              </a:rPr>
              <a:t> </a:t>
            </a:r>
            <a:r>
              <a:rPr lang="en-GB" sz="2400" b="1" strike="noStrike" spc="-1">
                <a:solidFill>
                  <a:srgbClr val="FF0000"/>
                </a:solidFill>
                <a:latin typeface="Courier New"/>
                <a:ea typeface="DejaVu Sans"/>
              </a:rPr>
              <a:t>rw_mutex</a:t>
            </a:r>
            <a:r>
              <a:rPr lang="en-GB" sz="2400" b="1" strike="noStrike" spc="-1">
                <a:solidFill>
                  <a:srgbClr val="000000"/>
                </a:solidFill>
                <a:latin typeface="Courier New"/>
                <a:ea typeface="DejaVu Sans"/>
              </a:rPr>
              <a:t> </a:t>
            </a:r>
            <a:r>
              <a:rPr lang="en-GB" sz="2400" b="0" strike="noStrike" spc="-1">
                <a:solidFill>
                  <a:srgbClr val="000000"/>
                </a:solidFill>
                <a:latin typeface="Calibri"/>
                <a:ea typeface="DejaVu Sans"/>
              </a:rPr>
              <a:t>initialized to 1, common to both readers and writers, acts as a mutual exclusion semaphore for writers, used by first reader that enters CS or last reader that exits CS, not used by other readers</a:t>
            </a:r>
            <a:endParaRPr lang="en-IN" sz="2400" b="0" strike="noStrike" spc="-1">
              <a:latin typeface="Arial"/>
            </a:endParaRPr>
          </a:p>
          <a:p>
            <a:pPr>
              <a:lnSpc>
                <a:spcPct val="90000"/>
              </a:lnSpc>
              <a:spcBef>
                <a:spcPts val="499"/>
              </a:spcBef>
            </a:pP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Integer </a:t>
            </a:r>
            <a:r>
              <a:rPr lang="en-GB" sz="2400" b="1" strike="noStrike" spc="-1">
                <a:solidFill>
                  <a:srgbClr val="FF0000"/>
                </a:solidFill>
                <a:latin typeface="Courier New"/>
                <a:ea typeface="DejaVu Sans"/>
              </a:rPr>
              <a:t>read_count</a:t>
            </a:r>
            <a:r>
              <a:rPr lang="en-GB" sz="2400" b="0" strike="noStrike" spc="-1">
                <a:solidFill>
                  <a:srgbClr val="000000"/>
                </a:solidFill>
                <a:latin typeface="Calibri"/>
                <a:ea typeface="DejaVu Sans"/>
              </a:rPr>
              <a:t> initialized to 0, keeps track of how many processes are reading the shared obj.</a:t>
            </a:r>
            <a:endParaRPr lang="en-IN" sz="2400" b="0" strike="noStrike" spc="-1">
              <a:latin typeface="Arial"/>
            </a:endParaRPr>
          </a:p>
          <a:p>
            <a:pPr>
              <a:lnSpc>
                <a:spcPct val="90000"/>
              </a:lnSpc>
              <a:spcBef>
                <a:spcPts val="499"/>
              </a:spcBef>
            </a:pP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Semaphore </a:t>
            </a:r>
            <a:r>
              <a:rPr lang="en-GB" sz="2400" b="1" strike="noStrike" spc="-1">
                <a:solidFill>
                  <a:srgbClr val="FF0000"/>
                </a:solidFill>
                <a:latin typeface="Courier New"/>
                <a:ea typeface="DejaVu Sans"/>
              </a:rPr>
              <a:t>mutex</a:t>
            </a:r>
            <a:r>
              <a:rPr lang="en-GB" sz="2400" b="1" strike="noStrike" spc="-1">
                <a:solidFill>
                  <a:srgbClr val="000000"/>
                </a:solidFill>
                <a:latin typeface="Courier New"/>
                <a:ea typeface="DejaVu Sans"/>
              </a:rPr>
              <a:t> </a:t>
            </a:r>
            <a:r>
              <a:rPr lang="en-GB" sz="2400" b="0" strike="noStrike" spc="-1">
                <a:solidFill>
                  <a:srgbClr val="000000"/>
                </a:solidFill>
                <a:latin typeface="Calibri"/>
                <a:ea typeface="DejaVu Sans"/>
              </a:rPr>
              <a:t>initialized to 1, ensures mutual exclusion when </a:t>
            </a:r>
            <a:r>
              <a:rPr lang="en-GB" sz="2400" b="1" strike="noStrike" spc="-1">
                <a:solidFill>
                  <a:srgbClr val="000000"/>
                </a:solidFill>
                <a:latin typeface="Courier New"/>
                <a:ea typeface="DejaVu Sans"/>
              </a:rPr>
              <a:t>read_count </a:t>
            </a:r>
            <a:r>
              <a:rPr lang="en-GB" sz="2400" b="0" strike="noStrike" spc="-1">
                <a:solidFill>
                  <a:srgbClr val="000000"/>
                </a:solidFill>
                <a:latin typeface="Calibri"/>
                <a:ea typeface="DejaVu Sans"/>
              </a:rPr>
              <a:t>is updated </a:t>
            </a:r>
            <a:endParaRPr lang="en-IN" sz="2400" b="0" strike="noStrike" spc="-1">
              <a:latin typeface="Arial"/>
            </a:endParaRPr>
          </a:p>
          <a:p>
            <a:pPr>
              <a:lnSpc>
                <a:spcPct val="90000"/>
              </a:lnSpc>
              <a:spcBef>
                <a:spcPts val="499"/>
              </a:spcBef>
            </a:pPr>
            <a:endParaRPr lang="en-IN" sz="2400" b="0" strike="noStrike" spc="-1">
              <a:latin typeface="Arial"/>
            </a:endParaRP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400680" y="28836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Readers-Writers Problem</a:t>
            </a:r>
            <a:endParaRPr lang="en-IN" sz="4000" b="0" strike="noStrike" spc="-1">
              <a:latin typeface="Arial"/>
            </a:endParaRPr>
          </a:p>
        </p:txBody>
      </p:sp>
      <p:sp>
        <p:nvSpPr>
          <p:cNvPr id="168" name="CustomShape 2"/>
          <p:cNvSpPr/>
          <p:nvPr/>
        </p:nvSpPr>
        <p:spPr>
          <a:xfrm>
            <a:off x="159840" y="1510200"/>
            <a:ext cx="4847040" cy="487512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ts val="3600"/>
              </a:lnSpc>
            </a:pPr>
            <a:r>
              <a:rPr lang="en-US" sz="2400" b="1" u="sng" strike="noStrike" spc="-148">
                <a:solidFill>
                  <a:srgbClr val="FF0000"/>
                </a:solidFill>
                <a:uFillTx/>
                <a:latin typeface="Arial"/>
                <a:ea typeface="DejaVu Sans"/>
              </a:rPr>
              <a:t>Structure of a writer process</a:t>
            </a:r>
            <a:endParaRPr lang="en-IN" sz="2400" b="0" strike="noStrike" spc="-1">
              <a:latin typeface="Arial"/>
            </a:endParaRPr>
          </a:p>
          <a:p>
            <a:pPr>
              <a:lnSpc>
                <a:spcPts val="3600"/>
              </a:lnSpc>
            </a:pPr>
            <a:r>
              <a:rPr lang="en-US" sz="1600" b="1" strike="noStrike" spc="-148">
                <a:solidFill>
                  <a:srgbClr val="0000FF"/>
                </a:solidFill>
                <a:latin typeface="Arial"/>
                <a:ea typeface="DejaVu Sans"/>
              </a:rPr>
              <a:t>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do {</a:t>
            </a:r>
            <a:br/>
            <a:r>
              <a:rPr lang="en-US" sz="1600" b="1" strike="noStrike" spc="-148">
                <a:solidFill>
                  <a:srgbClr val="000000"/>
                </a:solidFill>
                <a:latin typeface="Courier New"/>
                <a:ea typeface="DejaVu Sans"/>
              </a:rPr>
              <a:t>          wait(rw_mutex);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a:t>
            </a:r>
            <a:br/>
            <a:r>
              <a:rPr lang="en-US" sz="1600" b="1" strike="noStrike" spc="-148">
                <a:solidFill>
                  <a:srgbClr val="000000"/>
                </a:solidFill>
                <a:latin typeface="Courier New"/>
                <a:ea typeface="DejaVu Sans"/>
              </a:rPr>
              <a:t>          /* writing is performed */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signal(rw_mutex); </a:t>
            </a:r>
            <a:endParaRPr lang="en-IN" sz="1600" b="0" strike="noStrike" spc="-1">
              <a:latin typeface="Arial"/>
            </a:endParaRPr>
          </a:p>
          <a:p>
            <a:pPr>
              <a:lnSpc>
                <a:spcPts val="3600"/>
              </a:lnSpc>
            </a:pPr>
            <a:r>
              <a:rPr lang="en-US" sz="1600" b="1" strike="noStrike" spc="-148">
                <a:solidFill>
                  <a:srgbClr val="000000"/>
                </a:solidFill>
                <a:latin typeface="Courier New"/>
                <a:ea typeface="DejaVu Sans"/>
              </a:rPr>
              <a:t>       } while (true);</a:t>
            </a:r>
            <a:br/>
            <a:endParaRPr lang="en-IN" sz="1600" b="0" strike="noStrike" spc="-1">
              <a:latin typeface="Arial"/>
            </a:endParaRPr>
          </a:p>
          <a:p>
            <a:pPr>
              <a:lnSpc>
                <a:spcPts val="3600"/>
              </a:lnSpc>
            </a:pPr>
            <a:endParaRPr lang="en-IN" sz="1600" b="0" strike="noStrike" spc="-1">
              <a:latin typeface="Arial"/>
            </a:endParaRPr>
          </a:p>
          <a:p>
            <a:pPr>
              <a:lnSpc>
                <a:spcPts val="3600"/>
              </a:lnSpc>
            </a:pPr>
            <a:endParaRPr lang="en-IN" sz="1600" b="0" strike="noStrike" spc="-1">
              <a:latin typeface="Arial"/>
            </a:endParaRPr>
          </a:p>
          <a:p>
            <a:pPr>
              <a:lnSpc>
                <a:spcPts val="3600"/>
              </a:lnSpc>
            </a:pPr>
            <a:r>
              <a:rPr lang="en-US" sz="3600" b="1" strike="noStrike" spc="-148">
                <a:solidFill>
                  <a:srgbClr val="0000FF"/>
                </a:solidFill>
                <a:latin typeface="Arial"/>
                <a:ea typeface="DejaVu Sans"/>
              </a:rPr>
              <a:t>       </a:t>
            </a:r>
            <a:endParaRPr lang="en-IN" sz="3600" b="0" strike="noStrike" spc="-1">
              <a:latin typeface="Arial"/>
            </a:endParaRPr>
          </a:p>
        </p:txBody>
      </p:sp>
      <p:sp>
        <p:nvSpPr>
          <p:cNvPr id="169" name="CustomShape 3"/>
          <p:cNvSpPr/>
          <p:nvPr/>
        </p:nvSpPr>
        <p:spPr>
          <a:xfrm>
            <a:off x="5552280" y="1415880"/>
            <a:ext cx="6456600" cy="506376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lIns="90000" tIns="91440" rIns="0" bIns="0" anchor="ctr">
            <a:noAutofit/>
          </a:bodyPr>
          <a:lstStyle/>
          <a:p>
            <a:pPr>
              <a:lnSpc>
                <a:spcPct val="80000"/>
              </a:lnSpc>
            </a:pPr>
            <a:r>
              <a:rPr lang="en-US" sz="2200" b="1" u="sng" strike="noStrike" spc="-148">
                <a:solidFill>
                  <a:srgbClr val="FF0000"/>
                </a:solidFill>
                <a:uFillTx/>
                <a:latin typeface="Arial"/>
                <a:ea typeface="DejaVu Sans"/>
              </a:rPr>
              <a:t>Structure of a reader process</a:t>
            </a:r>
            <a:endParaRPr lang="en-IN" sz="2200" b="0" strike="noStrike" spc="-1">
              <a:latin typeface="Arial"/>
            </a:endParaRPr>
          </a:p>
          <a:p>
            <a:pPr>
              <a:lnSpc>
                <a:spcPct val="120000"/>
              </a:lnSpc>
            </a:pPr>
            <a:r>
              <a:rPr lang="en-US" sz="1600" b="1" strike="noStrike" spc="-148">
                <a:solidFill>
                  <a:srgbClr val="000000"/>
                </a:solidFill>
                <a:latin typeface="Courier New"/>
                <a:ea typeface="DejaVu Sans"/>
              </a:rPr>
              <a:t>       do {</a:t>
            </a:r>
            <a:br/>
            <a:r>
              <a:rPr lang="en-US" sz="1600" b="1" strike="noStrike" spc="-148">
                <a:solidFill>
                  <a:srgbClr val="000000"/>
                </a:solidFill>
                <a:latin typeface="Courier New"/>
                <a:ea typeface="DejaVu Sans"/>
              </a:rPr>
              <a:t>           wait(mutex);</a:t>
            </a:r>
            <a:br/>
            <a:r>
              <a:rPr lang="en-US" sz="1600" b="1" strike="noStrike" spc="-148">
                <a:solidFill>
                  <a:srgbClr val="000000"/>
                </a:solidFill>
                <a:latin typeface="Courier New"/>
                <a:ea typeface="DejaVu Sans"/>
              </a:rPr>
              <a:t>           read_count++;</a:t>
            </a:r>
            <a:br/>
            <a:r>
              <a:rPr lang="en-US" sz="1600" b="1" strike="noStrike" spc="-148">
                <a:solidFill>
                  <a:srgbClr val="000000"/>
                </a:solidFill>
                <a:latin typeface="Courier New"/>
                <a:ea typeface="DejaVu Sans"/>
              </a:rPr>
              <a:t>           if (read_count == 1)  wait(rw_mutex); </a:t>
            </a:r>
            <a:endParaRPr lang="en-IN" sz="1600" b="0" strike="noStrike" spc="-1">
              <a:latin typeface="Arial"/>
            </a:endParaRPr>
          </a:p>
          <a:p>
            <a:pPr>
              <a:lnSpc>
                <a:spcPct val="120000"/>
              </a:lnSpc>
            </a:pPr>
            <a:r>
              <a:rPr lang="en-US" sz="1600" b="1" strike="noStrike" spc="-148">
                <a:solidFill>
                  <a:srgbClr val="000000"/>
                </a:solidFill>
                <a:latin typeface="Courier New"/>
                <a:ea typeface="DejaVu Sans"/>
              </a:rPr>
              <a:t>             signal(mutex); </a:t>
            </a:r>
            <a:endParaRPr lang="en-IN" sz="1600" b="0" strike="noStrike" spc="-1">
              <a:latin typeface="Arial"/>
            </a:endParaRPr>
          </a:p>
          <a:p>
            <a:pPr>
              <a:lnSpc>
                <a:spcPct val="120000"/>
              </a:lnSpc>
            </a:pPr>
            <a:r>
              <a:rPr lang="en-US" sz="1600" b="1" strike="noStrike" spc="-148">
                <a:solidFill>
                  <a:srgbClr val="000000"/>
                </a:solidFill>
                <a:latin typeface="Courier New"/>
                <a:ea typeface="DejaVu Sans"/>
              </a:rPr>
              <a:t>             ...</a:t>
            </a:r>
            <a:br/>
            <a:r>
              <a:rPr lang="en-US" sz="1600" b="1" strike="noStrike" spc="-148">
                <a:solidFill>
                  <a:srgbClr val="000000"/>
                </a:solidFill>
                <a:latin typeface="Courier New"/>
                <a:ea typeface="DejaVu Sans"/>
              </a:rPr>
              <a:t>           /* reading is performed */ </a:t>
            </a:r>
            <a:endParaRPr lang="en-IN" sz="1600" b="0" strike="noStrike" spc="-1">
              <a:latin typeface="Arial"/>
            </a:endParaRPr>
          </a:p>
          <a:p>
            <a:pPr>
              <a:lnSpc>
                <a:spcPct val="120000"/>
              </a:lnSpc>
            </a:pPr>
            <a:r>
              <a:rPr lang="en-US" sz="1600" b="1" strike="noStrike" spc="-148">
                <a:solidFill>
                  <a:srgbClr val="000000"/>
                </a:solidFill>
                <a:latin typeface="Courier New"/>
                <a:ea typeface="DejaVu Sans"/>
              </a:rPr>
              <a:t>             ... </a:t>
            </a:r>
            <a:endParaRPr lang="en-IN" sz="1600" b="0" strike="noStrike" spc="-1">
              <a:latin typeface="Arial"/>
            </a:endParaRPr>
          </a:p>
          <a:p>
            <a:pPr>
              <a:lnSpc>
                <a:spcPct val="120000"/>
              </a:lnSpc>
            </a:pPr>
            <a:r>
              <a:rPr lang="en-US" sz="1600" b="1" strike="noStrike" spc="-148">
                <a:solidFill>
                  <a:srgbClr val="000000"/>
                </a:solidFill>
                <a:latin typeface="Courier New"/>
                <a:ea typeface="DejaVu Sans"/>
              </a:rPr>
              <a:t>             wait(mutex);</a:t>
            </a:r>
            <a:br/>
            <a:r>
              <a:rPr lang="en-US" sz="1600" b="1" strike="noStrike" spc="-148">
                <a:solidFill>
                  <a:srgbClr val="000000"/>
                </a:solidFill>
                <a:latin typeface="Courier New"/>
                <a:ea typeface="DejaVu Sans"/>
              </a:rPr>
              <a:t>           read count--;</a:t>
            </a:r>
            <a:br/>
            <a:r>
              <a:rPr lang="en-US" sz="1600" b="1" strike="noStrike" spc="-148">
                <a:solidFill>
                  <a:srgbClr val="000000"/>
                </a:solidFill>
                <a:latin typeface="Courier New"/>
                <a:ea typeface="DejaVu Sans"/>
              </a:rPr>
              <a:t>           if (read_count == 0) signal(rw_mutex); </a:t>
            </a:r>
            <a:endParaRPr lang="en-IN" sz="1600" b="0" strike="noStrike" spc="-1">
              <a:latin typeface="Arial"/>
            </a:endParaRPr>
          </a:p>
          <a:p>
            <a:pPr>
              <a:lnSpc>
                <a:spcPct val="120000"/>
              </a:lnSpc>
            </a:pPr>
            <a:r>
              <a:rPr lang="en-US" sz="1600" b="1" strike="noStrike" spc="-148">
                <a:solidFill>
                  <a:srgbClr val="000000"/>
                </a:solidFill>
                <a:latin typeface="Courier New"/>
                <a:ea typeface="DejaVu Sans"/>
              </a:rPr>
              <a:t>             signal(mutex);</a:t>
            </a:r>
            <a:endParaRPr lang="en-IN" sz="1600" b="0" strike="noStrike" spc="-1">
              <a:latin typeface="Arial"/>
            </a:endParaRPr>
          </a:p>
          <a:p>
            <a:pPr>
              <a:lnSpc>
                <a:spcPct val="120000"/>
              </a:lnSpc>
            </a:pPr>
            <a:r>
              <a:rPr lang="en-US" sz="1600" b="1" strike="noStrike" spc="-148">
                <a:solidFill>
                  <a:srgbClr val="000000"/>
                </a:solidFill>
                <a:latin typeface="Courier New"/>
                <a:ea typeface="DejaVu Sans"/>
              </a:rPr>
              <a:t>   } while (true);</a:t>
            </a:r>
            <a:br/>
            <a:endParaRPr lang="en-IN" sz="1600" b="0" strike="noStrike" spc="-1">
              <a:latin typeface="Arial"/>
            </a:endParaRP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400680" y="28836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Dining-Philosophers Problem</a:t>
            </a:r>
            <a:endParaRPr lang="en-IN" sz="4000" b="0" strike="noStrike" spc="-1">
              <a:latin typeface="Arial"/>
            </a:endParaRPr>
          </a:p>
        </p:txBody>
      </p:sp>
      <p:sp>
        <p:nvSpPr>
          <p:cNvPr id="171" name="CustomShape 2"/>
          <p:cNvSpPr/>
          <p:nvPr/>
        </p:nvSpPr>
        <p:spPr>
          <a:xfrm>
            <a:off x="642600" y="1612440"/>
            <a:ext cx="6365880" cy="452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Philosophers spend their lives alternating thinking and eating</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Don’t interact with their neighbors, occasionally try to pick up 2 chopsticks (one at a time) to eat from bowl</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Can pickup only one chopstick at a time</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Need both to eat, then release both when done</a:t>
            </a:r>
            <a:endParaRPr lang="en-IN" sz="2400" b="0" strike="noStrike" spc="-1">
              <a:latin typeface="Arial"/>
            </a:endParaRPr>
          </a:p>
          <a:p>
            <a:pPr marL="228600" indent="-226800">
              <a:lnSpc>
                <a:spcPct val="90000"/>
              </a:lnSpc>
              <a:spcBef>
                <a:spcPts val="1001"/>
              </a:spcBef>
              <a:buClr>
                <a:srgbClr val="000000"/>
              </a:buClr>
              <a:buFont typeface="Wingdings" charset="2"/>
              <a:buChar char=""/>
            </a:pPr>
            <a:r>
              <a:rPr lang="en-GB" sz="2400" b="0" strike="noStrike" spc="-1">
                <a:solidFill>
                  <a:srgbClr val="000000"/>
                </a:solidFill>
                <a:latin typeface="Calibri"/>
                <a:ea typeface="DejaVu Sans"/>
              </a:rPr>
              <a:t>In the case of 5 philosophers</a:t>
            </a:r>
            <a:endParaRPr lang="en-IN" sz="2400" b="0" strike="noStrike" spc="-1">
              <a:latin typeface="Arial"/>
            </a:endParaRPr>
          </a:p>
          <a:p>
            <a:pPr marL="685800" lvl="1"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Shared data </a:t>
            </a:r>
            <a:endParaRPr lang="en-IN" sz="2400" b="0" strike="noStrike" spc="-1">
              <a:latin typeface="Arial"/>
            </a:endParaRPr>
          </a:p>
          <a:p>
            <a:pPr marL="1143000" lvl="2"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Bowl of rice (data set)</a:t>
            </a:r>
            <a:endParaRPr lang="en-IN" sz="2400" b="0" strike="noStrike" spc="-1">
              <a:latin typeface="Arial"/>
            </a:endParaRPr>
          </a:p>
          <a:p>
            <a:pPr marL="1143000" lvl="2" indent="-226800">
              <a:lnSpc>
                <a:spcPct val="90000"/>
              </a:lnSpc>
              <a:spcBef>
                <a:spcPts val="499"/>
              </a:spcBef>
              <a:buClr>
                <a:srgbClr val="000000"/>
              </a:buClr>
              <a:buFont typeface="Wingdings" charset="2"/>
              <a:buChar char=""/>
            </a:pPr>
            <a:r>
              <a:rPr lang="en-GB" sz="2400" b="0" strike="noStrike" spc="-1">
                <a:solidFill>
                  <a:srgbClr val="000000"/>
                </a:solidFill>
                <a:latin typeface="Calibri"/>
                <a:ea typeface="DejaVu Sans"/>
              </a:rPr>
              <a:t>Semaphore </a:t>
            </a:r>
            <a:r>
              <a:rPr lang="en-GB" sz="2400" b="0" strike="noStrike" spc="-1">
                <a:solidFill>
                  <a:srgbClr val="FF0000"/>
                </a:solidFill>
                <a:latin typeface="Calibri"/>
                <a:ea typeface="DejaVu Sans"/>
              </a:rPr>
              <a:t>chopstick [5]</a:t>
            </a:r>
            <a:r>
              <a:rPr lang="en-GB" sz="2400" b="0" strike="noStrike" spc="-1">
                <a:solidFill>
                  <a:srgbClr val="000000"/>
                </a:solidFill>
                <a:latin typeface="Calibri"/>
                <a:ea typeface="DejaVu Sans"/>
              </a:rPr>
              <a:t> initialized to 1</a:t>
            </a:r>
            <a:endParaRPr lang="en-IN" sz="2400" b="0" strike="noStrike" spc="-1">
              <a:latin typeface="Arial"/>
            </a:endParaRPr>
          </a:p>
        </p:txBody>
      </p:sp>
      <p:pic>
        <p:nvPicPr>
          <p:cNvPr id="172" name="Picture 5"/>
          <p:cNvPicPr/>
          <p:nvPr/>
        </p:nvPicPr>
        <p:blipFill>
          <a:blip r:embed="rId2"/>
          <a:stretch>
            <a:fillRect/>
          </a:stretch>
        </p:blipFill>
        <p:spPr>
          <a:xfrm>
            <a:off x="7511040" y="1880280"/>
            <a:ext cx="3619800" cy="3476880"/>
          </a:xfrm>
          <a:prstGeom prst="rect">
            <a:avLst/>
          </a:prstGeom>
          <a:ln>
            <a:noFill/>
          </a:ln>
        </p:spPr>
      </p:pic>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466560" y="0"/>
            <a:ext cx="8502840" cy="13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Dining-Philosophers Problem Algorithm</a:t>
            </a:r>
            <a:endParaRPr lang="en-IN" sz="4000" b="0" strike="noStrike" spc="-1">
              <a:latin typeface="Arial"/>
            </a:endParaRPr>
          </a:p>
        </p:txBody>
      </p:sp>
      <p:sp>
        <p:nvSpPr>
          <p:cNvPr id="174" name="CustomShape 2"/>
          <p:cNvSpPr/>
          <p:nvPr/>
        </p:nvSpPr>
        <p:spPr>
          <a:xfrm>
            <a:off x="1551960" y="1547640"/>
            <a:ext cx="7105320" cy="478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u="sng" strike="noStrike" spc="-148">
                <a:solidFill>
                  <a:srgbClr val="FF0000"/>
                </a:solidFill>
                <a:uFillTx/>
                <a:latin typeface="Arial"/>
                <a:ea typeface="DejaVu Sans"/>
              </a:rPr>
              <a:t>Structure of Philosopher</a:t>
            </a:r>
            <a:r>
              <a:rPr lang="en-US" sz="3600" b="1" i="1" u="sng" strike="noStrike" spc="-148">
                <a:solidFill>
                  <a:srgbClr val="FF0000"/>
                </a:solidFill>
                <a:uFillTx/>
                <a:latin typeface="Arial"/>
                <a:ea typeface="DejaVu Sans"/>
              </a:rPr>
              <a:t> i</a:t>
            </a:r>
            <a:r>
              <a:rPr lang="en-US" sz="3600" b="1" u="sng" strike="noStrike" spc="-148">
                <a:solidFill>
                  <a:srgbClr val="FF0000"/>
                </a:solidFill>
                <a:uFillTx/>
                <a:latin typeface="Arial"/>
                <a:ea typeface="DejaVu Sans"/>
              </a:rPr>
              <a:t>:</a:t>
            </a:r>
            <a:endParaRPr lang="en-IN" sz="3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do { </a:t>
            </a:r>
            <a:endParaRPr lang="en-IN" sz="1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     wait (chopstick[i] );</a:t>
            </a:r>
            <a:endParaRPr lang="en-IN" sz="1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	  wait (chopstick[ (i + 1) % 5] );</a:t>
            </a:r>
            <a:endParaRPr lang="en-IN" sz="1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	</a:t>
            </a:r>
            <a:endParaRPr lang="en-IN" sz="1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	             //  eat</a:t>
            </a:r>
            <a:endParaRPr lang="en-IN" sz="1600" b="0" strike="noStrike" spc="-1">
              <a:latin typeface="Arial"/>
            </a:endParaRPr>
          </a:p>
          <a:p>
            <a:pPr marL="1195560" indent="-336240">
              <a:lnSpc>
                <a:spcPct val="90000"/>
              </a:lnSpc>
              <a:spcBef>
                <a:spcPts val="499"/>
              </a:spcBef>
              <a:tabLst>
                <a:tab pos="0" algn="l"/>
              </a:tabLst>
            </a:pPr>
            <a:endParaRPr lang="en-IN" sz="1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	  signal (chopstick[i] );</a:t>
            </a:r>
            <a:endParaRPr lang="en-IN" sz="1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	  signal (chopstick[ (i + 1) % 5] );</a:t>
            </a:r>
            <a:endParaRPr lang="en-IN" sz="1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	</a:t>
            </a:r>
            <a:endParaRPr lang="en-IN" sz="1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                 //  think</a:t>
            </a:r>
            <a:endParaRPr lang="en-IN" sz="1600" b="0" strike="noStrike" spc="-1">
              <a:latin typeface="Arial"/>
            </a:endParaRPr>
          </a:p>
          <a:p>
            <a:pPr marL="1195560" indent="-336240">
              <a:lnSpc>
                <a:spcPct val="90000"/>
              </a:lnSpc>
              <a:spcBef>
                <a:spcPts val="499"/>
              </a:spcBef>
              <a:tabLst>
                <a:tab pos="0" algn="l"/>
              </a:tabLst>
            </a:pPr>
            <a:endParaRPr lang="en-IN" sz="1600" b="0" strike="noStrike" spc="-1">
              <a:latin typeface="Arial"/>
            </a:endParaRPr>
          </a:p>
          <a:p>
            <a:pPr marL="1195560" indent="-336240">
              <a:lnSpc>
                <a:spcPct val="90000"/>
              </a:lnSpc>
              <a:spcBef>
                <a:spcPts val="499"/>
              </a:spcBef>
              <a:tabLst>
                <a:tab pos="0" algn="l"/>
              </a:tabLst>
            </a:pPr>
            <a:r>
              <a:rPr lang="en-US" sz="1600" b="1" strike="noStrike" spc="-1">
                <a:solidFill>
                  <a:srgbClr val="000000"/>
                </a:solidFill>
                <a:latin typeface="Courier New"/>
                <a:ea typeface="DejaVu Sans"/>
              </a:rPr>
              <a:t>} while (TRUE);</a:t>
            </a:r>
            <a:endParaRPr lang="en-IN" sz="1600" b="0" strike="noStrike" spc="-1">
              <a:latin typeface="Arial"/>
            </a:endParaRPr>
          </a:p>
          <a:p>
            <a:pPr marL="1195560" indent="-336240">
              <a:lnSpc>
                <a:spcPct val="90000"/>
              </a:lnSpc>
              <a:tabLst>
                <a:tab pos="0" algn="l"/>
              </a:tabLst>
            </a:pPr>
            <a:r>
              <a:rPr lang="en-US" sz="3600" b="1" strike="noStrike" spc="-148">
                <a:solidFill>
                  <a:srgbClr val="FF0000"/>
                </a:solidFill>
                <a:latin typeface="Arial"/>
                <a:ea typeface="DejaVu Sans"/>
              </a:rPr>
              <a:t>What is the problem with this algorithm?</a:t>
            </a:r>
            <a:endParaRPr lang="en-IN" sz="3600" b="0" strike="noStrike" spc="-1">
              <a:latin typeface="Arial"/>
            </a:endParaRPr>
          </a:p>
          <a:p>
            <a:pPr marL="1195560" indent="-336240">
              <a:lnSpc>
                <a:spcPct val="90000"/>
              </a:lnSpc>
              <a:spcBef>
                <a:spcPts val="499"/>
              </a:spcBef>
              <a:tabLst>
                <a:tab pos="0" algn="l"/>
              </a:tabLst>
            </a:pPr>
            <a:endParaRPr lang="en-IN" sz="3600" b="0" strike="noStrike" spc="-1">
              <a:latin typeface="Arial"/>
            </a:endParaRPr>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466560" y="0"/>
            <a:ext cx="8502840" cy="13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Dining-Philosophers Problem Algorithm</a:t>
            </a:r>
            <a:endParaRPr lang="en-IN" sz="4000" b="0" strike="noStrike" spc="-1">
              <a:latin typeface="Arial"/>
            </a:endParaRPr>
          </a:p>
        </p:txBody>
      </p:sp>
      <p:sp>
        <p:nvSpPr>
          <p:cNvPr id="176" name="CustomShape 2"/>
          <p:cNvSpPr/>
          <p:nvPr/>
        </p:nvSpPr>
        <p:spPr>
          <a:xfrm>
            <a:off x="1145160" y="1467000"/>
            <a:ext cx="9027000" cy="5575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280">
              <a:lnSpc>
                <a:spcPct val="100000"/>
              </a:lnSpc>
              <a:buClr>
                <a:srgbClr val="000000"/>
              </a:buClr>
              <a:buFont typeface="Wingdings" charset="2"/>
              <a:buChar char=""/>
            </a:pPr>
            <a:r>
              <a:rPr lang="en-GB" sz="2400" b="0" strike="noStrike" spc="-1">
                <a:solidFill>
                  <a:srgbClr val="000000"/>
                </a:solidFill>
                <a:latin typeface="Calibri"/>
                <a:ea typeface="DejaVu Sans"/>
              </a:rPr>
              <a:t>Deadlock handling</a:t>
            </a:r>
            <a:endParaRPr lang="en-IN" sz="2400" b="0" strike="noStrike" spc="-1">
              <a:latin typeface="Arial"/>
            </a:endParaRPr>
          </a:p>
          <a:p>
            <a:pPr marL="800280" lvl="1" indent="-341280">
              <a:lnSpc>
                <a:spcPct val="100000"/>
              </a:lnSpc>
              <a:buClr>
                <a:srgbClr val="000000"/>
              </a:buClr>
              <a:buFont typeface="Wingdings" charset="2"/>
              <a:buChar char=""/>
            </a:pPr>
            <a:r>
              <a:rPr lang="en-GB" sz="2400" b="0" strike="noStrike" spc="-1">
                <a:solidFill>
                  <a:srgbClr val="000000"/>
                </a:solidFill>
                <a:latin typeface="Calibri"/>
                <a:ea typeface="DejaVu Sans"/>
              </a:rPr>
              <a:t> Allow at most 4 philosophers to be sitting simultaneously at  the table.</a:t>
            </a:r>
            <a:endParaRPr lang="en-IN" sz="2400" b="0" strike="noStrike" spc="-1">
              <a:latin typeface="Arial"/>
            </a:endParaRPr>
          </a:p>
          <a:p>
            <a:pPr>
              <a:lnSpc>
                <a:spcPct val="100000"/>
              </a:lnSpc>
            </a:pPr>
            <a:endParaRPr lang="en-IN" sz="2400" b="0" strike="noStrike" spc="-1">
              <a:latin typeface="Arial"/>
            </a:endParaRPr>
          </a:p>
          <a:p>
            <a:pPr marL="800280" lvl="1" indent="-341280">
              <a:lnSpc>
                <a:spcPct val="100000"/>
              </a:lnSpc>
              <a:buClr>
                <a:srgbClr val="000000"/>
              </a:buClr>
              <a:buFont typeface="Wingdings" charset="2"/>
              <a:buChar char=""/>
            </a:pPr>
            <a:r>
              <a:rPr lang="en-GB" sz="2400" b="0" strike="noStrike" spc="-1">
                <a:solidFill>
                  <a:srgbClr val="000000"/>
                </a:solidFill>
                <a:latin typeface="Calibri"/>
                <a:ea typeface="DejaVu Sans"/>
              </a:rPr>
              <a:t> Allow a philosopher to pick up  the chopsticks only if both are available (picking must be done in a critical section.</a:t>
            </a:r>
            <a:endParaRPr lang="en-IN" sz="2400" b="0" strike="noStrike" spc="-1">
              <a:latin typeface="Arial"/>
            </a:endParaRPr>
          </a:p>
          <a:p>
            <a:pPr>
              <a:lnSpc>
                <a:spcPct val="100000"/>
              </a:lnSpc>
            </a:pPr>
            <a:endParaRPr lang="en-IN" sz="2400" b="0" strike="noStrike" spc="-1">
              <a:latin typeface="Arial"/>
            </a:endParaRPr>
          </a:p>
          <a:p>
            <a:pPr marL="800280" lvl="1" indent="-341280">
              <a:lnSpc>
                <a:spcPct val="100000"/>
              </a:lnSpc>
              <a:buClr>
                <a:srgbClr val="000000"/>
              </a:buClr>
              <a:buFont typeface="Wingdings" charset="2"/>
              <a:buChar char=""/>
            </a:pPr>
            <a:r>
              <a:rPr lang="en-GB" sz="2400" b="0" strike="noStrike" spc="-1">
                <a:solidFill>
                  <a:srgbClr val="000000"/>
                </a:solidFill>
                <a:latin typeface="Calibri"/>
                <a:ea typeface="DejaVu Sans"/>
              </a:rPr>
              <a:t> Use an asymmetric solution  -- an odd-numbered  philosopher picks  up first the left chopstick and then the right chopstick. Even-numbered  philosopher picks  up first the right chopstick and then the left chopstick. </a:t>
            </a: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507600" y="271800"/>
            <a:ext cx="850284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Problems with Semaphores</a:t>
            </a:r>
            <a:endParaRPr lang="en-IN" sz="4000" b="0" strike="noStrike" spc="-1">
              <a:latin typeface="Arial"/>
            </a:endParaRPr>
          </a:p>
        </p:txBody>
      </p:sp>
      <p:sp>
        <p:nvSpPr>
          <p:cNvPr id="178" name="CustomShape 2"/>
          <p:cNvSpPr/>
          <p:nvPr/>
        </p:nvSpPr>
        <p:spPr>
          <a:xfrm>
            <a:off x="1145160" y="1467000"/>
            <a:ext cx="9027000" cy="447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280">
              <a:lnSpc>
                <a:spcPct val="100000"/>
              </a:lnSpc>
              <a:buClr>
                <a:srgbClr val="000000"/>
              </a:buClr>
              <a:buFont typeface="Wingdings" charset="2"/>
              <a:buChar char=""/>
            </a:pPr>
            <a:r>
              <a:rPr lang="en-GB" sz="2400" b="0" strike="noStrike" spc="-1">
                <a:solidFill>
                  <a:srgbClr val="000000"/>
                </a:solidFill>
                <a:latin typeface="Calibri"/>
                <a:ea typeface="DejaVu Sans"/>
              </a:rPr>
              <a:t> Incorrect use of semaphore operations:</a:t>
            </a:r>
            <a:br/>
            <a:r>
              <a:rPr lang="en-GB" sz="2400" b="0" strike="noStrike" spc="-1">
                <a:solidFill>
                  <a:srgbClr val="000000"/>
                </a:solidFill>
                <a:latin typeface="Calibri"/>
                <a:ea typeface="DejaVu Sans"/>
              </a:rPr>
              <a:t> </a:t>
            </a:r>
            <a:endParaRPr lang="en-IN" sz="2400" b="0" strike="noStrike" spc="-1">
              <a:latin typeface="Arial"/>
            </a:endParaRPr>
          </a:p>
          <a:p>
            <a:pPr marL="800280" lvl="1" indent="-341280">
              <a:lnSpc>
                <a:spcPct val="100000"/>
              </a:lnSpc>
              <a:buClr>
                <a:srgbClr val="000000"/>
              </a:buClr>
              <a:buFont typeface="Wingdings" charset="2"/>
              <a:buChar char=""/>
            </a:pPr>
            <a:r>
              <a:rPr lang="en-GB" sz="2400" b="0" strike="noStrike" spc="-1">
                <a:solidFill>
                  <a:srgbClr val="000000"/>
                </a:solidFill>
                <a:latin typeface="Calibri"/>
                <a:ea typeface="DejaVu Sans"/>
              </a:rPr>
              <a:t> signal (mutex)  ….  wait (mutex)</a:t>
            </a:r>
            <a:br/>
            <a:r>
              <a:rPr lang="en-GB" sz="2400" b="0" strike="noStrike" spc="-1">
                <a:solidFill>
                  <a:srgbClr val="000000"/>
                </a:solidFill>
                <a:latin typeface="Calibri"/>
                <a:ea typeface="DejaVu Sans"/>
              </a:rPr>
              <a:t> </a:t>
            </a:r>
            <a:endParaRPr lang="en-IN" sz="2400" b="0" strike="noStrike" spc="-1">
              <a:latin typeface="Arial"/>
            </a:endParaRPr>
          </a:p>
          <a:p>
            <a:pPr marL="800280" lvl="1" indent="-341280">
              <a:lnSpc>
                <a:spcPct val="100000"/>
              </a:lnSpc>
              <a:buClr>
                <a:srgbClr val="000000"/>
              </a:buClr>
              <a:buFont typeface="Wingdings" charset="2"/>
              <a:buChar char=""/>
            </a:pPr>
            <a:r>
              <a:rPr lang="en-GB" sz="2400" b="0" strike="noStrike" spc="-1">
                <a:solidFill>
                  <a:srgbClr val="000000"/>
                </a:solidFill>
                <a:latin typeface="Calibri"/>
                <a:ea typeface="DejaVu Sans"/>
              </a:rPr>
              <a:t> wait (mutex)  …  wait (mutex)</a:t>
            </a:r>
            <a:endParaRPr lang="en-IN" sz="2400" b="0" strike="noStrike" spc="-1">
              <a:latin typeface="Arial"/>
            </a:endParaRPr>
          </a:p>
          <a:p>
            <a:pPr>
              <a:lnSpc>
                <a:spcPct val="100000"/>
              </a:lnSpc>
            </a:pPr>
            <a:endParaRPr lang="en-IN" sz="2400" b="0" strike="noStrike" spc="-1">
              <a:latin typeface="Arial"/>
            </a:endParaRPr>
          </a:p>
          <a:p>
            <a:pPr marL="800280" lvl="1" indent="-341280">
              <a:lnSpc>
                <a:spcPct val="100000"/>
              </a:lnSpc>
              <a:buClr>
                <a:srgbClr val="000000"/>
              </a:buClr>
              <a:buFont typeface="Wingdings" charset="2"/>
              <a:buChar char=""/>
            </a:pPr>
            <a:r>
              <a:rPr lang="en-GB" sz="2400" b="0" strike="noStrike" spc="-1">
                <a:solidFill>
                  <a:srgbClr val="000000"/>
                </a:solidFill>
                <a:latin typeface="Calibri"/>
                <a:ea typeface="DejaVu Sans"/>
              </a:rPr>
              <a:t> Omitting  of wait (mutex) or signal (mutex) (or both)</a:t>
            </a:r>
            <a:endParaRPr lang="en-IN" sz="2400" b="0" strike="noStrike" spc="-1">
              <a:latin typeface="Arial"/>
            </a:endParaRPr>
          </a:p>
          <a:p>
            <a:pPr>
              <a:lnSpc>
                <a:spcPct val="100000"/>
              </a:lnSpc>
            </a:pPr>
            <a:endParaRPr lang="en-IN" sz="2400" b="0" strike="noStrike" spc="-1">
              <a:latin typeface="Arial"/>
            </a:endParaRPr>
          </a:p>
          <a:p>
            <a:pPr marL="343080" indent="-341280">
              <a:lnSpc>
                <a:spcPct val="100000"/>
              </a:lnSpc>
              <a:buClr>
                <a:srgbClr val="000000"/>
              </a:buClr>
              <a:buFont typeface="Wingdings" charset="2"/>
              <a:buChar char=""/>
            </a:pPr>
            <a:r>
              <a:rPr lang="en-GB" sz="2400" b="0" strike="noStrike" spc="-1">
                <a:solidFill>
                  <a:srgbClr val="000000"/>
                </a:solidFill>
                <a:latin typeface="Calibri"/>
                <a:ea typeface="DejaVu Sans"/>
              </a:rPr>
              <a:t>Deadlock and starvation are possible.</a:t>
            </a: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3581280" y="4221720"/>
            <a:ext cx="6628320" cy="9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ts val="4000"/>
              </a:lnSpc>
            </a:pPr>
            <a:r>
              <a:rPr lang="en-US" sz="2800" b="1" strike="noStrike" spc="-1">
                <a:solidFill>
                  <a:srgbClr val="FFFFFF"/>
                </a:solidFill>
                <a:latin typeface="Baskerville Old Face"/>
                <a:ea typeface="DejaVu Sans"/>
              </a:rPr>
              <a:t>OPERATING SYSTEMS (CS F372)</a:t>
            </a:r>
            <a:br/>
            <a:r>
              <a:rPr lang="en-US" sz="2800" b="0" strike="noStrike" spc="-1">
                <a:solidFill>
                  <a:srgbClr val="FFFFFF"/>
                </a:solidFill>
                <a:latin typeface="Baskerville Old Face"/>
                <a:ea typeface="DejaVu Sans"/>
              </a:rPr>
              <a:t>Deadlocks 	</a:t>
            </a:r>
            <a:endParaRPr lang="en-IN" sz="2800" b="0" strike="noStrike" spc="-1">
              <a:latin typeface="Arial"/>
            </a:endParaRPr>
          </a:p>
        </p:txBody>
      </p:sp>
      <p:sp>
        <p:nvSpPr>
          <p:cNvPr id="94" name="CustomShape 2"/>
          <p:cNvSpPr/>
          <p:nvPr/>
        </p:nvSpPr>
        <p:spPr>
          <a:xfrm>
            <a:off x="3550680" y="5189760"/>
            <a:ext cx="6348600" cy="53244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6"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System Model</a:t>
            </a:r>
            <a:endParaRPr lang="en-IN" sz="4000" b="0" strike="noStrike" spc="-1">
              <a:latin typeface="Arial"/>
            </a:endParaRPr>
          </a:p>
        </p:txBody>
      </p:sp>
      <p:sp>
        <p:nvSpPr>
          <p:cNvPr id="97" name="CustomShape 3"/>
          <p:cNvSpPr/>
          <p:nvPr/>
        </p:nvSpPr>
        <p:spPr>
          <a:xfrm>
            <a:off x="585000" y="1505520"/>
            <a:ext cx="1013148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System consists of resources</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Resource types </a:t>
            </a:r>
            <a:r>
              <a:rPr lang="en-US" sz="2800" b="0" i="1" strike="noStrike" spc="-1">
                <a:solidFill>
                  <a:srgbClr val="000000"/>
                </a:solidFill>
                <a:latin typeface="Calibri"/>
                <a:ea typeface="DejaVu Sans"/>
              </a:rPr>
              <a:t>R</a:t>
            </a:r>
            <a:r>
              <a:rPr lang="en-US" sz="2800" b="0" strike="noStrike" spc="-1" baseline="-25000">
                <a:solidFill>
                  <a:srgbClr val="000000"/>
                </a:solidFill>
                <a:latin typeface="Calibri"/>
                <a:ea typeface="DejaVu Sans"/>
              </a:rPr>
              <a:t>1</a:t>
            </a:r>
            <a:r>
              <a:rPr lang="en-US" sz="2800" b="0" strike="noStrike" spc="-1">
                <a:solidFill>
                  <a:srgbClr val="000000"/>
                </a:solidFill>
                <a:latin typeface="Calibri"/>
                <a:ea typeface="DejaVu Sans"/>
              </a:rPr>
              <a:t>, </a:t>
            </a:r>
            <a:r>
              <a:rPr lang="en-US" sz="2800" b="0" i="1" strike="noStrike" spc="-1">
                <a:solidFill>
                  <a:srgbClr val="000000"/>
                </a:solidFill>
                <a:latin typeface="Calibri"/>
                <a:ea typeface="DejaVu Sans"/>
              </a:rPr>
              <a:t>R</a:t>
            </a:r>
            <a:r>
              <a:rPr lang="en-US" sz="2800" b="0" strike="noStrike" spc="-1" baseline="-25000">
                <a:solidFill>
                  <a:srgbClr val="000000"/>
                </a:solidFill>
                <a:latin typeface="Calibri"/>
                <a:ea typeface="DejaVu Sans"/>
              </a:rPr>
              <a:t>2</a:t>
            </a:r>
            <a:r>
              <a:rPr lang="en-US" sz="2800" b="0" strike="noStrike" spc="-1">
                <a:solidFill>
                  <a:srgbClr val="000000"/>
                </a:solidFill>
                <a:latin typeface="Calibri"/>
                <a:ea typeface="DejaVu Sans"/>
              </a:rPr>
              <a:t>, . . ., </a:t>
            </a:r>
            <a:r>
              <a:rPr lang="en-US" sz="2800" b="0" i="1" strike="noStrike" spc="-1">
                <a:solidFill>
                  <a:srgbClr val="000000"/>
                </a:solidFill>
                <a:latin typeface="Calibri"/>
                <a:ea typeface="DejaVu Sans"/>
              </a:rPr>
              <a:t>R</a:t>
            </a:r>
            <a:r>
              <a:rPr lang="en-US" sz="2800" b="0" strike="noStrike" spc="-1" baseline="-25000">
                <a:solidFill>
                  <a:srgbClr val="000000"/>
                </a:solidFill>
                <a:latin typeface="Calibri"/>
                <a:ea typeface="DejaVu Sans"/>
              </a:rPr>
              <a:t>m</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Each resource type </a:t>
            </a:r>
            <a:r>
              <a:rPr lang="en-US" sz="2800" b="0" i="1" strike="noStrike" spc="-1">
                <a:solidFill>
                  <a:srgbClr val="000000"/>
                </a:solidFill>
                <a:latin typeface="Calibri"/>
                <a:ea typeface="DejaVu Sans"/>
              </a:rPr>
              <a:t>R</a:t>
            </a:r>
            <a:r>
              <a:rPr lang="en-US" sz="2800" b="0" strike="noStrike" spc="-1" baseline="-25000">
                <a:solidFill>
                  <a:srgbClr val="000000"/>
                </a:solidFill>
                <a:latin typeface="Calibri"/>
                <a:ea typeface="DejaVu Sans"/>
              </a:rPr>
              <a:t>i</a:t>
            </a:r>
            <a:r>
              <a:rPr lang="en-US" sz="2800" b="0" strike="noStrike" spc="-1">
                <a:solidFill>
                  <a:srgbClr val="000000"/>
                </a:solidFill>
                <a:latin typeface="Calibri"/>
                <a:ea typeface="DejaVu Sans"/>
              </a:rPr>
              <a:t> has </a:t>
            </a:r>
            <a:r>
              <a:rPr lang="en-US" sz="2800" b="0" i="1" strike="noStrike" spc="-1">
                <a:solidFill>
                  <a:srgbClr val="000000"/>
                </a:solidFill>
                <a:latin typeface="Calibri"/>
                <a:ea typeface="DejaVu Sans"/>
              </a:rPr>
              <a:t>W</a:t>
            </a:r>
            <a:r>
              <a:rPr lang="en-US" sz="2800" b="0" strike="noStrike" spc="-1" baseline="-25000">
                <a:solidFill>
                  <a:srgbClr val="000000"/>
                </a:solidFill>
                <a:latin typeface="Calibri"/>
                <a:ea typeface="DejaVu Sans"/>
              </a:rPr>
              <a:t>i</a:t>
            </a:r>
            <a:r>
              <a:rPr lang="en-US" sz="2800" b="0" strike="noStrike" spc="-1">
                <a:solidFill>
                  <a:srgbClr val="000000"/>
                </a:solidFill>
                <a:latin typeface="Calibri"/>
                <a:ea typeface="DejaVu Sans"/>
              </a:rPr>
              <a:t> instances.</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Each process utilizes a resource as follows:</a:t>
            </a:r>
            <a:endParaRPr lang="en-IN" sz="2800" b="0" strike="noStrike" spc="-1">
              <a:latin typeface="Arial"/>
            </a:endParaRPr>
          </a:p>
          <a:p>
            <a:pPr marL="685800" lvl="1" indent="-227520">
              <a:lnSpc>
                <a:spcPct val="90000"/>
              </a:lnSpc>
              <a:spcBef>
                <a:spcPts val="499"/>
              </a:spcBef>
              <a:buClr>
                <a:srgbClr val="000000"/>
              </a:buClr>
              <a:buFont typeface="Wingdings" charset="2"/>
              <a:buChar char=""/>
            </a:pPr>
            <a:r>
              <a:rPr lang="en-US" sz="2400" b="1" strike="noStrike" spc="-1">
                <a:solidFill>
                  <a:srgbClr val="000000"/>
                </a:solidFill>
                <a:latin typeface="Calibri"/>
                <a:ea typeface="DejaVu Sans"/>
              </a:rPr>
              <a:t>request </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1" strike="noStrike" spc="-1">
                <a:solidFill>
                  <a:srgbClr val="000000"/>
                </a:solidFill>
                <a:latin typeface="Calibri"/>
                <a:ea typeface="DejaVu Sans"/>
              </a:rPr>
              <a:t>use </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1" strike="noStrike" spc="-1">
                <a:solidFill>
                  <a:srgbClr val="000000"/>
                </a:solidFill>
                <a:latin typeface="Calibri"/>
                <a:ea typeface="DejaVu Sans"/>
              </a:rPr>
              <a:t>release</a:t>
            </a:r>
            <a:endParaRPr lang="en-IN" sz="2400" b="0" strike="noStrike" spc="-1">
              <a:latin typeface="Aria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Operating System Operations</a:t>
            </a:r>
            <a:endParaRPr lang="en-IN" sz="4000" b="0" strike="noStrike" spc="-1">
              <a:latin typeface="Arial"/>
            </a:endParaRPr>
          </a:p>
        </p:txBody>
      </p:sp>
      <p:sp>
        <p:nvSpPr>
          <p:cNvPr id="252" name="CustomShape 2"/>
          <p:cNvSpPr/>
          <p:nvPr/>
        </p:nvSpPr>
        <p:spPr>
          <a:xfrm>
            <a:off x="988560" y="1786320"/>
            <a:ext cx="10493640" cy="264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285840" indent="-284400">
              <a:lnSpc>
                <a:spcPct val="100000"/>
              </a:lnSpc>
              <a:buClr>
                <a:srgbClr val="000000"/>
              </a:buClr>
              <a:buFont typeface="Wingdings" charset="2"/>
              <a:buChar char=""/>
            </a:pPr>
            <a:r>
              <a:rPr lang="en-GB" sz="2800" b="0" strike="noStrike" spc="-1">
                <a:solidFill>
                  <a:srgbClr val="00008B"/>
                </a:solidFill>
                <a:latin typeface="Cambria"/>
                <a:ea typeface="DejaVu Sans"/>
              </a:rPr>
              <a:t>Boot time: hardware starts in kernel mode</a:t>
            </a:r>
            <a:endParaRPr lang="en-IN" sz="2800" b="0" strike="noStrike" spc="-1">
              <a:latin typeface="Arial"/>
            </a:endParaRPr>
          </a:p>
          <a:p>
            <a:pPr marL="285840" indent="-284400">
              <a:lnSpc>
                <a:spcPct val="100000"/>
              </a:lnSpc>
              <a:buClr>
                <a:srgbClr val="000000"/>
              </a:buClr>
              <a:buFont typeface="Wingdings" charset="2"/>
              <a:buChar char=""/>
            </a:pPr>
            <a:r>
              <a:rPr lang="en-GB" sz="2800" b="0" strike="noStrike" spc="-1">
                <a:solidFill>
                  <a:srgbClr val="00008B"/>
                </a:solidFill>
                <a:latin typeface="Cambria"/>
                <a:ea typeface="DejaVu Sans"/>
              </a:rPr>
              <a:t>After loading OS, user applications are started in user mode</a:t>
            </a:r>
            <a:endParaRPr lang="en-IN" sz="2800" b="0" strike="noStrike" spc="-1">
              <a:latin typeface="Arial"/>
            </a:endParaRPr>
          </a:p>
          <a:p>
            <a:pPr marL="285840" indent="-284400">
              <a:lnSpc>
                <a:spcPct val="100000"/>
              </a:lnSpc>
              <a:buClr>
                <a:srgbClr val="000000"/>
              </a:buClr>
              <a:buFont typeface="Wingdings" charset="2"/>
              <a:buChar char=""/>
            </a:pPr>
            <a:r>
              <a:rPr lang="en-GB" sz="2800" b="0" strike="noStrike" spc="-1">
                <a:solidFill>
                  <a:srgbClr val="00008B"/>
                </a:solidFill>
                <a:latin typeface="Cambria"/>
                <a:ea typeface="DejaVu Sans"/>
              </a:rPr>
              <a:t>When trap / interrupt occurs, hardware switches from user mode to kernel mode</a:t>
            </a:r>
            <a:endParaRPr lang="en-IN" sz="2800" b="0" strike="noStrike" spc="-1">
              <a:latin typeface="Arial"/>
            </a:endParaRPr>
          </a:p>
          <a:p>
            <a:pPr>
              <a:lnSpc>
                <a:spcPct val="100000"/>
              </a:lnSpc>
            </a:pPr>
            <a:endParaRPr lang="en-IN" sz="2800" b="0" strike="noStrike" spc="-1">
              <a:latin typeface="Arial"/>
            </a:endParaRPr>
          </a:p>
          <a:p>
            <a:pPr>
              <a:lnSpc>
                <a:spcPct val="100000"/>
              </a:lnSpc>
            </a:pPr>
            <a:endParaRPr lang="en-IN" sz="2800" b="0" strike="noStrike" spc="-1">
              <a:latin typeface="Arial"/>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9"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Necessary Conditions</a:t>
            </a:r>
            <a:endParaRPr lang="en-IN" sz="4000" b="0" strike="noStrike" spc="-1">
              <a:latin typeface="Arial"/>
            </a:endParaRPr>
          </a:p>
        </p:txBody>
      </p:sp>
      <p:sp>
        <p:nvSpPr>
          <p:cNvPr id="100" name="CustomShape 3"/>
          <p:cNvSpPr/>
          <p:nvPr/>
        </p:nvSpPr>
        <p:spPr>
          <a:xfrm>
            <a:off x="585000" y="1505520"/>
            <a:ext cx="1013148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90000"/>
              </a:lnSpc>
              <a:spcBef>
                <a:spcPts val="1400"/>
              </a:spcBef>
              <a:tabLst>
                <a:tab pos="0" algn="l"/>
              </a:tabLst>
            </a:pPr>
            <a:r>
              <a:rPr lang="en-US" sz="2800" b="1" strike="noStrike" spc="-1">
                <a:solidFill>
                  <a:srgbClr val="FF0000"/>
                </a:solidFill>
                <a:latin typeface="FrankRuehl"/>
                <a:ea typeface="DejaVu Sans"/>
              </a:rPr>
              <a:t>Deadlock can arise if four conditions hold simultaneously</a:t>
            </a:r>
            <a:endParaRPr lang="en-IN" sz="2800" b="0" strike="noStrike" spc="-1">
              <a:latin typeface="Arial"/>
            </a:endParaRPr>
          </a:p>
          <a:p>
            <a:pPr marL="228600" indent="-227520" algn="just">
              <a:lnSpc>
                <a:spcPct val="90000"/>
              </a:lnSpc>
              <a:spcBef>
                <a:spcPts val="1001"/>
              </a:spcBef>
              <a:buClr>
                <a:srgbClr val="3366FF"/>
              </a:buClr>
              <a:buFont typeface="Wingdings" charset="2"/>
              <a:buChar char=""/>
              <a:tabLst>
                <a:tab pos="0" algn="l"/>
              </a:tabLst>
            </a:pPr>
            <a:r>
              <a:rPr lang="en-US" sz="2800" b="1" strike="noStrike" spc="-1">
                <a:solidFill>
                  <a:srgbClr val="3366FF"/>
                </a:solidFill>
                <a:latin typeface="Calibri"/>
                <a:ea typeface="DejaVu Sans"/>
              </a:rPr>
              <a:t>Mutual exclusion</a:t>
            </a:r>
            <a:r>
              <a:rPr lang="en-US" sz="2800" b="1" strike="noStrike" spc="-1">
                <a:solidFill>
                  <a:srgbClr val="000000"/>
                </a:solidFill>
                <a:latin typeface="Calibri"/>
                <a:ea typeface="DejaVu Sans"/>
              </a:rPr>
              <a:t>:</a:t>
            </a:r>
            <a:r>
              <a:rPr lang="en-US" sz="2800" b="0" strike="noStrike" spc="-1">
                <a:solidFill>
                  <a:srgbClr val="000000"/>
                </a:solidFill>
                <a:latin typeface="Calibri"/>
                <a:ea typeface="DejaVu Sans"/>
              </a:rPr>
              <a:t>  only one process at a time can use a resource</a:t>
            </a:r>
            <a:endParaRPr lang="en-IN" sz="2800" b="0" strike="noStrike" spc="-1">
              <a:latin typeface="Arial"/>
            </a:endParaRPr>
          </a:p>
          <a:p>
            <a:pPr marL="228600" indent="-227520" algn="just">
              <a:lnSpc>
                <a:spcPct val="90000"/>
              </a:lnSpc>
              <a:spcBef>
                <a:spcPts val="1001"/>
              </a:spcBef>
              <a:buClr>
                <a:srgbClr val="3366FF"/>
              </a:buClr>
              <a:buFont typeface="Wingdings" charset="2"/>
              <a:buChar char=""/>
              <a:tabLst>
                <a:tab pos="0" algn="l"/>
              </a:tabLst>
            </a:pPr>
            <a:r>
              <a:rPr lang="en-US" sz="2800" b="1" strike="noStrike" spc="-1">
                <a:solidFill>
                  <a:srgbClr val="3366FF"/>
                </a:solidFill>
                <a:latin typeface="Calibri"/>
                <a:ea typeface="DejaVu Sans"/>
              </a:rPr>
              <a:t>Hold and wait</a:t>
            </a:r>
            <a:r>
              <a:rPr lang="en-US" sz="2800" b="1" strike="noStrike" spc="-1">
                <a:solidFill>
                  <a:srgbClr val="000000"/>
                </a:solidFill>
                <a:latin typeface="Calibri"/>
                <a:ea typeface="DejaVu Sans"/>
              </a:rPr>
              <a:t>:</a:t>
            </a:r>
            <a:r>
              <a:rPr lang="en-US" sz="2800" b="0" strike="noStrike" spc="-1">
                <a:solidFill>
                  <a:srgbClr val="000000"/>
                </a:solidFill>
                <a:latin typeface="Calibri"/>
                <a:ea typeface="DejaVu Sans"/>
              </a:rPr>
              <a:t>  a process holding at least one resource is waiting to acquire additional resources held by other processes</a:t>
            </a:r>
            <a:endParaRPr lang="en-IN" sz="2800" b="0" strike="noStrike" spc="-1">
              <a:latin typeface="Arial"/>
            </a:endParaRPr>
          </a:p>
          <a:p>
            <a:pPr marL="228600" indent="-227520" algn="just">
              <a:lnSpc>
                <a:spcPct val="90000"/>
              </a:lnSpc>
              <a:spcBef>
                <a:spcPts val="1001"/>
              </a:spcBef>
              <a:buClr>
                <a:srgbClr val="3366FF"/>
              </a:buClr>
              <a:buFont typeface="Wingdings" charset="2"/>
              <a:buChar char=""/>
              <a:tabLst>
                <a:tab pos="0" algn="l"/>
              </a:tabLst>
            </a:pPr>
            <a:r>
              <a:rPr lang="en-US" sz="2800" b="1" strike="noStrike" spc="-1">
                <a:solidFill>
                  <a:srgbClr val="3366FF"/>
                </a:solidFill>
                <a:latin typeface="Calibri"/>
                <a:ea typeface="DejaVu Sans"/>
              </a:rPr>
              <a:t>No preemption</a:t>
            </a:r>
            <a:r>
              <a:rPr lang="en-US" sz="2800" b="1" strike="noStrike" spc="-1">
                <a:solidFill>
                  <a:srgbClr val="000000"/>
                </a:solidFill>
                <a:latin typeface="Calibri"/>
                <a:ea typeface="DejaVu Sans"/>
              </a:rPr>
              <a:t>:</a:t>
            </a:r>
            <a:r>
              <a:rPr lang="en-US" sz="2800" b="0" strike="noStrike" spc="-1">
                <a:solidFill>
                  <a:srgbClr val="000000"/>
                </a:solidFill>
                <a:latin typeface="Calibri"/>
                <a:ea typeface="DejaVu Sans"/>
              </a:rPr>
              <a:t>  a resource can be released only voluntarily by the process holding it, after that process has completed its task</a:t>
            </a:r>
            <a:endParaRPr lang="en-IN" sz="2800" b="0" strike="noStrike" spc="-1">
              <a:latin typeface="Arial"/>
            </a:endParaRPr>
          </a:p>
          <a:p>
            <a:pPr marL="228600" indent="-227520" algn="just">
              <a:lnSpc>
                <a:spcPct val="90000"/>
              </a:lnSpc>
              <a:spcBef>
                <a:spcPts val="1001"/>
              </a:spcBef>
              <a:buClr>
                <a:srgbClr val="3366FF"/>
              </a:buClr>
              <a:buFont typeface="Wingdings" charset="2"/>
              <a:buChar char=""/>
              <a:tabLst>
                <a:tab pos="0" algn="l"/>
              </a:tabLst>
            </a:pPr>
            <a:r>
              <a:rPr lang="en-US" sz="2800" b="1" strike="noStrike" spc="-1">
                <a:solidFill>
                  <a:srgbClr val="3366FF"/>
                </a:solidFill>
                <a:latin typeface="Calibri"/>
                <a:ea typeface="DejaVu Sans"/>
              </a:rPr>
              <a:t>Circular wait</a:t>
            </a:r>
            <a:r>
              <a:rPr lang="en-US" sz="2800" b="1" strike="noStrike" spc="-1">
                <a:solidFill>
                  <a:srgbClr val="000000"/>
                </a:solidFill>
                <a:latin typeface="Calibri"/>
                <a:ea typeface="DejaVu Sans"/>
              </a:rPr>
              <a:t>:</a:t>
            </a:r>
            <a:r>
              <a:rPr lang="en-US" sz="2800" b="0" strike="noStrike" spc="-1">
                <a:solidFill>
                  <a:srgbClr val="000000"/>
                </a:solidFill>
                <a:latin typeface="Calibri"/>
                <a:ea typeface="DejaVu Sans"/>
              </a:rPr>
              <a:t>  there exists a set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0</a:t>
            </a:r>
            <a:r>
              <a:rPr lang="en-US" sz="2800" b="0" strike="noStrike" spc="-1">
                <a:solidFill>
                  <a:srgbClr val="000000"/>
                </a:solidFill>
                <a:latin typeface="Calibri"/>
                <a:ea typeface="DejaVu Sans"/>
              </a:rPr>
              <a:t>,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1</a:t>
            </a:r>
            <a:r>
              <a:rPr lang="en-US" sz="2800" b="0" strike="noStrike" spc="-1">
                <a:solidFill>
                  <a:srgbClr val="000000"/>
                </a:solidFill>
                <a:latin typeface="Calibri"/>
                <a:ea typeface="DejaVu Sans"/>
              </a:rPr>
              <a:t>, …,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n</a:t>
            </a:r>
            <a:r>
              <a:rPr lang="en-US" sz="2800" b="0" strike="noStrike" spc="-1">
                <a:solidFill>
                  <a:srgbClr val="000000"/>
                </a:solidFill>
                <a:latin typeface="Calibri"/>
                <a:ea typeface="DejaVu Sans"/>
              </a:rPr>
              <a:t>} of waiting processes such that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0 </a:t>
            </a:r>
            <a:r>
              <a:rPr lang="en-US" sz="2800" b="0" strike="noStrike" spc="-1">
                <a:solidFill>
                  <a:srgbClr val="000000"/>
                </a:solidFill>
                <a:latin typeface="Calibri"/>
                <a:ea typeface="DejaVu Sans"/>
              </a:rPr>
              <a:t>is waiting for a resource that is held by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1</a:t>
            </a:r>
            <a:r>
              <a:rPr lang="en-US" sz="2800" b="0" strike="noStrike" spc="-1">
                <a:solidFill>
                  <a:srgbClr val="000000"/>
                </a:solidFill>
                <a:latin typeface="Calibri"/>
                <a:ea typeface="DejaVu Sans"/>
              </a:rPr>
              <a:t>,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1</a:t>
            </a:r>
            <a:r>
              <a:rPr lang="en-US" sz="2800" b="0" strike="noStrike" spc="-1">
                <a:solidFill>
                  <a:srgbClr val="000000"/>
                </a:solidFill>
                <a:latin typeface="Calibri"/>
                <a:ea typeface="DejaVu Sans"/>
              </a:rPr>
              <a:t> is waiting for a resource that is held by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2</a:t>
            </a:r>
            <a:r>
              <a:rPr lang="en-US" sz="2800" b="0" strike="noStrike" spc="-1">
                <a:solidFill>
                  <a:srgbClr val="000000"/>
                </a:solidFill>
                <a:latin typeface="Calibri"/>
                <a:ea typeface="DejaVu Sans"/>
              </a:rPr>
              <a:t>, …, </a:t>
            </a:r>
            <a:r>
              <a:rPr lang="en-US" sz="2800" b="0" i="1" strike="noStrike" spc="-1">
                <a:solidFill>
                  <a:srgbClr val="000000"/>
                </a:solidFill>
                <a:latin typeface="Calibri"/>
                <a:ea typeface="DejaVu Sans"/>
              </a:rPr>
              <a:t>P</a:t>
            </a:r>
            <a:r>
              <a:rPr lang="en-US" sz="2800" b="0" i="1" strike="noStrike" spc="-1" baseline="-25000">
                <a:solidFill>
                  <a:srgbClr val="000000"/>
                </a:solidFill>
                <a:latin typeface="Calibri"/>
                <a:ea typeface="DejaVu Sans"/>
              </a:rPr>
              <a:t>n</a:t>
            </a:r>
            <a:r>
              <a:rPr lang="en-US" sz="2800" b="0" strike="noStrike" spc="-1" baseline="-25000">
                <a:solidFill>
                  <a:srgbClr val="000000"/>
                </a:solidFill>
                <a:latin typeface="Calibri"/>
                <a:ea typeface="DejaVu Sans"/>
              </a:rPr>
              <a:t>–1</a:t>
            </a:r>
            <a:r>
              <a:rPr lang="en-US" sz="2800" b="0" strike="noStrike" spc="-1">
                <a:solidFill>
                  <a:srgbClr val="000000"/>
                </a:solidFill>
                <a:latin typeface="Calibri"/>
                <a:ea typeface="DejaVu Sans"/>
              </a:rPr>
              <a:t> is waiting for a resource that is held by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n</a:t>
            </a:r>
            <a:r>
              <a:rPr lang="en-US" sz="2800" b="0" strike="noStrike" spc="-1">
                <a:solidFill>
                  <a:srgbClr val="000000"/>
                </a:solidFill>
                <a:latin typeface="Calibri"/>
                <a:ea typeface="DejaVu Sans"/>
              </a:rPr>
              <a:t>, and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n</a:t>
            </a:r>
            <a:r>
              <a:rPr lang="en-US" sz="2800" b="0" strike="noStrike" spc="-1">
                <a:solidFill>
                  <a:srgbClr val="000000"/>
                </a:solidFill>
                <a:latin typeface="Calibri"/>
                <a:ea typeface="DejaVu Sans"/>
              </a:rPr>
              <a:t> is waiting for a resource that is held by </a:t>
            </a:r>
            <a:r>
              <a:rPr lang="en-US" sz="2800" b="0" i="1" strike="noStrike" spc="-1">
                <a:solidFill>
                  <a:srgbClr val="000000"/>
                </a:solidFill>
                <a:latin typeface="Calibri"/>
                <a:ea typeface="DejaVu Sans"/>
              </a:rPr>
              <a:t>P</a:t>
            </a:r>
            <a:r>
              <a:rPr lang="en-US" sz="2800" b="0" strike="noStrike" spc="-1" baseline="-25000">
                <a:solidFill>
                  <a:srgbClr val="000000"/>
                </a:solidFill>
                <a:latin typeface="Calibri"/>
                <a:ea typeface="DejaVu Sans"/>
              </a:rPr>
              <a:t>0</a:t>
            </a:r>
            <a:r>
              <a:rPr lang="en-US" sz="2800" b="0" strike="noStrike" spc="-1">
                <a:solidFill>
                  <a:srgbClr val="000000"/>
                </a:solidFill>
                <a:latin typeface="Calibri"/>
                <a:ea typeface="DejaVu Sans"/>
              </a:rPr>
              <a:t>.</a:t>
            </a:r>
            <a:endParaRPr lang="en-IN" sz="2800" b="0" strike="noStrike" spc="-1">
              <a:latin typeface="Arial"/>
            </a:endParaRPr>
          </a:p>
          <a:p>
            <a:pPr algn="just">
              <a:lnSpc>
                <a:spcPct val="90000"/>
              </a:lnSpc>
              <a:spcBef>
                <a:spcPts val="1001"/>
              </a:spcBef>
              <a:tabLst>
                <a:tab pos="0" algn="l"/>
              </a:tabLst>
            </a:pPr>
            <a:endParaRPr lang="en-IN" sz="2800" b="0" strike="noStrike" spc="-1">
              <a:latin typeface="Arial"/>
            </a:endParaRPr>
          </a:p>
          <a:p>
            <a:pPr algn="just">
              <a:lnSpc>
                <a:spcPct val="90000"/>
              </a:lnSpc>
              <a:spcBef>
                <a:spcPts val="1400"/>
              </a:spcBef>
              <a:tabLst>
                <a:tab pos="0" algn="l"/>
              </a:tabLst>
            </a:pPr>
            <a:endParaRPr lang="en-IN" sz="2800" b="0" strike="noStrike" spc="-1">
              <a:latin typeface="Arial"/>
            </a:endParaRPr>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2"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Resource-Allocation Graph</a:t>
            </a:r>
            <a:endParaRPr lang="en-IN" sz="4000" b="0" strike="noStrike" spc="-1">
              <a:latin typeface="Arial"/>
            </a:endParaRPr>
          </a:p>
        </p:txBody>
      </p:sp>
      <p:sp>
        <p:nvSpPr>
          <p:cNvPr id="103" name="CustomShape 3"/>
          <p:cNvSpPr/>
          <p:nvPr/>
        </p:nvSpPr>
        <p:spPr>
          <a:xfrm>
            <a:off x="585000" y="1505520"/>
            <a:ext cx="64904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gn="just">
              <a:lnSpc>
                <a:spcPct val="90000"/>
              </a:lnSpc>
              <a:spcBef>
                <a:spcPts val="1400"/>
              </a:spcBef>
              <a:buClr>
                <a:srgbClr val="000000"/>
              </a:buClr>
              <a:buFont typeface="Wingdings" charset="2"/>
              <a:buChar char=""/>
            </a:pPr>
            <a:r>
              <a:rPr lang="en-US" sz="2800" b="0" strike="noStrike" spc="-1" dirty="0">
                <a:solidFill>
                  <a:srgbClr val="000000"/>
                </a:solidFill>
                <a:latin typeface="Calibri"/>
                <a:ea typeface="DejaVu Sans"/>
              </a:rPr>
              <a:t>A set of vertices </a:t>
            </a:r>
            <a:r>
              <a:rPr lang="en-US" sz="2800" b="0" i="1" strike="noStrike" spc="-1" dirty="0">
                <a:solidFill>
                  <a:srgbClr val="000000"/>
                </a:solidFill>
                <a:latin typeface="Calibri"/>
                <a:ea typeface="DejaVu Sans"/>
              </a:rPr>
              <a:t>V</a:t>
            </a:r>
            <a:r>
              <a:rPr lang="en-US" sz="2800" b="0" strike="noStrike" spc="-1" dirty="0">
                <a:solidFill>
                  <a:srgbClr val="000000"/>
                </a:solidFill>
                <a:latin typeface="Calibri"/>
                <a:ea typeface="DejaVu Sans"/>
              </a:rPr>
              <a:t> and a set of edges </a:t>
            </a:r>
            <a:r>
              <a:rPr lang="en-US" sz="2800" b="0" i="1" strike="noStrike" spc="-1" dirty="0">
                <a:solidFill>
                  <a:srgbClr val="000000"/>
                </a:solidFill>
                <a:latin typeface="Calibri"/>
                <a:ea typeface="DejaVu Sans"/>
              </a:rPr>
              <a:t>E</a:t>
            </a:r>
            <a:endParaRPr lang="en-IN" sz="2800" b="0" strike="noStrike" spc="-1" dirty="0">
              <a:latin typeface="Arial"/>
            </a:endParaRPr>
          </a:p>
          <a:p>
            <a:pPr marL="228600" indent="-227520">
              <a:lnSpc>
                <a:spcPct val="90000"/>
              </a:lnSpc>
              <a:spcBef>
                <a:spcPts val="1001"/>
              </a:spcBef>
              <a:buClr>
                <a:srgbClr val="000000"/>
              </a:buClr>
              <a:buFont typeface="Wingdings" charset="2"/>
              <a:buChar char=""/>
            </a:pPr>
            <a:r>
              <a:rPr lang="en-US" sz="2800" b="0" strike="noStrike" spc="-1" dirty="0">
                <a:solidFill>
                  <a:srgbClr val="000000"/>
                </a:solidFill>
                <a:latin typeface="Calibri"/>
                <a:ea typeface="DejaVu Sans"/>
              </a:rPr>
              <a:t>V is partitioned into two types:</a:t>
            </a:r>
            <a:endParaRPr lang="en-IN" sz="2800" b="0" strike="noStrike" spc="-1" dirty="0">
              <a:latin typeface="Arial"/>
            </a:endParaRPr>
          </a:p>
          <a:p>
            <a:pPr marL="685800" lvl="1" indent="-227520">
              <a:lnSpc>
                <a:spcPct val="90000"/>
              </a:lnSpc>
              <a:spcBef>
                <a:spcPts val="499"/>
              </a:spcBef>
              <a:buClr>
                <a:srgbClr val="000000"/>
              </a:buClr>
              <a:buFont typeface="Wingdings" charset="2"/>
              <a:buChar char=""/>
            </a:pPr>
            <a:r>
              <a:rPr lang="en-US" sz="2400" b="0" i="1" strike="noStrike" spc="-1" dirty="0">
                <a:solidFill>
                  <a:srgbClr val="000000"/>
                </a:solidFill>
                <a:latin typeface="Calibri"/>
                <a:ea typeface="DejaVu Sans"/>
              </a:rPr>
              <a:t>P</a:t>
            </a:r>
            <a:r>
              <a:rPr lang="en-US" sz="2400" b="0" strike="noStrike" spc="-1" dirty="0">
                <a:solidFill>
                  <a:srgbClr val="000000"/>
                </a:solidFill>
                <a:latin typeface="Calibri"/>
                <a:ea typeface="DejaVu Sans"/>
              </a:rPr>
              <a:t> = {</a:t>
            </a:r>
            <a:r>
              <a:rPr lang="en-US" sz="2400" b="0" i="1" strike="noStrike" spc="-1" dirty="0">
                <a:solidFill>
                  <a:srgbClr val="000000"/>
                </a:solidFill>
                <a:latin typeface="Calibri"/>
                <a:ea typeface="DejaVu Sans"/>
              </a:rPr>
              <a:t>P</a:t>
            </a:r>
            <a:r>
              <a:rPr lang="en-US" sz="2400" b="0" strike="noStrike" spc="-1" baseline="-25000" dirty="0">
                <a:solidFill>
                  <a:srgbClr val="000000"/>
                </a:solidFill>
                <a:latin typeface="Calibri"/>
                <a:ea typeface="DejaVu Sans"/>
              </a:rPr>
              <a:t>1</a:t>
            </a:r>
            <a:r>
              <a:rPr lang="en-US" sz="2400" b="0" strike="noStrike" spc="-1" dirty="0">
                <a:solidFill>
                  <a:srgbClr val="000000"/>
                </a:solidFill>
                <a:latin typeface="Calibri"/>
                <a:ea typeface="DejaVu Sans"/>
              </a:rPr>
              <a:t>, </a:t>
            </a:r>
            <a:r>
              <a:rPr lang="en-US" sz="2400" b="0" i="1" strike="noStrike" spc="-1" dirty="0">
                <a:solidFill>
                  <a:srgbClr val="000000"/>
                </a:solidFill>
                <a:latin typeface="Calibri"/>
                <a:ea typeface="DejaVu Sans"/>
              </a:rPr>
              <a:t>P</a:t>
            </a:r>
            <a:r>
              <a:rPr lang="en-US" sz="2400" b="0" strike="noStrike" spc="-1" baseline="-25000" dirty="0">
                <a:solidFill>
                  <a:srgbClr val="000000"/>
                </a:solidFill>
                <a:latin typeface="Calibri"/>
                <a:ea typeface="DejaVu Sans"/>
              </a:rPr>
              <a:t>2</a:t>
            </a:r>
            <a:r>
              <a:rPr lang="en-US" sz="2400" b="0" strike="noStrike" spc="-1" dirty="0">
                <a:solidFill>
                  <a:srgbClr val="000000"/>
                </a:solidFill>
                <a:latin typeface="Calibri"/>
                <a:ea typeface="DejaVu Sans"/>
              </a:rPr>
              <a:t>, …, </a:t>
            </a:r>
            <a:r>
              <a:rPr lang="en-US" sz="2400" b="0" i="1" strike="noStrike" spc="-1" dirty="0" err="1">
                <a:solidFill>
                  <a:srgbClr val="000000"/>
                </a:solidFill>
                <a:latin typeface="Calibri"/>
                <a:ea typeface="DejaVu Sans"/>
              </a:rPr>
              <a:t>P</a:t>
            </a:r>
            <a:r>
              <a:rPr lang="en-US" sz="2400" b="0" i="1" strike="noStrike" spc="-1" baseline="-25000" dirty="0" err="1">
                <a:solidFill>
                  <a:srgbClr val="000000"/>
                </a:solidFill>
                <a:latin typeface="Calibri"/>
                <a:ea typeface="DejaVu Sans"/>
              </a:rPr>
              <a:t>n</a:t>
            </a:r>
            <a:r>
              <a:rPr lang="en-US" sz="2400" b="0" strike="noStrike" spc="-1" dirty="0">
                <a:solidFill>
                  <a:srgbClr val="000000"/>
                </a:solidFill>
                <a:latin typeface="Calibri"/>
                <a:ea typeface="DejaVu Sans"/>
              </a:rPr>
              <a:t>}, the set consisting of all the processes in the system</a:t>
            </a:r>
            <a:br>
              <a:rPr dirty="0"/>
            </a:br>
            <a:r>
              <a:rPr lang="en-US" sz="2400" b="0" strike="noStrike" spc="-1" dirty="0">
                <a:solidFill>
                  <a:srgbClr val="000000"/>
                </a:solidFill>
                <a:latin typeface="Calibri"/>
                <a:ea typeface="DejaVu Sans"/>
              </a:rPr>
              <a:t> </a:t>
            </a:r>
            <a:endParaRPr lang="en-IN" sz="2400" b="0" strike="noStrike" spc="-1" dirty="0">
              <a:latin typeface="Arial"/>
            </a:endParaRPr>
          </a:p>
          <a:p>
            <a:pPr marL="685800" lvl="1" indent="-227520">
              <a:lnSpc>
                <a:spcPct val="90000"/>
              </a:lnSpc>
              <a:spcBef>
                <a:spcPts val="499"/>
              </a:spcBef>
              <a:buClr>
                <a:srgbClr val="000000"/>
              </a:buClr>
              <a:buFont typeface="Wingdings" charset="2"/>
              <a:buChar char=""/>
            </a:pPr>
            <a:r>
              <a:rPr lang="en-US" sz="2400" b="0" i="1" strike="noStrike" spc="-1" dirty="0">
                <a:solidFill>
                  <a:srgbClr val="000000"/>
                </a:solidFill>
                <a:latin typeface="Calibri"/>
                <a:ea typeface="DejaVu Sans"/>
              </a:rPr>
              <a:t>R</a:t>
            </a:r>
            <a:r>
              <a:rPr lang="en-US" sz="2400" b="0" strike="noStrike" spc="-1" dirty="0">
                <a:solidFill>
                  <a:srgbClr val="000000"/>
                </a:solidFill>
                <a:latin typeface="Calibri"/>
                <a:ea typeface="DejaVu Sans"/>
              </a:rPr>
              <a:t> = {</a:t>
            </a:r>
            <a:r>
              <a:rPr lang="en-US" sz="2400" b="0" i="1" strike="noStrike" spc="-1" dirty="0">
                <a:solidFill>
                  <a:srgbClr val="000000"/>
                </a:solidFill>
                <a:latin typeface="Calibri"/>
                <a:ea typeface="DejaVu Sans"/>
              </a:rPr>
              <a:t>R</a:t>
            </a:r>
            <a:r>
              <a:rPr lang="en-US" sz="2400" b="0" strike="noStrike" spc="-1" baseline="-25000" dirty="0">
                <a:solidFill>
                  <a:srgbClr val="000000"/>
                </a:solidFill>
                <a:latin typeface="Calibri"/>
                <a:ea typeface="DejaVu Sans"/>
              </a:rPr>
              <a:t>1</a:t>
            </a:r>
            <a:r>
              <a:rPr lang="en-US" sz="2400" b="0" strike="noStrike" spc="-1" dirty="0">
                <a:solidFill>
                  <a:srgbClr val="000000"/>
                </a:solidFill>
                <a:latin typeface="Calibri"/>
                <a:ea typeface="DejaVu Sans"/>
              </a:rPr>
              <a:t>, </a:t>
            </a:r>
            <a:r>
              <a:rPr lang="en-US" sz="2400" b="0" i="1" strike="noStrike" spc="-1" dirty="0">
                <a:solidFill>
                  <a:srgbClr val="000000"/>
                </a:solidFill>
                <a:latin typeface="Calibri"/>
                <a:ea typeface="DejaVu Sans"/>
              </a:rPr>
              <a:t>R</a:t>
            </a:r>
            <a:r>
              <a:rPr lang="en-US" sz="2400" b="0" strike="noStrike" spc="-1" baseline="-25000" dirty="0">
                <a:solidFill>
                  <a:srgbClr val="000000"/>
                </a:solidFill>
                <a:latin typeface="Calibri"/>
                <a:ea typeface="DejaVu Sans"/>
              </a:rPr>
              <a:t>2</a:t>
            </a:r>
            <a:r>
              <a:rPr lang="en-US" sz="2400" b="0" strike="noStrike" spc="-1" dirty="0">
                <a:solidFill>
                  <a:srgbClr val="000000"/>
                </a:solidFill>
                <a:latin typeface="Calibri"/>
                <a:ea typeface="DejaVu Sans"/>
              </a:rPr>
              <a:t>, …, </a:t>
            </a:r>
            <a:r>
              <a:rPr lang="en-US" sz="2400" b="0" i="1" strike="noStrike" spc="-1" dirty="0">
                <a:solidFill>
                  <a:srgbClr val="000000"/>
                </a:solidFill>
                <a:latin typeface="Calibri"/>
                <a:ea typeface="DejaVu Sans"/>
              </a:rPr>
              <a:t>R</a:t>
            </a:r>
            <a:r>
              <a:rPr lang="en-US" sz="2400" b="0" i="1" strike="noStrike" spc="-1" baseline="-25000" dirty="0">
                <a:solidFill>
                  <a:srgbClr val="000000"/>
                </a:solidFill>
                <a:latin typeface="Calibri"/>
                <a:ea typeface="DejaVu Sans"/>
              </a:rPr>
              <a:t>m</a:t>
            </a:r>
            <a:r>
              <a:rPr lang="en-US" sz="2400" b="0" strike="noStrike" spc="-1" dirty="0">
                <a:solidFill>
                  <a:srgbClr val="000000"/>
                </a:solidFill>
                <a:latin typeface="Calibri"/>
                <a:ea typeface="DejaVu Sans"/>
              </a:rPr>
              <a:t>}, the set consisting of all resource types in the system</a:t>
            </a:r>
            <a:endParaRPr lang="en-IN" sz="2400" b="0" strike="noStrike" spc="-1" dirty="0">
              <a:latin typeface="Arial"/>
            </a:endParaRPr>
          </a:p>
          <a:p>
            <a:pPr>
              <a:lnSpc>
                <a:spcPct val="90000"/>
              </a:lnSpc>
              <a:spcBef>
                <a:spcPts val="499"/>
              </a:spcBef>
            </a:pPr>
            <a:endParaRPr lang="en-IN" sz="2400" b="0" strike="noStrike" spc="-1" dirty="0">
              <a:latin typeface="Arial"/>
            </a:endParaRPr>
          </a:p>
          <a:p>
            <a:pPr marL="228600" indent="-227520">
              <a:lnSpc>
                <a:spcPct val="90000"/>
              </a:lnSpc>
              <a:spcBef>
                <a:spcPts val="1001"/>
              </a:spcBef>
              <a:buClr>
                <a:srgbClr val="3366FF"/>
              </a:buClr>
              <a:buFont typeface="Wingdings" charset="2"/>
              <a:buChar char=""/>
            </a:pPr>
            <a:r>
              <a:rPr lang="en-US" sz="2800" b="1" strike="noStrike" spc="-1" dirty="0">
                <a:solidFill>
                  <a:srgbClr val="3366FF"/>
                </a:solidFill>
                <a:latin typeface="Calibri"/>
                <a:ea typeface="DejaVu Sans"/>
              </a:rPr>
              <a:t>request edge</a:t>
            </a:r>
            <a:r>
              <a:rPr lang="en-US" sz="2800" b="0" strike="noStrike" spc="-1" dirty="0">
                <a:solidFill>
                  <a:srgbClr val="3366FF"/>
                </a:solidFill>
                <a:latin typeface="Calibri"/>
                <a:ea typeface="DejaVu Sans"/>
              </a:rPr>
              <a:t> </a:t>
            </a:r>
            <a:r>
              <a:rPr lang="en-US" sz="2800" b="0" strike="noStrike" spc="-1" dirty="0">
                <a:solidFill>
                  <a:srgbClr val="000000"/>
                </a:solidFill>
                <a:latin typeface="Calibri"/>
                <a:ea typeface="DejaVu Sans"/>
              </a:rPr>
              <a:t>– directed edge </a:t>
            </a:r>
            <a:r>
              <a:rPr lang="en-US" sz="2800" b="0" i="1" strike="noStrike" spc="-1" dirty="0">
                <a:solidFill>
                  <a:srgbClr val="000000"/>
                </a:solidFill>
                <a:latin typeface="Calibri"/>
                <a:ea typeface="DejaVu Sans"/>
              </a:rPr>
              <a:t>P</a:t>
            </a:r>
            <a:r>
              <a:rPr lang="en-US" sz="2800" b="0" i="1" strike="noStrike" spc="-1" baseline="-25000" dirty="0">
                <a:solidFill>
                  <a:srgbClr val="000000"/>
                </a:solidFill>
                <a:latin typeface="Calibri"/>
                <a:ea typeface="DejaVu Sans"/>
              </a:rPr>
              <a:t>i </a:t>
            </a:r>
            <a:r>
              <a:rPr lang="en-US" sz="2800" b="0" i="1" strike="noStrike" spc="-1" dirty="0">
                <a:solidFill>
                  <a:srgbClr val="000000"/>
                </a:solidFill>
                <a:latin typeface="Arial"/>
                <a:ea typeface="Arial"/>
              </a:rPr>
              <a:t>→</a:t>
            </a:r>
            <a:r>
              <a:rPr lang="en-US" sz="2800" b="0" strike="noStrike" spc="-1" dirty="0">
                <a:solidFill>
                  <a:srgbClr val="000000"/>
                </a:solidFill>
                <a:latin typeface="Calibri"/>
                <a:ea typeface="DejaVu Sans"/>
              </a:rPr>
              <a:t> </a:t>
            </a:r>
            <a:r>
              <a:rPr lang="en-US" sz="2800" b="0" i="1" strike="noStrike" spc="-1" dirty="0">
                <a:solidFill>
                  <a:srgbClr val="000000"/>
                </a:solidFill>
                <a:latin typeface="Calibri"/>
                <a:ea typeface="DejaVu Sans"/>
              </a:rPr>
              <a:t>R</a:t>
            </a:r>
            <a:r>
              <a:rPr lang="en-US" sz="2800" b="0" i="1" strike="noStrike" spc="-1" baseline="-25000" dirty="0">
                <a:solidFill>
                  <a:srgbClr val="000000"/>
                </a:solidFill>
                <a:latin typeface="Calibri"/>
                <a:ea typeface="DejaVu Sans"/>
              </a:rPr>
              <a:t>j</a:t>
            </a:r>
            <a:endParaRPr lang="en-IN" sz="2800" b="0" strike="noStrike" spc="-1" dirty="0">
              <a:latin typeface="Arial"/>
            </a:endParaRPr>
          </a:p>
          <a:p>
            <a:pPr>
              <a:lnSpc>
                <a:spcPct val="90000"/>
              </a:lnSpc>
              <a:spcBef>
                <a:spcPts val="1001"/>
              </a:spcBef>
            </a:pPr>
            <a:endParaRPr lang="en-IN" sz="2800" b="0" strike="noStrike" spc="-1" dirty="0">
              <a:latin typeface="Arial"/>
            </a:endParaRPr>
          </a:p>
          <a:p>
            <a:pPr>
              <a:lnSpc>
                <a:spcPct val="90000"/>
              </a:lnSpc>
              <a:spcBef>
                <a:spcPts val="1001"/>
              </a:spcBef>
            </a:pPr>
            <a:r>
              <a:rPr lang="en-US" sz="2800" b="1" strike="noStrike" spc="-1" dirty="0">
                <a:solidFill>
                  <a:srgbClr val="3366FF"/>
                </a:solidFill>
                <a:latin typeface="Calibri"/>
                <a:ea typeface="DejaVu Sans"/>
              </a:rPr>
              <a:t>assignment edge</a:t>
            </a:r>
            <a:r>
              <a:rPr lang="en-US" sz="2800" b="0" strike="noStrike" spc="-1" dirty="0">
                <a:solidFill>
                  <a:srgbClr val="3366FF"/>
                </a:solidFill>
                <a:latin typeface="Calibri"/>
                <a:ea typeface="DejaVu Sans"/>
              </a:rPr>
              <a:t> </a:t>
            </a:r>
            <a:r>
              <a:rPr lang="en-US" sz="2800" b="0" strike="noStrike" spc="-1" dirty="0">
                <a:solidFill>
                  <a:srgbClr val="000000"/>
                </a:solidFill>
                <a:latin typeface="Calibri"/>
                <a:ea typeface="DejaVu Sans"/>
              </a:rPr>
              <a:t>– directed edge </a:t>
            </a:r>
            <a:r>
              <a:rPr lang="en-US" sz="2800" b="0" i="1" strike="noStrike" spc="-1" dirty="0">
                <a:solidFill>
                  <a:srgbClr val="000000"/>
                </a:solidFill>
                <a:latin typeface="Calibri"/>
                <a:ea typeface="DejaVu Sans"/>
              </a:rPr>
              <a:t>R</a:t>
            </a:r>
            <a:r>
              <a:rPr lang="en-US" sz="2800" b="0" i="1" strike="noStrike" spc="-1" baseline="-25000" dirty="0">
                <a:solidFill>
                  <a:srgbClr val="000000"/>
                </a:solidFill>
                <a:latin typeface="Calibri"/>
                <a:ea typeface="DejaVu Sans"/>
              </a:rPr>
              <a:t>j</a:t>
            </a:r>
            <a:r>
              <a:rPr lang="en-US" sz="2800" b="0" i="1" strike="noStrike" spc="-1" dirty="0">
                <a:solidFill>
                  <a:srgbClr val="000000"/>
                </a:solidFill>
                <a:latin typeface="Calibri"/>
                <a:ea typeface="DejaVu Sans"/>
              </a:rPr>
              <a:t> </a:t>
            </a:r>
            <a:r>
              <a:rPr lang="en-US" sz="2800" b="0" i="1" strike="noStrike" spc="-1" dirty="0">
                <a:solidFill>
                  <a:srgbClr val="000000"/>
                </a:solidFill>
                <a:latin typeface="Arial"/>
                <a:ea typeface="Arial"/>
              </a:rPr>
              <a:t>→</a:t>
            </a:r>
            <a:r>
              <a:rPr lang="en-US" sz="2800" b="0" strike="noStrike" spc="-1" dirty="0">
                <a:solidFill>
                  <a:srgbClr val="000000"/>
                </a:solidFill>
                <a:latin typeface="Calibri"/>
                <a:ea typeface="DejaVu Sans"/>
              </a:rPr>
              <a:t> </a:t>
            </a:r>
            <a:r>
              <a:rPr lang="en-US" sz="2800" b="0" i="1" strike="noStrike" spc="-1" dirty="0">
                <a:solidFill>
                  <a:srgbClr val="000000"/>
                </a:solidFill>
                <a:latin typeface="Calibri"/>
                <a:ea typeface="DejaVu Sans"/>
              </a:rPr>
              <a:t>P</a:t>
            </a:r>
            <a:r>
              <a:rPr lang="en-US" sz="2800" b="0" i="1" strike="noStrike" spc="-1" baseline="-25000" dirty="0">
                <a:solidFill>
                  <a:srgbClr val="000000"/>
                </a:solidFill>
                <a:latin typeface="Calibri"/>
                <a:ea typeface="DejaVu Sans"/>
              </a:rPr>
              <a:t>i</a:t>
            </a:r>
            <a:endParaRPr lang="en-IN" sz="2800" b="0" strike="noStrike" spc="-1" dirty="0">
              <a:latin typeface="Arial"/>
            </a:endParaRPr>
          </a:p>
          <a:p>
            <a:pPr algn="ctr">
              <a:lnSpc>
                <a:spcPct val="90000"/>
              </a:lnSpc>
              <a:spcBef>
                <a:spcPts val="1400"/>
              </a:spcBef>
            </a:pPr>
            <a:endParaRPr lang="en-IN" sz="2800" b="0" strike="noStrike" spc="-1" dirty="0">
              <a:latin typeface="Arial"/>
            </a:endParaRPr>
          </a:p>
        </p:txBody>
      </p:sp>
      <p:pic>
        <p:nvPicPr>
          <p:cNvPr id="104" name="Picture 1032"/>
          <p:cNvPicPr/>
          <p:nvPr/>
        </p:nvPicPr>
        <p:blipFill>
          <a:blip r:embed="rId2"/>
          <a:srcRect l="25287" t="925" r="25287" b="1531"/>
          <a:stretch>
            <a:fillRect/>
          </a:stretch>
        </p:blipFill>
        <p:spPr>
          <a:xfrm>
            <a:off x="7941240" y="1737000"/>
            <a:ext cx="2904120" cy="4058280"/>
          </a:xfrm>
          <a:prstGeom prst="rect">
            <a:avLst/>
          </a:prstGeom>
          <a:ln>
            <a:noFill/>
          </a:ln>
        </p:spPr>
      </p:pic>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6"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Examples</a:t>
            </a:r>
            <a:endParaRPr lang="en-IN" sz="4000" b="0" strike="noStrike" spc="-1">
              <a:latin typeface="Arial"/>
            </a:endParaRPr>
          </a:p>
        </p:txBody>
      </p:sp>
      <p:pic>
        <p:nvPicPr>
          <p:cNvPr id="107" name="Picture 7"/>
          <p:cNvPicPr/>
          <p:nvPr/>
        </p:nvPicPr>
        <p:blipFill>
          <a:blip r:embed="rId2"/>
          <a:stretch>
            <a:fillRect/>
          </a:stretch>
        </p:blipFill>
        <p:spPr>
          <a:xfrm>
            <a:off x="1653840" y="1785600"/>
            <a:ext cx="2780280" cy="4097880"/>
          </a:xfrm>
          <a:prstGeom prst="rect">
            <a:avLst/>
          </a:prstGeom>
          <a:ln>
            <a:noFill/>
          </a:ln>
        </p:spPr>
      </p:pic>
      <p:pic>
        <p:nvPicPr>
          <p:cNvPr id="108" name="Picture 4" descr="7"/>
          <p:cNvPicPr/>
          <p:nvPr/>
        </p:nvPicPr>
        <p:blipFill>
          <a:blip r:embed="rId3"/>
          <a:stretch>
            <a:fillRect/>
          </a:stretch>
        </p:blipFill>
        <p:spPr>
          <a:xfrm>
            <a:off x="6816240" y="1676520"/>
            <a:ext cx="2951640" cy="3765960"/>
          </a:xfrm>
          <a:prstGeom prst="rect">
            <a:avLst/>
          </a:prstGeom>
          <a:ln>
            <a:noFill/>
          </a:ln>
        </p:spPr>
      </p:pic>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0"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Inferring Deadlock</a:t>
            </a:r>
            <a:endParaRPr lang="en-IN" sz="4000" b="0" strike="noStrike" spc="-1">
              <a:latin typeface="Arial"/>
            </a:endParaRPr>
          </a:p>
        </p:txBody>
      </p:sp>
      <p:sp>
        <p:nvSpPr>
          <p:cNvPr id="111" name="CustomShape 3"/>
          <p:cNvSpPr/>
          <p:nvPr/>
        </p:nvSpPr>
        <p:spPr>
          <a:xfrm>
            <a:off x="596160" y="1517040"/>
            <a:ext cx="10131480" cy="1830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If graph contains no cycles: no deadlock</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If graph contains a cycle:</a:t>
            </a:r>
            <a:endParaRPr lang="en-IN" sz="28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if only one instance per resource type, then deadlock</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if several instances per resource type, possibility of deadlock</a:t>
            </a:r>
            <a:endParaRPr lang="en-IN" sz="2400" b="0" strike="noStrike" spc="-1">
              <a:latin typeface="Arial"/>
            </a:endParaRPr>
          </a:p>
        </p:txBody>
      </p:sp>
      <p:sp>
        <p:nvSpPr>
          <p:cNvPr id="112" name="CustomShape 4"/>
          <p:cNvSpPr/>
          <p:nvPr/>
        </p:nvSpPr>
        <p:spPr>
          <a:xfrm>
            <a:off x="251640" y="3632760"/>
            <a:ext cx="11320200" cy="18309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4"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Deadlock Handling</a:t>
            </a:r>
            <a:endParaRPr lang="en-IN" sz="4000" b="0" strike="noStrike" spc="-1">
              <a:latin typeface="Arial"/>
            </a:endParaRPr>
          </a:p>
        </p:txBody>
      </p:sp>
      <p:sp>
        <p:nvSpPr>
          <p:cNvPr id="115" name="CustomShape 3"/>
          <p:cNvSpPr/>
          <p:nvPr/>
        </p:nvSpPr>
        <p:spPr>
          <a:xfrm>
            <a:off x="585000" y="1505520"/>
            <a:ext cx="1013148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Ensure that the system will </a:t>
            </a:r>
            <a:r>
              <a:rPr lang="en-US" sz="2800" b="1" i="1" strike="noStrike" spc="-1">
                <a:solidFill>
                  <a:srgbClr val="FF0066"/>
                </a:solidFill>
                <a:latin typeface="Calibri"/>
                <a:ea typeface="DejaVu Sans"/>
              </a:rPr>
              <a:t>never</a:t>
            </a:r>
            <a:r>
              <a:rPr lang="en-US" sz="2800" b="0" strike="noStrike" spc="-1">
                <a:solidFill>
                  <a:srgbClr val="000000"/>
                </a:solidFill>
                <a:latin typeface="Calibri"/>
                <a:ea typeface="DejaVu Sans"/>
              </a:rPr>
              <a:t> enter a deadlock state:</a:t>
            </a:r>
            <a:endParaRPr lang="en-IN" sz="28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Deadlock prevention</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Deadlock avoidance</a:t>
            </a:r>
            <a:endParaRPr lang="en-IN" sz="24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Allow the system to enter a deadlock state and then recover</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Ignore the problem and pretend that deadlocks never occur in the system; used by most operating systems, including UNIX, application programmers should ensure that deadlocks don’t occur</a:t>
            </a:r>
            <a:endParaRPr lang="en-IN" sz="2800" b="0" strike="noStrike" spc="-1">
              <a:latin typeface="Arial"/>
            </a:endParaRP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7"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Deadlock Prevention</a:t>
            </a:r>
            <a:endParaRPr lang="en-IN" sz="4000" b="0" strike="noStrike" spc="-1">
              <a:latin typeface="Arial"/>
            </a:endParaRPr>
          </a:p>
        </p:txBody>
      </p:sp>
      <p:sp>
        <p:nvSpPr>
          <p:cNvPr id="118" name="CustomShape 3"/>
          <p:cNvSpPr/>
          <p:nvPr/>
        </p:nvSpPr>
        <p:spPr>
          <a:xfrm>
            <a:off x="585000" y="1505520"/>
            <a:ext cx="1013148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gn="just">
              <a:lnSpc>
                <a:spcPct val="90000"/>
              </a:lnSpc>
              <a:spcBef>
                <a:spcPts val="1001"/>
              </a:spcBef>
              <a:buClr>
                <a:srgbClr val="FF0000"/>
              </a:buClr>
              <a:buFont typeface="Wingdings" charset="2"/>
              <a:buChar char=""/>
            </a:pPr>
            <a:r>
              <a:rPr lang="en-US" sz="2800" b="1" strike="noStrike" spc="-1" dirty="0">
                <a:solidFill>
                  <a:srgbClr val="FF0000"/>
                </a:solidFill>
                <a:latin typeface="Calibri"/>
                <a:ea typeface="DejaVu Sans"/>
              </a:rPr>
              <a:t>Mutual Exclusion</a:t>
            </a:r>
            <a:r>
              <a:rPr lang="en-US" sz="2800" b="0" strike="noStrike" spc="-1" dirty="0">
                <a:solidFill>
                  <a:srgbClr val="FF0000"/>
                </a:solidFill>
                <a:latin typeface="Calibri"/>
                <a:ea typeface="DejaVu Sans"/>
              </a:rPr>
              <a:t> </a:t>
            </a:r>
            <a:r>
              <a:rPr lang="en-US" sz="2800" b="0" strike="noStrike" spc="-1" dirty="0">
                <a:solidFill>
                  <a:srgbClr val="000000"/>
                </a:solidFill>
                <a:latin typeface="Calibri"/>
                <a:ea typeface="DejaVu Sans"/>
              </a:rPr>
              <a:t>– not required for sharable resources (e.g., read-only files); must hold for non-sharable resources</a:t>
            </a:r>
            <a:endParaRPr lang="en-IN" sz="2800" b="0" strike="noStrike" spc="-1" dirty="0">
              <a:latin typeface="Arial"/>
            </a:endParaRPr>
          </a:p>
          <a:p>
            <a:pPr algn="just">
              <a:lnSpc>
                <a:spcPct val="90000"/>
              </a:lnSpc>
              <a:spcBef>
                <a:spcPts val="1001"/>
              </a:spcBef>
            </a:pPr>
            <a:endParaRPr lang="en-IN" sz="2800" b="0" strike="noStrike" spc="-1" dirty="0">
              <a:latin typeface="Arial"/>
            </a:endParaRPr>
          </a:p>
          <a:p>
            <a:pPr marL="228600" indent="-227520" algn="just">
              <a:lnSpc>
                <a:spcPct val="90000"/>
              </a:lnSpc>
              <a:spcBef>
                <a:spcPts val="1001"/>
              </a:spcBef>
              <a:buClr>
                <a:srgbClr val="FF0000"/>
              </a:buClr>
              <a:buFont typeface="Wingdings" charset="2"/>
              <a:buChar char=""/>
            </a:pPr>
            <a:r>
              <a:rPr lang="en-US" sz="2800" b="1" strike="noStrike" spc="-1" dirty="0">
                <a:solidFill>
                  <a:srgbClr val="FF0000"/>
                </a:solidFill>
                <a:latin typeface="Calibri"/>
                <a:ea typeface="DejaVu Sans"/>
              </a:rPr>
              <a:t>Hold and Wait</a:t>
            </a:r>
            <a:r>
              <a:rPr lang="en-US" sz="2800" b="0" strike="noStrike" spc="-1" dirty="0">
                <a:solidFill>
                  <a:srgbClr val="FF0000"/>
                </a:solidFill>
                <a:latin typeface="Calibri"/>
                <a:ea typeface="DejaVu Sans"/>
              </a:rPr>
              <a:t> </a:t>
            </a:r>
            <a:r>
              <a:rPr lang="en-US" sz="2800" b="0" strike="noStrike" spc="-1" dirty="0">
                <a:solidFill>
                  <a:srgbClr val="000000"/>
                </a:solidFill>
                <a:latin typeface="Calibri"/>
                <a:ea typeface="DejaVu Sans"/>
              </a:rPr>
              <a:t>– must guarantee that whenever a process requests a resource, it does not hold any other resources</a:t>
            </a:r>
            <a:endParaRPr lang="en-IN" sz="2800" b="0" strike="noStrike" spc="-1" dirty="0">
              <a:latin typeface="Arial"/>
            </a:endParaRPr>
          </a:p>
          <a:p>
            <a:pPr marL="685800" lvl="1" indent="-227520" algn="just">
              <a:lnSpc>
                <a:spcPct val="90000"/>
              </a:lnSpc>
              <a:spcBef>
                <a:spcPts val="499"/>
              </a:spcBef>
              <a:buClr>
                <a:srgbClr val="000000"/>
              </a:buClr>
              <a:buFont typeface="Wingdings" charset="2"/>
              <a:buChar char=""/>
            </a:pPr>
            <a:r>
              <a:rPr lang="en-US" sz="2400" b="0" strike="noStrike" spc="-1" dirty="0">
                <a:solidFill>
                  <a:srgbClr val="000000"/>
                </a:solidFill>
                <a:latin typeface="Calibri"/>
                <a:ea typeface="DejaVu Sans"/>
              </a:rPr>
              <a:t>Require process to request and be allocated all its resources before it begins execution, or allow process to request resources only when the process has none allocated to it</a:t>
            </a:r>
            <a:endParaRPr lang="en-IN" sz="2400" b="0" strike="noStrike" spc="-1" dirty="0">
              <a:latin typeface="Arial"/>
            </a:endParaRPr>
          </a:p>
          <a:p>
            <a:pPr marL="685800" lvl="1" indent="-227520" algn="just">
              <a:lnSpc>
                <a:spcPct val="90000"/>
              </a:lnSpc>
              <a:spcBef>
                <a:spcPts val="499"/>
              </a:spcBef>
              <a:buClr>
                <a:srgbClr val="000000"/>
              </a:buClr>
              <a:buFont typeface="Wingdings" charset="2"/>
              <a:buChar char=""/>
            </a:pPr>
            <a:r>
              <a:rPr lang="en-US" sz="2400" b="0" strike="noStrike" spc="-1" dirty="0">
                <a:solidFill>
                  <a:srgbClr val="000000"/>
                </a:solidFill>
                <a:latin typeface="Calibri"/>
                <a:ea typeface="DejaVu Sans"/>
              </a:rPr>
              <a:t>Low resource utilization; starvation possible</a:t>
            </a:r>
            <a:endParaRPr lang="en-IN" sz="2400" b="0" strike="noStrike" spc="-1" dirty="0">
              <a:latin typeface="Arial"/>
            </a:endParaRP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0"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Deadlock Prevention</a:t>
            </a:r>
            <a:endParaRPr lang="en-IN" sz="4000" b="0" strike="noStrike" spc="-1">
              <a:latin typeface="Arial"/>
            </a:endParaRPr>
          </a:p>
        </p:txBody>
      </p:sp>
      <p:sp>
        <p:nvSpPr>
          <p:cNvPr id="121" name="CustomShape 3"/>
          <p:cNvSpPr/>
          <p:nvPr/>
        </p:nvSpPr>
        <p:spPr>
          <a:xfrm>
            <a:off x="400680" y="1505520"/>
            <a:ext cx="112568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FF0000"/>
              </a:buClr>
              <a:buFont typeface="Wingdings" charset="2"/>
              <a:buChar char=""/>
            </a:pPr>
            <a:r>
              <a:rPr lang="en-US" sz="2800" b="1" strike="noStrike" spc="-1">
                <a:solidFill>
                  <a:srgbClr val="FF0000"/>
                </a:solidFill>
                <a:latin typeface="Calibri"/>
                <a:ea typeface="DejaVu Sans"/>
              </a:rPr>
              <a:t>No Preemption</a:t>
            </a:r>
            <a:r>
              <a:rPr lang="en-US" sz="2800" b="0" strike="noStrike" spc="-1">
                <a:solidFill>
                  <a:srgbClr val="FF0000"/>
                </a:solidFill>
                <a:latin typeface="Calibri"/>
                <a:ea typeface="DejaVu Sans"/>
              </a:rPr>
              <a:t> </a:t>
            </a:r>
            <a:r>
              <a:rPr lang="en-US" sz="2800" b="0" strike="noStrike" spc="-1">
                <a:solidFill>
                  <a:srgbClr val="000000"/>
                </a:solidFill>
                <a:latin typeface="Calibri"/>
                <a:ea typeface="DejaVu Sans"/>
              </a:rPr>
              <a:t>–</a:t>
            </a:r>
            <a:endParaRPr lang="en-IN" sz="28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If a process that is holding some resources requests another resource that cannot be immediately allocated to it, then all resources currently being held are released</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Preempted resources are added to the list of resources for which the process is waiting</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Process will be restarted only when it can regain its old resources, as well as the new ones that it is requesting</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When a process P</a:t>
            </a:r>
            <a:r>
              <a:rPr lang="en-US" sz="2400" b="0" strike="noStrike" spc="-1" baseline="-25000">
                <a:solidFill>
                  <a:srgbClr val="000000"/>
                </a:solidFill>
                <a:latin typeface="Calibri"/>
                <a:ea typeface="DejaVu Sans"/>
              </a:rPr>
              <a:t>1</a:t>
            </a:r>
            <a:r>
              <a:rPr lang="en-US" sz="2400" b="0" strike="noStrike" spc="-1">
                <a:solidFill>
                  <a:srgbClr val="000000"/>
                </a:solidFill>
                <a:latin typeface="Calibri"/>
                <a:ea typeface="DejaVu Sans"/>
              </a:rPr>
              <a:t> requests some resources and they are allocated to some other waiting process P</a:t>
            </a:r>
            <a:r>
              <a:rPr lang="en-US" sz="2400" b="0" strike="noStrike" spc="-1" baseline="-25000">
                <a:solidFill>
                  <a:srgbClr val="000000"/>
                </a:solidFill>
                <a:latin typeface="Calibri"/>
                <a:ea typeface="DejaVu Sans"/>
              </a:rPr>
              <a:t>2</a:t>
            </a:r>
            <a:r>
              <a:rPr lang="en-US" sz="2400" b="0" strike="noStrike" spc="-1">
                <a:solidFill>
                  <a:srgbClr val="000000"/>
                </a:solidFill>
                <a:latin typeface="Calibri"/>
                <a:ea typeface="DejaVu Sans"/>
              </a:rPr>
              <a:t>, then preempt the desired resources from P</a:t>
            </a:r>
            <a:r>
              <a:rPr lang="en-US" sz="2400" b="0" strike="noStrike" spc="-1" baseline="-25000">
                <a:solidFill>
                  <a:srgbClr val="000000"/>
                </a:solidFill>
                <a:latin typeface="Calibri"/>
                <a:ea typeface="DejaVu Sans"/>
              </a:rPr>
              <a:t>2</a:t>
            </a:r>
            <a:r>
              <a:rPr lang="en-US" sz="2400" b="0" strike="noStrike" spc="-1">
                <a:solidFill>
                  <a:srgbClr val="000000"/>
                </a:solidFill>
                <a:latin typeface="Calibri"/>
                <a:ea typeface="DejaVu Sans"/>
              </a:rPr>
              <a:t> and give them to P</a:t>
            </a:r>
            <a:r>
              <a:rPr lang="en-US" sz="2400" b="0" strike="noStrike" spc="-1" baseline="-25000">
                <a:solidFill>
                  <a:srgbClr val="000000"/>
                </a:solidFill>
                <a:latin typeface="Calibri"/>
                <a:ea typeface="DejaVu Sans"/>
              </a:rPr>
              <a:t>1</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If the resources are not allocated to a waiting process, then P</a:t>
            </a:r>
            <a:r>
              <a:rPr lang="en-US" sz="2400" b="0" strike="noStrike" spc="-1" baseline="-25000">
                <a:solidFill>
                  <a:srgbClr val="000000"/>
                </a:solidFill>
                <a:latin typeface="Calibri"/>
                <a:ea typeface="DejaVu Sans"/>
              </a:rPr>
              <a:t>1</a:t>
            </a:r>
            <a:r>
              <a:rPr lang="en-US" sz="2400" b="0" strike="noStrike" spc="-1">
                <a:solidFill>
                  <a:srgbClr val="000000"/>
                </a:solidFill>
                <a:latin typeface="Calibri"/>
                <a:ea typeface="DejaVu Sans"/>
              </a:rPr>
              <a:t> must wait</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While waiting P</a:t>
            </a:r>
            <a:r>
              <a:rPr lang="en-US" sz="2400" b="0" strike="noStrike" spc="-1" baseline="-25000">
                <a:solidFill>
                  <a:srgbClr val="000000"/>
                </a:solidFill>
                <a:latin typeface="Calibri"/>
                <a:ea typeface="DejaVu Sans"/>
              </a:rPr>
              <a:t>1</a:t>
            </a:r>
            <a:r>
              <a:rPr lang="en-US" sz="2400" b="0" strike="noStrike" spc="-1">
                <a:solidFill>
                  <a:srgbClr val="000000"/>
                </a:solidFill>
                <a:latin typeface="Calibri"/>
                <a:ea typeface="DejaVu Sans"/>
              </a:rPr>
              <a:t>’s resources may be preempted</a:t>
            </a:r>
            <a:endParaRPr lang="en-IN" sz="2400" b="0" strike="noStrike" spc="-1">
              <a:latin typeface="Arial"/>
            </a:endParaRP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3"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Deadlock Prevention</a:t>
            </a:r>
            <a:endParaRPr lang="en-IN" sz="4000" b="0" strike="noStrike" spc="-1">
              <a:latin typeface="Arial"/>
            </a:endParaRPr>
          </a:p>
        </p:txBody>
      </p:sp>
      <p:sp>
        <p:nvSpPr>
          <p:cNvPr id="124" name="CustomShape 3"/>
          <p:cNvSpPr/>
          <p:nvPr/>
        </p:nvSpPr>
        <p:spPr>
          <a:xfrm>
            <a:off x="335360" y="1529386"/>
            <a:ext cx="113576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FF0000"/>
              </a:buClr>
              <a:buFont typeface="Wingdings" charset="2"/>
              <a:buChar char=""/>
            </a:pPr>
            <a:r>
              <a:rPr lang="en-US" sz="2800" b="1" strike="noStrike" spc="-1" dirty="0">
                <a:solidFill>
                  <a:srgbClr val="FF0000"/>
                </a:solidFill>
                <a:latin typeface="Calibri"/>
                <a:ea typeface="DejaVu Sans"/>
              </a:rPr>
              <a:t>Circular Wait</a:t>
            </a:r>
            <a:r>
              <a:rPr lang="en-US" sz="2800" b="0" strike="noStrike" spc="-1" dirty="0">
                <a:solidFill>
                  <a:srgbClr val="FF0000"/>
                </a:solidFill>
                <a:latin typeface="Calibri"/>
                <a:ea typeface="DejaVu Sans"/>
              </a:rPr>
              <a:t> </a:t>
            </a:r>
            <a:r>
              <a:rPr lang="en-US" sz="2800" b="0" strike="noStrike" spc="-1" dirty="0">
                <a:solidFill>
                  <a:srgbClr val="000000"/>
                </a:solidFill>
                <a:latin typeface="Calibri"/>
                <a:ea typeface="DejaVu Sans"/>
              </a:rPr>
              <a:t>– impose a total ordering of all resource types, and require that each process requests resources in an increasing order of enumeration</a:t>
            </a:r>
            <a:endParaRPr lang="en-IN" sz="2800" b="0" strike="noStrike" spc="-1" dirty="0">
              <a:latin typeface="Arial"/>
            </a:endParaRPr>
          </a:p>
          <a:p>
            <a:pPr>
              <a:lnSpc>
                <a:spcPct val="90000"/>
              </a:lnSpc>
              <a:spcBef>
                <a:spcPts val="1001"/>
              </a:spcBef>
            </a:pPr>
            <a:r>
              <a:rPr lang="en-US" sz="2800" b="0" strike="noStrike" spc="-1" dirty="0">
                <a:solidFill>
                  <a:srgbClr val="000000"/>
                </a:solidFill>
                <a:latin typeface="Calibri"/>
                <a:ea typeface="DejaVu Sans"/>
              </a:rPr>
              <a:t>define a 1:1 function F : R </a:t>
            </a:r>
            <a:r>
              <a:rPr lang="en-US" sz="2800" b="0" i="1" strike="noStrike" spc="-1" dirty="0">
                <a:solidFill>
                  <a:srgbClr val="000000"/>
                </a:solidFill>
                <a:latin typeface="Arial"/>
                <a:ea typeface="Arial"/>
              </a:rPr>
              <a:t>→</a:t>
            </a:r>
            <a:r>
              <a:rPr lang="en-US" sz="2800" b="0" strike="noStrike" spc="-1" dirty="0">
                <a:solidFill>
                  <a:srgbClr val="000000"/>
                </a:solidFill>
                <a:latin typeface="Calibri"/>
                <a:ea typeface="DejaVu Sans"/>
              </a:rPr>
              <a:t> N (N is set of natural nos.)</a:t>
            </a:r>
            <a:endParaRPr lang="en-IN" sz="2800" b="0" strike="noStrike" spc="-1" dirty="0">
              <a:latin typeface="Arial"/>
            </a:endParaRPr>
          </a:p>
          <a:p>
            <a:pPr marL="228600" indent="-227520">
              <a:lnSpc>
                <a:spcPct val="90000"/>
              </a:lnSpc>
              <a:spcBef>
                <a:spcPts val="1001"/>
              </a:spcBef>
              <a:buClr>
                <a:srgbClr val="000000"/>
              </a:buClr>
              <a:buFont typeface="Wingdings" charset="2"/>
              <a:buChar char=""/>
            </a:pPr>
            <a:r>
              <a:rPr lang="en-US" sz="2800" b="0" strike="noStrike" spc="-1" dirty="0">
                <a:solidFill>
                  <a:srgbClr val="000000"/>
                </a:solidFill>
                <a:latin typeface="Calibri"/>
                <a:ea typeface="DejaVu Sans"/>
              </a:rPr>
              <a:t>Say a process P has requested a no. of instances of R</a:t>
            </a:r>
            <a:r>
              <a:rPr lang="en-US" sz="2800" b="0" strike="noStrike" spc="-1" baseline="-25000" dirty="0">
                <a:solidFill>
                  <a:srgbClr val="000000"/>
                </a:solidFill>
                <a:latin typeface="Calibri"/>
                <a:ea typeface="DejaVu Sans"/>
              </a:rPr>
              <a:t>i</a:t>
            </a:r>
            <a:endParaRPr lang="en-IN" sz="2800" b="0" strike="noStrike" spc="-1" dirty="0">
              <a:latin typeface="Arial"/>
            </a:endParaRPr>
          </a:p>
          <a:p>
            <a:pPr marL="228600" indent="-227520">
              <a:lnSpc>
                <a:spcPct val="90000"/>
              </a:lnSpc>
              <a:spcBef>
                <a:spcPts val="1001"/>
              </a:spcBef>
              <a:buClr>
                <a:srgbClr val="000000"/>
              </a:buClr>
              <a:buFont typeface="Wingdings" charset="2"/>
              <a:buChar char=""/>
            </a:pPr>
            <a:r>
              <a:rPr lang="en-US" sz="2800" b="0" strike="noStrike" spc="-1" dirty="0">
                <a:solidFill>
                  <a:srgbClr val="000000"/>
                </a:solidFill>
                <a:latin typeface="Calibri"/>
                <a:ea typeface="DejaVu Sans"/>
              </a:rPr>
              <a:t>Later, P</a:t>
            </a:r>
            <a:r>
              <a:rPr lang="en-US" sz="2800" b="0" strike="noStrike" spc="-1" baseline="-25000" dirty="0">
                <a:solidFill>
                  <a:srgbClr val="000000"/>
                </a:solidFill>
                <a:latin typeface="Calibri"/>
                <a:ea typeface="DejaVu Sans"/>
              </a:rPr>
              <a:t>i</a:t>
            </a:r>
            <a:r>
              <a:rPr lang="en-US" sz="2800" b="0" strike="noStrike" spc="-1" dirty="0">
                <a:solidFill>
                  <a:srgbClr val="000000"/>
                </a:solidFill>
                <a:latin typeface="Calibri"/>
                <a:ea typeface="DejaVu Sans"/>
              </a:rPr>
              <a:t> can request resources of type R</a:t>
            </a:r>
            <a:r>
              <a:rPr lang="en-US" sz="2800" b="0" strike="noStrike" spc="-1" baseline="-25000" dirty="0">
                <a:solidFill>
                  <a:srgbClr val="000000"/>
                </a:solidFill>
                <a:latin typeface="Calibri"/>
                <a:ea typeface="DejaVu Sans"/>
              </a:rPr>
              <a:t>j</a:t>
            </a:r>
            <a:r>
              <a:rPr lang="en-US" sz="2800" b="0" strike="noStrike" spc="-1" dirty="0">
                <a:solidFill>
                  <a:srgbClr val="000000"/>
                </a:solidFill>
                <a:latin typeface="Calibri"/>
                <a:ea typeface="DejaVu Sans"/>
              </a:rPr>
              <a:t> </a:t>
            </a:r>
            <a:r>
              <a:rPr lang="en-US" sz="2800" b="0" strike="noStrike" spc="-1" dirty="0" err="1">
                <a:solidFill>
                  <a:srgbClr val="000000"/>
                </a:solidFill>
                <a:latin typeface="Calibri"/>
                <a:ea typeface="DejaVu Sans"/>
              </a:rPr>
              <a:t>iff</a:t>
            </a:r>
            <a:r>
              <a:rPr lang="en-US" sz="2800" b="0" strike="noStrike" spc="-1" dirty="0">
                <a:solidFill>
                  <a:srgbClr val="000000"/>
                </a:solidFill>
                <a:latin typeface="Calibri"/>
                <a:ea typeface="DejaVu Sans"/>
              </a:rPr>
              <a:t> F(R</a:t>
            </a:r>
            <a:r>
              <a:rPr lang="en-US" sz="2800" b="0" strike="noStrike" spc="-1" baseline="-25000" dirty="0">
                <a:solidFill>
                  <a:srgbClr val="000000"/>
                </a:solidFill>
                <a:latin typeface="Calibri"/>
                <a:ea typeface="DejaVu Sans"/>
              </a:rPr>
              <a:t>j</a:t>
            </a:r>
            <a:r>
              <a:rPr lang="en-US" sz="2800" b="0" strike="noStrike" spc="-1" dirty="0">
                <a:solidFill>
                  <a:srgbClr val="000000"/>
                </a:solidFill>
                <a:latin typeface="Calibri"/>
                <a:ea typeface="DejaVu Sans"/>
              </a:rPr>
              <a:t>) &gt; F(R</a:t>
            </a:r>
            <a:r>
              <a:rPr lang="en-US" sz="2800" b="0" strike="noStrike" spc="-1" baseline="-25000" dirty="0">
                <a:solidFill>
                  <a:srgbClr val="000000"/>
                </a:solidFill>
                <a:latin typeface="Calibri"/>
                <a:ea typeface="DejaVu Sans"/>
              </a:rPr>
              <a:t>i</a:t>
            </a:r>
            <a:r>
              <a:rPr lang="en-US" sz="2800" b="0" strike="noStrike" spc="-1" dirty="0">
                <a:solidFill>
                  <a:srgbClr val="000000"/>
                </a:solidFill>
                <a:latin typeface="Calibri"/>
                <a:ea typeface="DejaVu Sans"/>
              </a:rPr>
              <a:t>)</a:t>
            </a:r>
            <a:endParaRPr lang="en-IN" sz="2800" b="0" strike="noStrike" spc="-1" dirty="0">
              <a:latin typeface="Arial"/>
            </a:endParaRPr>
          </a:p>
          <a:p>
            <a:pPr marL="228600" indent="-227520">
              <a:lnSpc>
                <a:spcPct val="90000"/>
              </a:lnSpc>
              <a:spcBef>
                <a:spcPts val="1001"/>
              </a:spcBef>
              <a:buClr>
                <a:srgbClr val="000000"/>
              </a:buClr>
              <a:buFont typeface="Wingdings" charset="2"/>
              <a:buChar char=""/>
            </a:pPr>
            <a:r>
              <a:rPr lang="en-US" sz="2800" b="0" strike="noStrike" spc="-1" dirty="0">
                <a:solidFill>
                  <a:srgbClr val="000000"/>
                </a:solidFill>
                <a:latin typeface="Calibri"/>
                <a:ea typeface="DejaVu Sans"/>
              </a:rPr>
              <a:t>Alternatively, if P</a:t>
            </a:r>
            <a:r>
              <a:rPr lang="en-US" sz="2800" b="0" strike="noStrike" spc="-1" baseline="-25000" dirty="0">
                <a:solidFill>
                  <a:srgbClr val="000000"/>
                </a:solidFill>
                <a:latin typeface="Calibri"/>
                <a:ea typeface="DejaVu Sans"/>
              </a:rPr>
              <a:t>i</a:t>
            </a:r>
            <a:r>
              <a:rPr lang="en-US" sz="2800" b="0" strike="noStrike" spc="-1" dirty="0">
                <a:solidFill>
                  <a:srgbClr val="000000"/>
                </a:solidFill>
                <a:latin typeface="Calibri"/>
                <a:ea typeface="DejaVu Sans"/>
              </a:rPr>
              <a:t> requests an instance of R</a:t>
            </a:r>
            <a:r>
              <a:rPr lang="en-US" sz="2800" b="0" strike="noStrike" spc="-1" baseline="-25000" dirty="0">
                <a:solidFill>
                  <a:srgbClr val="000000"/>
                </a:solidFill>
                <a:latin typeface="Calibri"/>
                <a:ea typeface="DejaVu Sans"/>
              </a:rPr>
              <a:t>j</a:t>
            </a:r>
            <a:r>
              <a:rPr lang="en-US" sz="2800" b="0" strike="noStrike" spc="-1" dirty="0">
                <a:solidFill>
                  <a:srgbClr val="000000"/>
                </a:solidFill>
                <a:latin typeface="Calibri"/>
                <a:ea typeface="DejaVu Sans"/>
              </a:rPr>
              <a:t> then P</a:t>
            </a:r>
            <a:r>
              <a:rPr lang="en-US" sz="2800" b="0" strike="noStrike" spc="-1" baseline="-25000" dirty="0">
                <a:solidFill>
                  <a:srgbClr val="000000"/>
                </a:solidFill>
                <a:latin typeface="Calibri"/>
                <a:ea typeface="DejaVu Sans"/>
              </a:rPr>
              <a:t>i</a:t>
            </a:r>
            <a:r>
              <a:rPr lang="en-US" sz="2800" b="0" strike="noStrike" spc="-1" dirty="0">
                <a:solidFill>
                  <a:srgbClr val="000000"/>
                </a:solidFill>
                <a:latin typeface="Calibri"/>
                <a:ea typeface="DejaVu Sans"/>
              </a:rPr>
              <a:t> must have released all instances of R</a:t>
            </a:r>
            <a:r>
              <a:rPr lang="en-US" sz="2800" b="0" strike="noStrike" spc="-1" baseline="-25000" dirty="0">
                <a:solidFill>
                  <a:srgbClr val="000000"/>
                </a:solidFill>
                <a:latin typeface="Calibri"/>
                <a:ea typeface="DejaVu Sans"/>
              </a:rPr>
              <a:t>i</a:t>
            </a:r>
            <a:r>
              <a:rPr lang="en-US" sz="2800" b="0" strike="noStrike" spc="-1" dirty="0">
                <a:solidFill>
                  <a:srgbClr val="000000"/>
                </a:solidFill>
                <a:latin typeface="Calibri"/>
                <a:ea typeface="DejaVu Sans"/>
              </a:rPr>
              <a:t> </a:t>
            </a:r>
            <a:r>
              <a:rPr lang="en-US" sz="2800" b="0" strike="noStrike" spc="-1" dirty="0" err="1">
                <a:solidFill>
                  <a:srgbClr val="000000"/>
                </a:solidFill>
                <a:latin typeface="Calibri"/>
                <a:ea typeface="DejaVu Sans"/>
              </a:rPr>
              <a:t>s.t.</a:t>
            </a:r>
            <a:r>
              <a:rPr lang="en-US" sz="2800" b="0" strike="noStrike" spc="-1" dirty="0">
                <a:solidFill>
                  <a:srgbClr val="000000"/>
                </a:solidFill>
                <a:latin typeface="Calibri"/>
                <a:ea typeface="DejaVu Sans"/>
              </a:rPr>
              <a:t> F(R</a:t>
            </a:r>
            <a:r>
              <a:rPr lang="en-US" sz="2800" b="0" strike="noStrike" spc="-1" baseline="-25000" dirty="0">
                <a:solidFill>
                  <a:srgbClr val="000000"/>
                </a:solidFill>
                <a:latin typeface="Calibri"/>
                <a:ea typeface="DejaVu Sans"/>
              </a:rPr>
              <a:t>i</a:t>
            </a:r>
            <a:r>
              <a:rPr lang="en-US" sz="2800" b="0" strike="noStrike" spc="-1" dirty="0">
                <a:solidFill>
                  <a:srgbClr val="000000"/>
                </a:solidFill>
                <a:latin typeface="Calibri"/>
                <a:ea typeface="DejaVu Sans"/>
              </a:rPr>
              <a:t>) &gt;= F(R</a:t>
            </a:r>
            <a:r>
              <a:rPr lang="en-US" sz="2800" b="0" strike="noStrike" spc="-1" baseline="-25000" dirty="0">
                <a:solidFill>
                  <a:srgbClr val="000000"/>
                </a:solidFill>
                <a:latin typeface="Calibri"/>
                <a:ea typeface="DejaVu Sans"/>
              </a:rPr>
              <a:t>j</a:t>
            </a:r>
            <a:r>
              <a:rPr lang="en-US" sz="2800" b="0" strike="noStrike" spc="-1" dirty="0">
                <a:solidFill>
                  <a:srgbClr val="000000"/>
                </a:solidFill>
                <a:latin typeface="Calibri"/>
                <a:ea typeface="DejaVu Sans"/>
              </a:rPr>
              <a:t>)</a:t>
            </a:r>
            <a:endParaRPr lang="en-IN" sz="2800" b="0" strike="noStrike" spc="-1" dirty="0">
              <a:latin typeface="Arial"/>
            </a:endParaRPr>
          </a:p>
          <a:p>
            <a:pPr marL="228600" indent="-227520">
              <a:lnSpc>
                <a:spcPct val="90000"/>
              </a:lnSpc>
              <a:spcBef>
                <a:spcPts val="1001"/>
              </a:spcBef>
              <a:buClr>
                <a:srgbClr val="000000"/>
              </a:buClr>
              <a:buFont typeface="Wingdings" charset="2"/>
              <a:buChar char=""/>
            </a:pPr>
            <a:r>
              <a:rPr lang="en-US" sz="2800" b="0" strike="noStrike" spc="-1" dirty="0">
                <a:solidFill>
                  <a:srgbClr val="000000"/>
                </a:solidFill>
                <a:latin typeface="Calibri"/>
                <a:ea typeface="DejaVu Sans"/>
              </a:rPr>
              <a:t>Several instances of same resource type must be requested for in a single request</a:t>
            </a:r>
            <a:endParaRPr lang="en-IN" sz="2800" b="0" strike="noStrike" spc="-1" dirty="0">
              <a:latin typeface="Arial"/>
            </a:endParaRPr>
          </a:p>
          <a:p>
            <a:pPr marL="228600" indent="-227520">
              <a:lnSpc>
                <a:spcPct val="90000"/>
              </a:lnSpc>
              <a:spcBef>
                <a:spcPts val="1001"/>
              </a:spcBef>
              <a:buClr>
                <a:srgbClr val="000000"/>
              </a:buClr>
              <a:buFont typeface="Wingdings" charset="2"/>
              <a:buChar char=""/>
            </a:pPr>
            <a:r>
              <a:rPr lang="en-US" sz="2800" b="0" strike="noStrike" spc="-1" dirty="0">
                <a:solidFill>
                  <a:srgbClr val="000000"/>
                </a:solidFill>
                <a:latin typeface="Calibri"/>
                <a:ea typeface="DejaVu Sans"/>
              </a:rPr>
              <a:t>Proof by contradiction</a:t>
            </a:r>
            <a:endParaRPr lang="en-IN" sz="2800" b="0" strike="noStrike" spc="-1" dirty="0">
              <a:latin typeface="Arial"/>
            </a:endParaRPr>
          </a:p>
          <a:p>
            <a:pPr>
              <a:lnSpc>
                <a:spcPct val="90000"/>
              </a:lnSpc>
              <a:spcBef>
                <a:spcPts val="499"/>
              </a:spcBef>
            </a:pPr>
            <a:endParaRPr lang="en-IN" sz="2800" b="0" strike="noStrike" spc="-1" dirty="0">
              <a:latin typeface="Arial"/>
            </a:endParaRP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6"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Deadlock Avoidance</a:t>
            </a:r>
            <a:endParaRPr lang="en-IN" sz="4000" b="0" strike="noStrike" spc="-1">
              <a:latin typeface="Arial"/>
            </a:endParaRPr>
          </a:p>
        </p:txBody>
      </p:sp>
      <p:sp>
        <p:nvSpPr>
          <p:cNvPr id="127" name="CustomShape 3"/>
          <p:cNvSpPr/>
          <p:nvPr/>
        </p:nvSpPr>
        <p:spPr>
          <a:xfrm>
            <a:off x="585000" y="1505520"/>
            <a:ext cx="1013148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400"/>
              </a:spcBef>
              <a:buClr>
                <a:srgbClr val="000000"/>
              </a:buClr>
              <a:buFont typeface="Arial"/>
              <a:buChar char="•"/>
            </a:pPr>
            <a:r>
              <a:rPr lang="en-US" sz="2800" b="0" strike="noStrike" spc="-1">
                <a:solidFill>
                  <a:srgbClr val="000000"/>
                </a:solidFill>
                <a:latin typeface="Calibri"/>
                <a:ea typeface="DejaVu Sans"/>
              </a:rPr>
              <a:t>Requires that the system has some additional </a:t>
            </a:r>
            <a:r>
              <a:rPr lang="en-US" sz="2800" b="1" i="1" strike="noStrike" spc="-1">
                <a:solidFill>
                  <a:srgbClr val="000000"/>
                </a:solidFill>
                <a:latin typeface="Calibri"/>
                <a:ea typeface="DejaVu Sans"/>
              </a:rPr>
              <a:t>a priori </a:t>
            </a:r>
            <a:r>
              <a:rPr lang="en-US" sz="2800" b="0" strike="noStrike" spc="-1">
                <a:solidFill>
                  <a:srgbClr val="000000"/>
                </a:solidFill>
                <a:latin typeface="Calibri"/>
                <a:ea typeface="DejaVu Sans"/>
              </a:rPr>
              <a:t>information </a:t>
            </a:r>
            <a:br/>
            <a:r>
              <a:rPr lang="en-US" sz="2800" b="0" strike="noStrike" spc="-1">
                <a:solidFill>
                  <a:srgbClr val="000000"/>
                </a:solidFill>
                <a:latin typeface="Calibri"/>
                <a:ea typeface="DejaVu Sans"/>
              </a:rPr>
              <a:t>available</a:t>
            </a:r>
            <a:endParaRPr lang="en-IN"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Requires that each process declare the </a:t>
            </a:r>
            <a:r>
              <a:rPr lang="en-US" sz="2800" b="1" i="1" strike="noStrike" spc="-1">
                <a:solidFill>
                  <a:srgbClr val="000000"/>
                </a:solidFill>
                <a:latin typeface="Calibri"/>
                <a:ea typeface="DejaVu Sans"/>
              </a:rPr>
              <a:t>maximum number</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of resources of each type that it may need</a:t>
            </a:r>
            <a:endParaRPr lang="en-IN"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Resource-allocation </a:t>
            </a:r>
            <a:r>
              <a:rPr lang="en-US" sz="2800" b="0" i="1" strike="noStrike" spc="-1">
                <a:solidFill>
                  <a:srgbClr val="000000"/>
                </a:solidFill>
                <a:latin typeface="Calibri"/>
                <a:ea typeface="DejaVu Sans"/>
              </a:rPr>
              <a:t>state</a:t>
            </a:r>
            <a:r>
              <a:rPr lang="en-US" sz="2800" b="0" strike="noStrike" spc="-1">
                <a:solidFill>
                  <a:srgbClr val="000000"/>
                </a:solidFill>
                <a:latin typeface="Calibri"/>
                <a:ea typeface="DejaVu Sans"/>
              </a:rPr>
              <a:t> is defined by the number of available and allocated resources, and the maximum demands of the processes</a:t>
            </a:r>
            <a:endParaRPr lang="en-IN"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Deadlock-avoidance algorithm dynamically examines the resource-allocation state to ensure that there can never be a circular-wait condition</a:t>
            </a:r>
            <a:endParaRPr lang="en-IN" sz="2800" b="0" strike="noStrike" spc="-1">
              <a:latin typeface="Arial"/>
            </a:endParaRPr>
          </a:p>
          <a:p>
            <a:pPr>
              <a:lnSpc>
                <a:spcPct val="90000"/>
              </a:lnSpc>
              <a:spcBef>
                <a:spcPts val="1400"/>
              </a:spcBef>
            </a:pPr>
            <a:endParaRPr lang="en-IN" sz="2800" b="0" strike="noStrike" spc="-1">
              <a:latin typeface="Arial"/>
            </a:endParaRP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9"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Safe State</a:t>
            </a:r>
            <a:endParaRPr lang="en-IN" sz="4000" b="0" strike="noStrike" spc="-1">
              <a:latin typeface="Arial"/>
            </a:endParaRPr>
          </a:p>
        </p:txBody>
      </p:sp>
      <p:sp>
        <p:nvSpPr>
          <p:cNvPr id="130" name="CustomShape 3"/>
          <p:cNvSpPr/>
          <p:nvPr/>
        </p:nvSpPr>
        <p:spPr>
          <a:xfrm>
            <a:off x="585000" y="1325520"/>
            <a:ext cx="1013148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When a process requests an available resource, system must decide if immediate allocation leaves the system in a safe state</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System is in </a:t>
            </a:r>
            <a:r>
              <a:rPr lang="en-US" sz="2800" b="1" strike="noStrike" spc="-1">
                <a:solidFill>
                  <a:srgbClr val="3366FF"/>
                </a:solidFill>
                <a:latin typeface="Calibri"/>
                <a:ea typeface="DejaVu Sans"/>
              </a:rPr>
              <a:t>safe state</a:t>
            </a:r>
            <a:r>
              <a:rPr lang="en-US" sz="2800" b="0" strike="noStrike" spc="-1">
                <a:solidFill>
                  <a:srgbClr val="3366FF"/>
                </a:solidFill>
                <a:latin typeface="Calibri"/>
                <a:ea typeface="DejaVu Sans"/>
              </a:rPr>
              <a:t> </a:t>
            </a:r>
            <a:r>
              <a:rPr lang="en-US" sz="2800" b="0" strike="noStrike" spc="-1">
                <a:solidFill>
                  <a:srgbClr val="000000"/>
                </a:solidFill>
                <a:latin typeface="Calibri"/>
                <a:ea typeface="DejaVu Sans"/>
              </a:rPr>
              <a:t>if there exists a sequence &lt;</a:t>
            </a:r>
            <a:r>
              <a:rPr lang="en-US" sz="2800" b="0" i="1" strike="noStrike" spc="-1">
                <a:solidFill>
                  <a:srgbClr val="000000"/>
                </a:solidFill>
                <a:latin typeface="Calibri"/>
                <a:ea typeface="DejaVu Sans"/>
              </a:rPr>
              <a:t>P</a:t>
            </a:r>
            <a:r>
              <a:rPr lang="en-US" sz="2800" b="0" i="1" strike="noStrike" spc="-1" baseline="-25000">
                <a:solidFill>
                  <a:srgbClr val="000000"/>
                </a:solidFill>
                <a:latin typeface="Calibri"/>
                <a:ea typeface="DejaVu Sans"/>
              </a:rPr>
              <a:t>1</a:t>
            </a:r>
            <a:r>
              <a:rPr lang="en-US" sz="2800" b="0" i="1" strike="noStrike" spc="-1">
                <a:solidFill>
                  <a:srgbClr val="000000"/>
                </a:solidFill>
                <a:latin typeface="Calibri"/>
                <a:ea typeface="DejaVu Sans"/>
              </a:rPr>
              <a:t>, P</a:t>
            </a:r>
            <a:r>
              <a:rPr lang="en-US" sz="2800" b="0" i="1" strike="noStrike" spc="-1" baseline="-25000">
                <a:solidFill>
                  <a:srgbClr val="000000"/>
                </a:solidFill>
                <a:latin typeface="Calibri"/>
                <a:ea typeface="DejaVu Sans"/>
              </a:rPr>
              <a:t>2</a:t>
            </a:r>
            <a:r>
              <a:rPr lang="en-US" sz="2800" b="0" i="1" strike="noStrike" spc="-1">
                <a:solidFill>
                  <a:srgbClr val="000000"/>
                </a:solidFill>
                <a:latin typeface="Calibri"/>
                <a:ea typeface="DejaVu Sans"/>
              </a:rPr>
              <a:t>, …, P</a:t>
            </a:r>
            <a:r>
              <a:rPr lang="en-US" sz="2800" b="0" i="1" strike="noStrike" spc="-1" baseline="-25000">
                <a:solidFill>
                  <a:srgbClr val="000000"/>
                </a:solidFill>
                <a:latin typeface="Calibri"/>
                <a:ea typeface="DejaVu Sans"/>
              </a:rPr>
              <a:t>n</a:t>
            </a:r>
            <a:r>
              <a:rPr lang="en-US" sz="2800" b="0" strike="noStrike" spc="-1">
                <a:solidFill>
                  <a:srgbClr val="000000"/>
                </a:solidFill>
                <a:latin typeface="Calibri"/>
                <a:ea typeface="DejaVu Sans"/>
              </a:rPr>
              <a:t>&gt; of ALL the  processes  in the systems such that  for each P</a:t>
            </a:r>
            <a:r>
              <a:rPr lang="en-US" sz="2800" b="0" strike="noStrike" spc="-1" baseline="-25000">
                <a:solidFill>
                  <a:srgbClr val="000000"/>
                </a:solidFill>
                <a:latin typeface="Calibri"/>
                <a:ea typeface="DejaVu Sans"/>
              </a:rPr>
              <a:t>i</a:t>
            </a:r>
            <a:r>
              <a:rPr lang="en-US" sz="2800" b="0" strike="noStrike" spc="-1">
                <a:solidFill>
                  <a:srgbClr val="000000"/>
                </a:solidFill>
                <a:latin typeface="Calibri"/>
                <a:ea typeface="DejaVu Sans"/>
              </a:rPr>
              <a:t>, the resources that P</a:t>
            </a:r>
            <a:r>
              <a:rPr lang="en-US" sz="2800" b="0" strike="noStrike" spc="-1" baseline="-25000">
                <a:solidFill>
                  <a:srgbClr val="000000"/>
                </a:solidFill>
                <a:latin typeface="Calibri"/>
                <a:ea typeface="DejaVu Sans"/>
              </a:rPr>
              <a:t>i </a:t>
            </a:r>
            <a:r>
              <a:rPr lang="en-US" sz="2800" b="0" strike="noStrike" spc="-1">
                <a:solidFill>
                  <a:srgbClr val="000000"/>
                </a:solidFill>
                <a:latin typeface="Calibri"/>
                <a:ea typeface="DejaVu Sans"/>
              </a:rPr>
              <a:t>can still request can be satisfied by currently available resources + resources held by all the </a:t>
            </a:r>
            <a:r>
              <a:rPr lang="en-US" sz="2800" b="0" i="1" strike="noStrike" spc="-1">
                <a:solidFill>
                  <a:srgbClr val="000000"/>
                </a:solidFill>
                <a:latin typeface="Calibri"/>
                <a:ea typeface="DejaVu Sans"/>
              </a:rPr>
              <a:t>P</a:t>
            </a:r>
            <a:r>
              <a:rPr lang="en-US" sz="2800" b="0" i="1" strike="noStrike" spc="-1" baseline="-25000">
                <a:solidFill>
                  <a:srgbClr val="000000"/>
                </a:solidFill>
                <a:latin typeface="Calibri"/>
                <a:ea typeface="DejaVu Sans"/>
              </a:rPr>
              <a:t>j</a:t>
            </a:r>
            <a:r>
              <a:rPr lang="en-US" sz="2800" b="0" strike="noStrike" spc="-1">
                <a:solidFill>
                  <a:srgbClr val="000000"/>
                </a:solidFill>
                <a:latin typeface="Calibri"/>
                <a:ea typeface="DejaVu Sans"/>
              </a:rPr>
              <a:t>, with</a:t>
            </a:r>
            <a:r>
              <a:rPr lang="en-US" sz="2800" b="0" i="1" strike="noStrike" spc="-1">
                <a:solidFill>
                  <a:srgbClr val="000000"/>
                </a:solidFill>
                <a:latin typeface="Calibri"/>
                <a:ea typeface="DejaVu Sans"/>
              </a:rPr>
              <a:t> j </a:t>
            </a:r>
            <a:r>
              <a:rPr lang="en-US" sz="2800" b="0" strike="noStrike" spc="-1">
                <a:solidFill>
                  <a:srgbClr val="000000"/>
                </a:solidFill>
                <a:latin typeface="Calibri"/>
                <a:ea typeface="DejaVu Sans"/>
              </a:rPr>
              <a:t>&lt; </a:t>
            </a:r>
            <a:r>
              <a:rPr lang="en-US" sz="2800" b="0" i="1" strike="noStrike" spc="-1">
                <a:solidFill>
                  <a:srgbClr val="000000"/>
                </a:solidFill>
                <a:latin typeface="Calibri"/>
                <a:ea typeface="DejaVu Sans"/>
              </a:rPr>
              <a:t>i</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That is:</a:t>
            </a:r>
            <a:endParaRPr lang="en-IN" sz="28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If resources needed by P</a:t>
            </a:r>
            <a:r>
              <a:rPr lang="en-US" sz="2400" b="0" strike="noStrike" spc="-1" baseline="-25000">
                <a:solidFill>
                  <a:srgbClr val="000000"/>
                </a:solidFill>
                <a:latin typeface="Calibri"/>
                <a:ea typeface="DejaVu Sans"/>
              </a:rPr>
              <a:t>i</a:t>
            </a:r>
            <a:r>
              <a:rPr lang="en-US" sz="2400" b="0" strike="noStrike" spc="-1">
                <a:solidFill>
                  <a:srgbClr val="000000"/>
                </a:solidFill>
                <a:latin typeface="Calibri"/>
                <a:ea typeface="DejaVu Sans"/>
              </a:rPr>
              <a:t> are not immediately available, then </a:t>
            </a:r>
            <a:r>
              <a:rPr lang="en-US" sz="2400" b="0" i="1" strike="noStrike" spc="-1">
                <a:solidFill>
                  <a:srgbClr val="000000"/>
                </a:solidFill>
                <a:latin typeface="Calibri"/>
                <a:ea typeface="DejaVu Sans"/>
              </a:rPr>
              <a:t>P</a:t>
            </a:r>
            <a:r>
              <a:rPr lang="en-US" sz="2400" b="0" i="1" strike="noStrike" spc="-1" baseline="-25000">
                <a:solidFill>
                  <a:srgbClr val="000000"/>
                </a:solidFill>
                <a:latin typeface="Calibri"/>
                <a:ea typeface="DejaVu Sans"/>
              </a:rPr>
              <a:t>i</a:t>
            </a:r>
            <a:r>
              <a:rPr lang="en-US" sz="2400" b="0" strike="noStrike" spc="-1">
                <a:solidFill>
                  <a:srgbClr val="000000"/>
                </a:solidFill>
                <a:latin typeface="Calibri"/>
                <a:ea typeface="DejaVu Sans"/>
              </a:rPr>
              <a:t> can wait until all </a:t>
            </a:r>
            <a:r>
              <a:rPr lang="en-US" sz="2400" b="0" i="1" strike="noStrike" spc="-1">
                <a:solidFill>
                  <a:srgbClr val="000000"/>
                </a:solidFill>
                <a:latin typeface="Calibri"/>
                <a:ea typeface="DejaVu Sans"/>
              </a:rPr>
              <a:t>P</a:t>
            </a:r>
            <a:r>
              <a:rPr lang="en-US" sz="2400" b="0" i="1" strike="noStrike" spc="-1" baseline="-25000">
                <a:solidFill>
                  <a:srgbClr val="000000"/>
                </a:solidFill>
                <a:latin typeface="Calibri"/>
                <a:ea typeface="DejaVu Sans"/>
              </a:rPr>
              <a:t>j</a:t>
            </a:r>
            <a:r>
              <a:rPr lang="en-US" sz="2400" b="0" i="1" strike="noStrike" spc="-1">
                <a:solidFill>
                  <a:srgbClr val="000000"/>
                </a:solidFill>
                <a:latin typeface="Calibri"/>
                <a:ea typeface="DejaVu Sans"/>
              </a:rPr>
              <a:t> </a:t>
            </a:r>
            <a:r>
              <a:rPr lang="en-US" sz="2400" b="0" strike="noStrike" spc="-1">
                <a:solidFill>
                  <a:srgbClr val="000000"/>
                </a:solidFill>
                <a:latin typeface="Calibri"/>
                <a:ea typeface="DejaVu Sans"/>
              </a:rPr>
              <a:t>have finished</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When </a:t>
            </a:r>
            <a:r>
              <a:rPr lang="en-US" sz="2400" b="0" i="1" strike="noStrike" spc="-1">
                <a:solidFill>
                  <a:srgbClr val="000000"/>
                </a:solidFill>
                <a:latin typeface="Calibri"/>
                <a:ea typeface="DejaVu Sans"/>
              </a:rPr>
              <a:t>P</a:t>
            </a:r>
            <a:r>
              <a:rPr lang="en-US" sz="2400" b="0" i="1" strike="noStrike" spc="-1" baseline="-25000">
                <a:solidFill>
                  <a:srgbClr val="000000"/>
                </a:solidFill>
                <a:latin typeface="Calibri"/>
                <a:ea typeface="DejaVu Sans"/>
              </a:rPr>
              <a:t>j</a:t>
            </a:r>
            <a:r>
              <a:rPr lang="en-US" sz="2400" b="0" strike="noStrike" spc="-1">
                <a:solidFill>
                  <a:srgbClr val="000000"/>
                </a:solidFill>
                <a:latin typeface="Calibri"/>
                <a:ea typeface="DejaVu Sans"/>
              </a:rPr>
              <a:t> is finished, </a:t>
            </a:r>
            <a:r>
              <a:rPr lang="en-US" sz="2400" b="0" i="1" strike="noStrike" spc="-1">
                <a:solidFill>
                  <a:srgbClr val="000000"/>
                </a:solidFill>
                <a:latin typeface="Calibri"/>
                <a:ea typeface="DejaVu Sans"/>
              </a:rPr>
              <a:t>P</a:t>
            </a:r>
            <a:r>
              <a:rPr lang="en-US" sz="2400" b="0" i="1" strike="noStrike" spc="-1" baseline="-25000">
                <a:solidFill>
                  <a:srgbClr val="000000"/>
                </a:solidFill>
                <a:latin typeface="Calibri"/>
                <a:ea typeface="DejaVu Sans"/>
              </a:rPr>
              <a:t>i</a:t>
            </a:r>
            <a:r>
              <a:rPr lang="en-US" sz="2400" b="0" strike="noStrike" spc="-1">
                <a:solidFill>
                  <a:srgbClr val="000000"/>
                </a:solidFill>
                <a:latin typeface="Calibri"/>
                <a:ea typeface="DejaVu Sans"/>
              </a:rPr>
              <a:t> can obtain needed resources, execute, return allocated resources, and terminate</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When </a:t>
            </a:r>
            <a:r>
              <a:rPr lang="en-US" sz="2400" b="0" i="1" strike="noStrike" spc="-1">
                <a:solidFill>
                  <a:srgbClr val="000000"/>
                </a:solidFill>
                <a:latin typeface="Calibri"/>
                <a:ea typeface="DejaVu Sans"/>
              </a:rPr>
              <a:t>P</a:t>
            </a:r>
            <a:r>
              <a:rPr lang="en-US" sz="2400" b="0" i="1" strike="noStrike" spc="-1" baseline="-25000">
                <a:solidFill>
                  <a:srgbClr val="000000"/>
                </a:solidFill>
                <a:latin typeface="Calibri"/>
                <a:ea typeface="DejaVu Sans"/>
              </a:rPr>
              <a:t>i</a:t>
            </a:r>
            <a:r>
              <a:rPr lang="en-US" sz="2400" b="0" strike="noStrike" spc="-1">
                <a:solidFill>
                  <a:srgbClr val="000000"/>
                </a:solidFill>
                <a:latin typeface="Calibri"/>
                <a:ea typeface="DejaVu Sans"/>
              </a:rPr>
              <a:t> terminates, </a:t>
            </a:r>
            <a:r>
              <a:rPr lang="en-US" sz="2400" b="0" i="1" strike="noStrike" spc="-1">
                <a:solidFill>
                  <a:srgbClr val="000000"/>
                </a:solidFill>
                <a:latin typeface="Calibri"/>
                <a:ea typeface="DejaVu Sans"/>
              </a:rPr>
              <a:t>P</a:t>
            </a:r>
            <a:r>
              <a:rPr lang="en-US" sz="2400" b="0" i="1" strike="noStrike" spc="-1" baseline="-25000">
                <a:solidFill>
                  <a:srgbClr val="000000"/>
                </a:solidFill>
                <a:latin typeface="Calibri"/>
                <a:ea typeface="DejaVu Sans"/>
              </a:rPr>
              <a:t>i </a:t>
            </a:r>
            <a:r>
              <a:rPr lang="en-US" sz="2400" b="0" strike="noStrike" spc="-1" baseline="-25000">
                <a:solidFill>
                  <a:srgbClr val="000000"/>
                </a:solidFill>
                <a:latin typeface="Calibri"/>
                <a:ea typeface="DejaVu Sans"/>
              </a:rPr>
              <a:t>+1</a:t>
            </a:r>
            <a:r>
              <a:rPr lang="en-US" sz="2400" b="0" strike="noStrike" spc="-1">
                <a:solidFill>
                  <a:srgbClr val="000000"/>
                </a:solidFill>
                <a:latin typeface="Calibri"/>
                <a:ea typeface="DejaVu Sans"/>
              </a:rPr>
              <a:t> can obtain its needed resources, and so on </a:t>
            </a:r>
            <a:endParaRPr lang="en-IN" sz="2400" b="0" strike="noStrike" spc="-1">
              <a:latin typeface="Arial"/>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Computing Environments</a:t>
            </a:r>
            <a:endParaRPr lang="en-IN" sz="4000" b="0" strike="noStrike" spc="-1">
              <a:latin typeface="Arial"/>
            </a:endParaRPr>
          </a:p>
        </p:txBody>
      </p:sp>
      <p:sp>
        <p:nvSpPr>
          <p:cNvPr id="254" name="CustomShape 2"/>
          <p:cNvSpPr/>
          <p:nvPr/>
        </p:nvSpPr>
        <p:spPr>
          <a:xfrm>
            <a:off x="596520" y="1509840"/>
            <a:ext cx="1126152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nSpc>
                <a:spcPct val="100000"/>
              </a:lnSpc>
            </a:pPr>
            <a:r>
              <a:rPr lang="en-GB" sz="2800" b="1" strike="noStrike" spc="-1">
                <a:solidFill>
                  <a:srgbClr val="FF0000"/>
                </a:solidFill>
                <a:latin typeface="Cambria"/>
                <a:ea typeface="DejaVu Sans"/>
              </a:rPr>
              <a:t>Single-Processor Systems </a:t>
            </a:r>
            <a:r>
              <a:rPr lang="en-GB" sz="2800" b="0" strike="noStrike" spc="-1">
                <a:solidFill>
                  <a:srgbClr val="000000"/>
                </a:solidFill>
                <a:latin typeface="Cambria"/>
                <a:ea typeface="DejaVu Sans"/>
              </a:rPr>
              <a:t>- </a:t>
            </a:r>
            <a:r>
              <a:rPr lang="en-GB" sz="2800" b="0" strike="noStrike" spc="-1">
                <a:solidFill>
                  <a:srgbClr val="00008B"/>
                </a:solidFill>
                <a:latin typeface="Cambria"/>
                <a:ea typeface="DejaVu Sans"/>
              </a:rPr>
              <a:t>one main CPU executing a general-purpose instruction set, including instructions from user processes, some device-specific processors like disk, keyboard and graphics controller and I/O processor may be present</a:t>
            </a:r>
            <a:endParaRPr lang="en-IN" sz="2800" b="0" strike="noStrike" spc="-1">
              <a:latin typeface="Arial"/>
            </a:endParaRPr>
          </a:p>
        </p:txBody>
      </p:sp>
      <p:pic>
        <p:nvPicPr>
          <p:cNvPr id="255" name="Picture 6"/>
          <p:cNvPicPr/>
          <p:nvPr/>
        </p:nvPicPr>
        <p:blipFill>
          <a:blip r:embed="rId2"/>
          <a:stretch>
            <a:fillRect/>
          </a:stretch>
        </p:blipFill>
        <p:spPr>
          <a:xfrm>
            <a:off x="5686200" y="3181680"/>
            <a:ext cx="3223440" cy="3236760"/>
          </a:xfrm>
          <a:prstGeom prst="rect">
            <a:avLst/>
          </a:prstGeom>
          <a:ln>
            <a:noFill/>
          </a:ln>
        </p:spPr>
      </p:pic>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2"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Inferences</a:t>
            </a:r>
            <a:endParaRPr lang="en-IN" sz="4000" b="0" strike="noStrike" spc="-1">
              <a:latin typeface="Arial"/>
            </a:endParaRPr>
          </a:p>
        </p:txBody>
      </p:sp>
      <p:sp>
        <p:nvSpPr>
          <p:cNvPr id="133" name="CustomShape 3"/>
          <p:cNvSpPr/>
          <p:nvPr/>
        </p:nvSpPr>
        <p:spPr>
          <a:xfrm>
            <a:off x="585000" y="1505520"/>
            <a:ext cx="490860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If a system is in safe state: no deadlocks</a:t>
            </a:r>
            <a:br/>
            <a:r>
              <a:rPr lang="en-US" sz="2800" b="0" strike="noStrike" spc="-1">
                <a:solidFill>
                  <a:srgbClr val="000000"/>
                </a:solidFill>
                <a:latin typeface="Calibri"/>
                <a:ea typeface="DejaVu Sans"/>
              </a:rPr>
              <a:t> </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If a system is in unsafe state: possibility of deadlock</a:t>
            </a:r>
            <a:br/>
            <a:r>
              <a:rPr lang="en-US" sz="2800" b="0" strike="noStrike" spc="-1">
                <a:solidFill>
                  <a:srgbClr val="000000"/>
                </a:solidFill>
                <a:latin typeface="Calibri"/>
                <a:ea typeface="DejaVu Sans"/>
              </a:rPr>
              <a:t> </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Avoidance: ensure that a system will never enter an unsafe state</a:t>
            </a:r>
            <a:endParaRPr lang="en-IN" sz="2800" b="0" strike="noStrike" spc="-1">
              <a:latin typeface="Arial"/>
            </a:endParaRPr>
          </a:p>
        </p:txBody>
      </p:sp>
      <p:pic>
        <p:nvPicPr>
          <p:cNvPr id="134" name="Picture 4"/>
          <p:cNvPicPr/>
          <p:nvPr/>
        </p:nvPicPr>
        <p:blipFill>
          <a:blip r:embed="rId2"/>
          <a:srcRect l="13437" t="1570" r="13685" b="2195"/>
          <a:stretch>
            <a:fillRect/>
          </a:stretch>
        </p:blipFill>
        <p:spPr>
          <a:xfrm>
            <a:off x="6598080" y="1571760"/>
            <a:ext cx="4021560" cy="3981960"/>
          </a:xfrm>
          <a:prstGeom prst="rect">
            <a:avLst/>
          </a:prstGeom>
          <a:ln>
            <a:noFill/>
          </a:ln>
        </p:spPr>
      </p:pic>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6"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Avoidance Algorithms</a:t>
            </a:r>
            <a:endParaRPr lang="en-IN" sz="4000" b="0" strike="noStrike" spc="-1">
              <a:latin typeface="Arial"/>
            </a:endParaRPr>
          </a:p>
        </p:txBody>
      </p:sp>
      <p:sp>
        <p:nvSpPr>
          <p:cNvPr id="137" name="CustomShape 3"/>
          <p:cNvSpPr/>
          <p:nvPr/>
        </p:nvSpPr>
        <p:spPr>
          <a:xfrm>
            <a:off x="585000" y="1505520"/>
            <a:ext cx="1013148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Single instance of a resource type</a:t>
            </a:r>
            <a:endParaRPr lang="en-IN" sz="28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Use a resource-allocation graph</a:t>
            </a:r>
            <a:endParaRPr lang="en-IN" sz="2400" b="0" strike="noStrike" spc="-1">
              <a:latin typeface="Arial"/>
            </a:endParaRPr>
          </a:p>
          <a:p>
            <a:pPr>
              <a:lnSpc>
                <a:spcPct val="90000"/>
              </a:lnSpc>
              <a:spcBef>
                <a:spcPts val="499"/>
              </a:spcBef>
            </a:pPr>
            <a:endParaRPr lang="en-IN" sz="24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Multiple instances of a resource type</a:t>
            </a:r>
            <a:endParaRPr lang="en-IN" sz="28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 Use the banker’s algorithm</a:t>
            </a:r>
            <a:endParaRPr lang="en-IN" sz="2400" b="0" strike="noStrike" spc="-1">
              <a:latin typeface="Arial"/>
            </a:endParaRP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9" name="CustomShape 2"/>
          <p:cNvSpPr/>
          <p:nvPr/>
        </p:nvSpPr>
        <p:spPr>
          <a:xfrm>
            <a:off x="301680" y="0"/>
            <a:ext cx="850356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Resource-Allocation-Graph Algorithm</a:t>
            </a:r>
            <a:endParaRPr lang="en-IN" sz="4000" b="0" strike="noStrike" spc="-1">
              <a:latin typeface="Arial"/>
            </a:endParaRPr>
          </a:p>
        </p:txBody>
      </p:sp>
      <p:sp>
        <p:nvSpPr>
          <p:cNvPr id="140" name="CustomShape 3"/>
          <p:cNvSpPr/>
          <p:nvPr/>
        </p:nvSpPr>
        <p:spPr>
          <a:xfrm>
            <a:off x="181080" y="1231920"/>
            <a:ext cx="797328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US" sz="2400" b="1" strike="noStrike" spc="-1" dirty="0">
                <a:solidFill>
                  <a:srgbClr val="3366FF"/>
                </a:solidFill>
                <a:latin typeface="Calibri"/>
                <a:ea typeface="DejaVu Sans"/>
              </a:rPr>
              <a:t>Claim edge</a:t>
            </a:r>
            <a:r>
              <a:rPr lang="en-US" sz="2400" b="0" strike="noStrike" spc="-1" dirty="0">
                <a:solidFill>
                  <a:srgbClr val="3366FF"/>
                </a:solidFill>
                <a:latin typeface="Calibri"/>
                <a:ea typeface="DejaVu Sans"/>
              </a:rPr>
              <a:t> </a:t>
            </a:r>
            <a:r>
              <a:rPr lang="en-US" sz="2400" b="0" i="1" strike="noStrike" spc="-1" dirty="0">
                <a:solidFill>
                  <a:srgbClr val="000000"/>
                </a:solidFill>
                <a:latin typeface="Calibri"/>
                <a:ea typeface="DejaVu Sans"/>
              </a:rPr>
              <a:t>P</a:t>
            </a:r>
            <a:r>
              <a:rPr lang="en-US" sz="2400" b="0"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a:t>
            </a:r>
            <a:r>
              <a:rPr lang="en-US" sz="2800" b="0" i="1" strike="noStrike" spc="-1" dirty="0">
                <a:solidFill>
                  <a:srgbClr val="000000"/>
                </a:solidFill>
                <a:latin typeface="Arial"/>
                <a:ea typeface="Arial"/>
              </a:rPr>
              <a:t>→</a:t>
            </a:r>
            <a:r>
              <a:rPr lang="en-US" sz="2400" b="0" strike="noStrike" spc="-1" dirty="0">
                <a:solidFill>
                  <a:srgbClr val="000000"/>
                </a:solidFill>
                <a:latin typeface="Calibri"/>
                <a:ea typeface="DejaVu Sans"/>
              </a:rPr>
              <a:t> </a:t>
            </a:r>
            <a:r>
              <a:rPr lang="en-US" sz="2400" b="0" i="1" strike="noStrike" spc="-1" dirty="0">
                <a:solidFill>
                  <a:srgbClr val="000000"/>
                </a:solidFill>
                <a:latin typeface="Calibri"/>
                <a:ea typeface="DejaVu Sans"/>
              </a:rPr>
              <a:t>R</a:t>
            </a:r>
            <a:r>
              <a:rPr lang="en-US" sz="2400" b="0" i="1" strike="noStrike" spc="-1" baseline="-25000" dirty="0">
                <a:solidFill>
                  <a:srgbClr val="000000"/>
                </a:solidFill>
                <a:latin typeface="Calibri"/>
                <a:ea typeface="DejaVu Sans"/>
              </a:rPr>
              <a:t>j</a:t>
            </a:r>
            <a:r>
              <a:rPr lang="en-US" sz="2400" b="0" strike="noStrike" spc="-1" dirty="0">
                <a:solidFill>
                  <a:srgbClr val="000000"/>
                </a:solidFill>
                <a:latin typeface="Calibri"/>
                <a:ea typeface="DejaVu Sans"/>
              </a:rPr>
              <a:t> indicated that process </a:t>
            </a:r>
            <a:r>
              <a:rPr lang="en-US" sz="2400" b="0" i="1" strike="noStrike" spc="-1" dirty="0">
                <a:solidFill>
                  <a:srgbClr val="000000"/>
                </a:solidFill>
                <a:latin typeface="Calibri"/>
                <a:ea typeface="DejaVu Sans"/>
              </a:rPr>
              <a:t>P</a:t>
            </a:r>
            <a:r>
              <a:rPr lang="en-US" sz="2400" b="0"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may request resource </a:t>
            </a:r>
            <a:r>
              <a:rPr lang="en-US" sz="2400" b="0" i="1" strike="noStrike" spc="-1" dirty="0">
                <a:solidFill>
                  <a:srgbClr val="000000"/>
                </a:solidFill>
                <a:latin typeface="Calibri"/>
                <a:ea typeface="DejaVu Sans"/>
              </a:rPr>
              <a:t>R</a:t>
            </a:r>
            <a:r>
              <a:rPr lang="en-US" sz="2400" b="0" i="1" strike="noStrike" spc="-1" baseline="-25000" dirty="0">
                <a:solidFill>
                  <a:srgbClr val="000000"/>
                </a:solidFill>
                <a:latin typeface="Calibri"/>
                <a:ea typeface="DejaVu Sans"/>
              </a:rPr>
              <a:t>j </a:t>
            </a:r>
            <a:r>
              <a:rPr lang="en-US" sz="2400" b="0" strike="noStrike" spc="-1" dirty="0">
                <a:solidFill>
                  <a:srgbClr val="000000"/>
                </a:solidFill>
                <a:latin typeface="Calibri"/>
                <a:ea typeface="DejaVu Sans"/>
              </a:rPr>
              <a:t>in future; represented by a dashed line</a:t>
            </a:r>
            <a:endParaRPr lang="en-IN" sz="2400" b="0" strike="noStrike" spc="-1" dirty="0">
              <a:latin typeface="Arial"/>
            </a:endParaRPr>
          </a:p>
          <a:p>
            <a:pPr marL="228600" indent="-227520">
              <a:lnSpc>
                <a:spcPct val="90000"/>
              </a:lnSpc>
              <a:spcBef>
                <a:spcPts val="1001"/>
              </a:spcBef>
              <a:buClr>
                <a:srgbClr val="000000"/>
              </a:buClr>
              <a:buFont typeface="Wingdings" charset="2"/>
              <a:buChar char=""/>
            </a:pPr>
            <a:r>
              <a:rPr lang="en-US" sz="2400" b="0" strike="noStrike" spc="-1" dirty="0">
                <a:solidFill>
                  <a:srgbClr val="000000"/>
                </a:solidFill>
                <a:latin typeface="Calibri"/>
                <a:ea typeface="DejaVu Sans"/>
              </a:rPr>
              <a:t>Claim edge converts to request edge when a process requests a resource</a:t>
            </a:r>
            <a:endParaRPr lang="en-IN" sz="2400" b="0" strike="noStrike" spc="-1" dirty="0">
              <a:latin typeface="Arial"/>
            </a:endParaRPr>
          </a:p>
          <a:p>
            <a:pPr marL="228600" indent="-227520">
              <a:lnSpc>
                <a:spcPct val="90000"/>
              </a:lnSpc>
              <a:spcBef>
                <a:spcPts val="1001"/>
              </a:spcBef>
              <a:buClr>
                <a:srgbClr val="000000"/>
              </a:buClr>
              <a:buFont typeface="Wingdings" charset="2"/>
              <a:buChar char=""/>
            </a:pPr>
            <a:r>
              <a:rPr lang="en-US" sz="2400" b="0" strike="noStrike" spc="-1" dirty="0">
                <a:solidFill>
                  <a:srgbClr val="000000"/>
                </a:solidFill>
                <a:latin typeface="Calibri"/>
                <a:ea typeface="DejaVu Sans"/>
              </a:rPr>
              <a:t>Request edge converted to an assignment edge when the  resource is allocated to the process</a:t>
            </a:r>
            <a:endParaRPr lang="en-IN" sz="2400" b="0" strike="noStrike" spc="-1" dirty="0">
              <a:latin typeface="Arial"/>
            </a:endParaRPr>
          </a:p>
          <a:p>
            <a:pPr marL="228600" indent="-227520">
              <a:lnSpc>
                <a:spcPct val="90000"/>
              </a:lnSpc>
              <a:spcBef>
                <a:spcPts val="1001"/>
              </a:spcBef>
              <a:buClr>
                <a:srgbClr val="000000"/>
              </a:buClr>
              <a:buFont typeface="Wingdings" charset="2"/>
              <a:buChar char=""/>
            </a:pPr>
            <a:r>
              <a:rPr lang="en-US" sz="2400" b="0" strike="noStrike" spc="-1" dirty="0">
                <a:solidFill>
                  <a:srgbClr val="000000"/>
                </a:solidFill>
                <a:latin typeface="Calibri"/>
                <a:ea typeface="DejaVu Sans"/>
              </a:rPr>
              <a:t>When a resource is released by a process, assignment edge reconverts to a claim edge</a:t>
            </a:r>
            <a:endParaRPr lang="en-IN" sz="2400" b="0" strike="noStrike" spc="-1" dirty="0">
              <a:latin typeface="Arial"/>
            </a:endParaRPr>
          </a:p>
          <a:p>
            <a:pPr marL="228600" indent="-227520">
              <a:lnSpc>
                <a:spcPct val="90000"/>
              </a:lnSpc>
              <a:spcBef>
                <a:spcPts val="1001"/>
              </a:spcBef>
              <a:buClr>
                <a:srgbClr val="000000"/>
              </a:buClr>
              <a:buFont typeface="Wingdings" charset="2"/>
              <a:buChar char=""/>
            </a:pPr>
            <a:r>
              <a:rPr lang="en-US" sz="2400" b="0" strike="noStrike" spc="-1" dirty="0">
                <a:solidFill>
                  <a:srgbClr val="000000"/>
                </a:solidFill>
                <a:latin typeface="Calibri"/>
                <a:ea typeface="DejaVu Sans"/>
              </a:rPr>
              <a:t>Resources must be claimed </a:t>
            </a:r>
            <a:r>
              <a:rPr lang="en-US" sz="2400" b="0" i="1" strike="noStrike" spc="-1" dirty="0">
                <a:solidFill>
                  <a:srgbClr val="000000"/>
                </a:solidFill>
                <a:latin typeface="Calibri"/>
                <a:ea typeface="DejaVu Sans"/>
              </a:rPr>
              <a:t>a priori</a:t>
            </a:r>
            <a:r>
              <a:rPr lang="en-US" sz="2400" b="0" strike="noStrike" spc="-1" dirty="0">
                <a:solidFill>
                  <a:srgbClr val="000000"/>
                </a:solidFill>
                <a:latin typeface="Calibri"/>
                <a:ea typeface="DejaVu Sans"/>
              </a:rPr>
              <a:t> in the system</a:t>
            </a:r>
            <a:endParaRPr lang="en-IN" sz="2400" b="0" strike="noStrike" spc="-1" dirty="0">
              <a:latin typeface="Arial"/>
            </a:endParaRPr>
          </a:p>
          <a:p>
            <a:pPr marL="228600" indent="-227520">
              <a:lnSpc>
                <a:spcPct val="90000"/>
              </a:lnSpc>
              <a:spcBef>
                <a:spcPts val="1001"/>
              </a:spcBef>
              <a:buClr>
                <a:srgbClr val="000000"/>
              </a:buClr>
              <a:buFont typeface="Wingdings" charset="2"/>
              <a:buChar char=""/>
            </a:pPr>
            <a:r>
              <a:rPr lang="en-US" sz="2400" b="0" strike="noStrike" spc="-1" dirty="0">
                <a:solidFill>
                  <a:srgbClr val="000000"/>
                </a:solidFill>
                <a:latin typeface="Calibri"/>
                <a:ea typeface="DejaVu Sans"/>
              </a:rPr>
              <a:t>Suppose that process</a:t>
            </a:r>
            <a:r>
              <a:rPr lang="en-US" sz="2400" b="0" i="1" strike="noStrike" spc="-1" dirty="0">
                <a:solidFill>
                  <a:srgbClr val="000000"/>
                </a:solidFill>
                <a:latin typeface="Calibri"/>
                <a:ea typeface="DejaVu Sans"/>
              </a:rPr>
              <a:t> P</a:t>
            </a:r>
            <a:r>
              <a:rPr lang="en-US" sz="2400" b="0"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requests a resource </a:t>
            </a:r>
            <a:r>
              <a:rPr lang="en-US" sz="2400" b="0" i="1" strike="noStrike" spc="-1" dirty="0">
                <a:solidFill>
                  <a:srgbClr val="000000"/>
                </a:solidFill>
                <a:latin typeface="Calibri"/>
                <a:ea typeface="DejaVu Sans"/>
              </a:rPr>
              <a:t>R</a:t>
            </a:r>
            <a:r>
              <a:rPr lang="en-US" sz="2400" b="0" i="1" strike="noStrike" spc="-1" baseline="-25000" dirty="0">
                <a:solidFill>
                  <a:srgbClr val="000000"/>
                </a:solidFill>
                <a:latin typeface="Calibri"/>
                <a:ea typeface="DejaVu Sans"/>
              </a:rPr>
              <a:t>j</a:t>
            </a:r>
            <a:endParaRPr lang="en-IN" sz="2400" b="0" strike="noStrike" spc="-1" dirty="0">
              <a:latin typeface="Arial"/>
            </a:endParaRPr>
          </a:p>
          <a:p>
            <a:pPr marL="228600" indent="-227520">
              <a:lnSpc>
                <a:spcPct val="90000"/>
              </a:lnSpc>
              <a:spcBef>
                <a:spcPts val="1001"/>
              </a:spcBef>
              <a:buClr>
                <a:srgbClr val="000000"/>
              </a:buClr>
              <a:buFont typeface="Wingdings" charset="2"/>
              <a:buChar char=""/>
            </a:pPr>
            <a:r>
              <a:rPr lang="en-US" sz="2400" b="0" strike="noStrike" spc="-1" dirty="0">
                <a:solidFill>
                  <a:srgbClr val="000000"/>
                </a:solidFill>
                <a:latin typeface="Calibri"/>
                <a:ea typeface="DejaVu Sans"/>
              </a:rPr>
              <a:t>The request can be granted only if converting the request edge to an assignment edge does not result in the formation of a cycle in the resource allocation graph</a:t>
            </a:r>
            <a:endParaRPr lang="en-IN" sz="2400" b="0" strike="noStrike" spc="-1" dirty="0">
              <a:latin typeface="Arial"/>
            </a:endParaRPr>
          </a:p>
          <a:p>
            <a:pPr>
              <a:lnSpc>
                <a:spcPct val="90000"/>
              </a:lnSpc>
              <a:spcBef>
                <a:spcPts val="1001"/>
              </a:spcBef>
            </a:pPr>
            <a:endParaRPr lang="en-IN" sz="2400" b="0" strike="noStrike" spc="-1" dirty="0">
              <a:latin typeface="Arial"/>
            </a:endParaRPr>
          </a:p>
        </p:txBody>
      </p:sp>
      <p:pic>
        <p:nvPicPr>
          <p:cNvPr id="141" name="Picture 4" descr="7"/>
          <p:cNvPicPr/>
          <p:nvPr/>
        </p:nvPicPr>
        <p:blipFill>
          <a:blip r:embed="rId2"/>
          <a:stretch>
            <a:fillRect/>
          </a:stretch>
        </p:blipFill>
        <p:spPr>
          <a:xfrm>
            <a:off x="8650440" y="1035000"/>
            <a:ext cx="2485440" cy="2518560"/>
          </a:xfrm>
          <a:prstGeom prst="rect">
            <a:avLst/>
          </a:prstGeom>
          <a:ln>
            <a:noFill/>
          </a:ln>
        </p:spPr>
      </p:pic>
      <p:pic>
        <p:nvPicPr>
          <p:cNvPr id="142" name="Picture 4" descr="7"/>
          <p:cNvPicPr/>
          <p:nvPr/>
        </p:nvPicPr>
        <p:blipFill>
          <a:blip r:embed="rId3"/>
          <a:stretch>
            <a:fillRect/>
          </a:stretch>
        </p:blipFill>
        <p:spPr>
          <a:xfrm>
            <a:off x="8582760" y="3812400"/>
            <a:ext cx="2620440" cy="2656440"/>
          </a:xfrm>
          <a:prstGeom prst="rect">
            <a:avLst/>
          </a:prstGeom>
          <a:ln>
            <a:noFill/>
          </a:ln>
        </p:spPr>
      </p:pic>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4" name="CustomShape 2"/>
          <p:cNvSpPr/>
          <p:nvPr/>
        </p:nvSpPr>
        <p:spPr>
          <a:xfrm>
            <a:off x="400680" y="26820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Banker’s Algorithm</a:t>
            </a:r>
            <a:endParaRPr lang="en-IN" sz="4000" b="0" strike="noStrike" spc="-1">
              <a:latin typeface="Arial"/>
            </a:endParaRPr>
          </a:p>
        </p:txBody>
      </p:sp>
      <p:sp>
        <p:nvSpPr>
          <p:cNvPr id="145" name="CustomShape 3"/>
          <p:cNvSpPr/>
          <p:nvPr/>
        </p:nvSpPr>
        <p:spPr>
          <a:xfrm>
            <a:off x="585000" y="1505520"/>
            <a:ext cx="1013148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Multiple instances of a resource type</a:t>
            </a:r>
            <a:br/>
            <a:r>
              <a:rPr lang="en-US" sz="2800" b="0" strike="noStrike" spc="-1">
                <a:solidFill>
                  <a:srgbClr val="000000"/>
                </a:solidFill>
                <a:latin typeface="Calibri"/>
                <a:ea typeface="DejaVu Sans"/>
              </a:rPr>
              <a:t> </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Each process must a priori declare maximum use</a:t>
            </a:r>
            <a:br/>
            <a:r>
              <a:rPr lang="en-US" sz="2800" b="0" strike="noStrike" spc="-1">
                <a:solidFill>
                  <a:srgbClr val="000000"/>
                </a:solidFill>
                <a:latin typeface="Calibri"/>
                <a:ea typeface="DejaVu Sans"/>
              </a:rPr>
              <a:t> </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When a process requests a resource it may have to wait  </a:t>
            </a:r>
            <a:br/>
            <a:r>
              <a:rPr lang="en-US" sz="2800" b="0" strike="noStrike" spc="-1">
                <a:solidFill>
                  <a:srgbClr val="000000"/>
                </a:solidFill>
                <a:latin typeface="Calibri"/>
                <a:ea typeface="DejaVu Sans"/>
              </a:rPr>
              <a:t> </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When a process gets all its resources it must return them in a finite amount of time</a:t>
            </a:r>
            <a:endParaRPr lang="en-IN" sz="2800" b="0" strike="noStrike" spc="-1">
              <a:latin typeface="Arial"/>
            </a:endParaRP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7" name="CustomShape 2"/>
          <p:cNvSpPr/>
          <p:nvPr/>
        </p:nvSpPr>
        <p:spPr>
          <a:xfrm>
            <a:off x="367560" y="0"/>
            <a:ext cx="850356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Data Structures for Banker’s Algorithm</a:t>
            </a:r>
            <a:endParaRPr lang="en-IN" sz="4000" b="0" strike="noStrike" spc="-1">
              <a:latin typeface="Arial"/>
            </a:endParaRPr>
          </a:p>
        </p:txBody>
      </p:sp>
      <p:sp>
        <p:nvSpPr>
          <p:cNvPr id="148" name="CustomShape 3"/>
          <p:cNvSpPr/>
          <p:nvPr/>
        </p:nvSpPr>
        <p:spPr>
          <a:xfrm>
            <a:off x="0" y="1408680"/>
            <a:ext cx="116636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199"/>
              </a:spcBef>
              <a:buClr>
                <a:srgbClr val="000000"/>
              </a:buClr>
              <a:buFont typeface="Wingdings" charset="2"/>
              <a:buChar char=""/>
            </a:pPr>
            <a:r>
              <a:rPr lang="en-US" sz="2400" b="0" i="1" strike="noStrike" spc="-1" dirty="0">
                <a:solidFill>
                  <a:srgbClr val="000000"/>
                </a:solidFill>
                <a:latin typeface="Calibri"/>
                <a:ea typeface="DejaVu Sans"/>
              </a:rPr>
              <a:t>n</a:t>
            </a:r>
            <a:r>
              <a:rPr lang="en-US" sz="2400" b="0" strike="noStrike" spc="-1" dirty="0">
                <a:solidFill>
                  <a:srgbClr val="000000"/>
                </a:solidFill>
                <a:latin typeface="Calibri"/>
                <a:ea typeface="DejaVu Sans"/>
              </a:rPr>
              <a:t> = number of processes, and </a:t>
            </a:r>
            <a:r>
              <a:rPr lang="en-US" sz="2400" b="0" i="1" strike="noStrike" spc="-1" dirty="0">
                <a:solidFill>
                  <a:srgbClr val="000000"/>
                </a:solidFill>
                <a:latin typeface="Calibri"/>
                <a:ea typeface="DejaVu Sans"/>
              </a:rPr>
              <a:t>m </a:t>
            </a:r>
            <a:r>
              <a:rPr lang="en-US" sz="2400" b="0" strike="noStrike" spc="-1" dirty="0">
                <a:solidFill>
                  <a:srgbClr val="000000"/>
                </a:solidFill>
                <a:latin typeface="Calibri"/>
                <a:ea typeface="DejaVu Sans"/>
              </a:rPr>
              <a:t>= number of resources types</a:t>
            </a:r>
            <a:endParaRPr lang="en-IN" sz="2400" b="0" strike="noStrike" spc="-1" dirty="0">
              <a:latin typeface="Arial"/>
            </a:endParaRPr>
          </a:p>
          <a:p>
            <a:pPr marL="228600" indent="-227520">
              <a:lnSpc>
                <a:spcPct val="90000"/>
              </a:lnSpc>
              <a:spcBef>
                <a:spcPts val="1001"/>
              </a:spcBef>
              <a:buClr>
                <a:srgbClr val="FF0000"/>
              </a:buClr>
              <a:buFont typeface="Wingdings" charset="2"/>
              <a:buChar char=""/>
            </a:pPr>
            <a:r>
              <a:rPr lang="en-US" sz="2400" b="1" strike="noStrike" spc="-1" dirty="0">
                <a:solidFill>
                  <a:srgbClr val="FF0000"/>
                </a:solidFill>
                <a:latin typeface="Calibri"/>
                <a:ea typeface="DejaVu Sans"/>
              </a:rPr>
              <a:t>Available</a:t>
            </a:r>
            <a:r>
              <a:rPr lang="en-US" sz="2400" b="0" i="1" strike="noStrike" spc="-1" dirty="0">
                <a:solidFill>
                  <a:srgbClr val="FF0000"/>
                </a:solidFill>
                <a:latin typeface="Calibri"/>
                <a:ea typeface="DejaVu Sans"/>
              </a:rPr>
              <a:t>:</a:t>
            </a:r>
            <a:r>
              <a:rPr lang="en-US" sz="2400" b="0" strike="noStrike" spc="-1" dirty="0">
                <a:solidFill>
                  <a:srgbClr val="000000"/>
                </a:solidFill>
                <a:latin typeface="Calibri"/>
                <a:ea typeface="DejaVu Sans"/>
              </a:rPr>
              <a:t>  Vector of length </a:t>
            </a:r>
            <a:r>
              <a:rPr lang="en-US" sz="2400" b="0" i="1" strike="noStrike" spc="-1" dirty="0">
                <a:solidFill>
                  <a:srgbClr val="000000"/>
                </a:solidFill>
                <a:latin typeface="Calibri"/>
                <a:ea typeface="DejaVu Sans"/>
              </a:rPr>
              <a:t>m</a:t>
            </a:r>
            <a:r>
              <a:rPr lang="en-US" sz="2400" b="0" strike="noStrike" spc="-1" dirty="0">
                <a:solidFill>
                  <a:srgbClr val="000000"/>
                </a:solidFill>
                <a:latin typeface="Calibri"/>
                <a:ea typeface="DejaVu Sans"/>
              </a:rPr>
              <a:t>. If Available [</a:t>
            </a:r>
            <a:r>
              <a:rPr lang="en-US" sz="2400" b="0" i="1" strike="noStrike" spc="-1" dirty="0">
                <a:solidFill>
                  <a:srgbClr val="000000"/>
                </a:solidFill>
                <a:latin typeface="Calibri"/>
                <a:ea typeface="DejaVu Sans"/>
              </a:rPr>
              <a:t>j</a:t>
            </a:r>
            <a:r>
              <a:rPr lang="en-US" sz="2400" b="0" strike="noStrike" spc="-1" dirty="0">
                <a:solidFill>
                  <a:srgbClr val="000000"/>
                </a:solidFill>
                <a:latin typeface="Calibri"/>
                <a:ea typeface="DejaVu Sans"/>
              </a:rPr>
              <a:t>] = </a:t>
            </a:r>
            <a:r>
              <a:rPr lang="en-US" sz="2400" b="0" i="1" strike="noStrike" spc="-1" dirty="0">
                <a:solidFill>
                  <a:srgbClr val="000000"/>
                </a:solidFill>
                <a:latin typeface="Calibri"/>
                <a:ea typeface="DejaVu Sans"/>
              </a:rPr>
              <a:t>k</a:t>
            </a:r>
            <a:r>
              <a:rPr lang="en-US" sz="2400" b="0" strike="noStrike" spc="-1" dirty="0">
                <a:solidFill>
                  <a:srgbClr val="000000"/>
                </a:solidFill>
                <a:latin typeface="Calibri"/>
                <a:ea typeface="DejaVu Sans"/>
              </a:rPr>
              <a:t>, there are</a:t>
            </a:r>
            <a:r>
              <a:rPr lang="en-US" sz="2400" b="0" i="1" strike="noStrike" spc="-1" dirty="0">
                <a:solidFill>
                  <a:srgbClr val="000000"/>
                </a:solidFill>
                <a:latin typeface="Calibri"/>
                <a:ea typeface="DejaVu Sans"/>
              </a:rPr>
              <a:t> k</a:t>
            </a:r>
            <a:r>
              <a:rPr lang="en-US" sz="2400" b="0" strike="noStrike" spc="-1" dirty="0">
                <a:solidFill>
                  <a:srgbClr val="000000"/>
                </a:solidFill>
                <a:latin typeface="Calibri"/>
                <a:ea typeface="DejaVu Sans"/>
              </a:rPr>
              <a:t> instances of resource type </a:t>
            </a:r>
            <a:r>
              <a:rPr lang="en-US" sz="2400" b="0" i="1" strike="noStrike" spc="-1" dirty="0">
                <a:solidFill>
                  <a:srgbClr val="000000"/>
                </a:solidFill>
                <a:latin typeface="Calibri"/>
                <a:ea typeface="DejaVu Sans"/>
              </a:rPr>
              <a:t>R</a:t>
            </a:r>
            <a:r>
              <a:rPr lang="en-US" sz="2400" b="0" i="1" strike="noStrike" spc="-1" baseline="-25000" dirty="0">
                <a:solidFill>
                  <a:srgbClr val="000000"/>
                </a:solidFill>
                <a:latin typeface="Calibri"/>
                <a:ea typeface="DejaVu Sans"/>
              </a:rPr>
              <a:t>j</a:t>
            </a:r>
            <a:r>
              <a:rPr lang="en-US" sz="2400" b="0" strike="noStrike" spc="-1" baseline="-25000" dirty="0">
                <a:solidFill>
                  <a:srgbClr val="000000"/>
                </a:solidFill>
                <a:latin typeface="Calibri"/>
                <a:ea typeface="DejaVu Sans"/>
              </a:rPr>
              <a:t>  </a:t>
            </a:r>
            <a:r>
              <a:rPr lang="en-US" sz="2400" b="0" strike="noStrike" spc="-1" dirty="0">
                <a:solidFill>
                  <a:srgbClr val="000000"/>
                </a:solidFill>
                <a:latin typeface="Calibri"/>
                <a:ea typeface="DejaVu Sans"/>
              </a:rPr>
              <a:t>are available</a:t>
            </a:r>
            <a:endParaRPr lang="en-IN" sz="2400" b="0" strike="noStrike" spc="-1" dirty="0">
              <a:latin typeface="Arial"/>
            </a:endParaRPr>
          </a:p>
          <a:p>
            <a:pPr marL="228600" indent="-227520">
              <a:lnSpc>
                <a:spcPct val="90000"/>
              </a:lnSpc>
              <a:spcBef>
                <a:spcPts val="1001"/>
              </a:spcBef>
              <a:buClr>
                <a:srgbClr val="FF0000"/>
              </a:buClr>
              <a:buFont typeface="Wingdings" charset="2"/>
              <a:buChar char=""/>
            </a:pPr>
            <a:r>
              <a:rPr lang="en-US" sz="2400" b="1" strike="noStrike" spc="-1" dirty="0">
                <a:solidFill>
                  <a:srgbClr val="FF0000"/>
                </a:solidFill>
                <a:latin typeface="Calibri"/>
                <a:ea typeface="DejaVu Sans"/>
              </a:rPr>
              <a:t>Max</a:t>
            </a:r>
            <a:r>
              <a:rPr lang="en-US" sz="2400" b="0" i="1" strike="noStrike" spc="-1" dirty="0">
                <a:solidFill>
                  <a:srgbClr val="FF0000"/>
                </a:solidFill>
                <a:latin typeface="Calibri"/>
                <a:ea typeface="DejaVu Sans"/>
              </a:rPr>
              <a:t>:</a:t>
            </a:r>
            <a:r>
              <a:rPr lang="en-US" sz="2400" b="0" i="1" strike="noStrike" spc="-1" dirty="0">
                <a:solidFill>
                  <a:srgbClr val="000000"/>
                </a:solidFill>
                <a:latin typeface="Calibri"/>
                <a:ea typeface="DejaVu Sans"/>
              </a:rPr>
              <a:t> n x m</a:t>
            </a:r>
            <a:r>
              <a:rPr lang="en-US" sz="2400" b="0" strike="noStrike" spc="-1" dirty="0">
                <a:solidFill>
                  <a:srgbClr val="000000"/>
                </a:solidFill>
                <a:latin typeface="Calibri"/>
                <a:ea typeface="DejaVu Sans"/>
              </a:rPr>
              <a:t> matrix.  If </a:t>
            </a:r>
            <a:r>
              <a:rPr lang="en-US" sz="2400" b="0" i="1" strike="noStrike" spc="-1" dirty="0">
                <a:solidFill>
                  <a:srgbClr val="000000"/>
                </a:solidFill>
                <a:latin typeface="Calibri"/>
                <a:ea typeface="DejaVu Sans"/>
              </a:rPr>
              <a:t>Max </a:t>
            </a:r>
            <a:r>
              <a:rPr lang="en-US" sz="2400" b="0" strike="noStrike" spc="-1" dirty="0">
                <a:solidFill>
                  <a:srgbClr val="000000"/>
                </a:solidFill>
                <a:latin typeface="Calibri"/>
                <a:ea typeface="DejaVu Sans"/>
              </a:rPr>
              <a:t>[</a:t>
            </a:r>
            <a:r>
              <a:rPr lang="en-US" sz="2400" b="0" i="1" strike="noStrike" spc="-1" dirty="0" err="1">
                <a:solidFill>
                  <a:srgbClr val="000000"/>
                </a:solidFill>
                <a:latin typeface="Calibri"/>
                <a:ea typeface="DejaVu Sans"/>
              </a:rPr>
              <a:t>i</a:t>
            </a:r>
            <a:r>
              <a:rPr lang="en-US" sz="2400" b="0" strike="noStrike" spc="-1" dirty="0">
                <a:solidFill>
                  <a:srgbClr val="000000"/>
                </a:solidFill>
                <a:latin typeface="Calibri"/>
                <a:ea typeface="DejaVu Sans"/>
              </a:rPr>
              <a:t>][</a:t>
            </a:r>
            <a:r>
              <a:rPr lang="en-US" sz="2400" b="0" i="1" strike="noStrike" spc="-1" dirty="0">
                <a:solidFill>
                  <a:srgbClr val="000000"/>
                </a:solidFill>
                <a:latin typeface="Calibri"/>
                <a:ea typeface="DejaVu Sans"/>
              </a:rPr>
              <a:t>j</a:t>
            </a:r>
            <a:r>
              <a:rPr lang="en-US" sz="2400" b="0" strike="noStrike" spc="-1" dirty="0">
                <a:solidFill>
                  <a:srgbClr val="000000"/>
                </a:solidFill>
                <a:latin typeface="Calibri"/>
                <a:ea typeface="DejaVu Sans"/>
              </a:rPr>
              <a:t>] = </a:t>
            </a:r>
            <a:r>
              <a:rPr lang="en-US" sz="2400" b="0" i="1" strike="noStrike" spc="-1" dirty="0">
                <a:solidFill>
                  <a:srgbClr val="000000"/>
                </a:solidFill>
                <a:latin typeface="Calibri"/>
                <a:ea typeface="DejaVu Sans"/>
              </a:rPr>
              <a:t>k</a:t>
            </a:r>
            <a:r>
              <a:rPr lang="en-US" sz="2400" b="0" strike="noStrike" spc="-1" dirty="0">
                <a:solidFill>
                  <a:srgbClr val="000000"/>
                </a:solidFill>
                <a:latin typeface="Calibri"/>
                <a:ea typeface="DejaVu Sans"/>
              </a:rPr>
              <a:t>, then process </a:t>
            </a:r>
            <a:r>
              <a:rPr lang="en-US" sz="2400" b="0" i="1" strike="noStrike" spc="-1" dirty="0">
                <a:solidFill>
                  <a:srgbClr val="000000"/>
                </a:solidFill>
                <a:latin typeface="Calibri"/>
                <a:ea typeface="DejaVu Sans"/>
              </a:rPr>
              <a:t>P</a:t>
            </a:r>
            <a:r>
              <a:rPr lang="en-US" sz="2400" b="0" i="1" strike="noStrike" spc="-1" baseline="-25000" dirty="0">
                <a:solidFill>
                  <a:srgbClr val="000000"/>
                </a:solidFill>
                <a:latin typeface="Calibri"/>
                <a:ea typeface="DejaVu Sans"/>
              </a:rPr>
              <a:t>i</a:t>
            </a:r>
            <a:r>
              <a:rPr lang="en-US" sz="2400" b="0" i="1" strike="noStrike" spc="-1" dirty="0">
                <a:solidFill>
                  <a:srgbClr val="000000"/>
                </a:solidFill>
                <a:latin typeface="Calibri"/>
                <a:ea typeface="DejaVu Sans"/>
              </a:rPr>
              <a:t> </a:t>
            </a:r>
            <a:r>
              <a:rPr lang="en-US" sz="2400" b="0" strike="noStrike" spc="-1" dirty="0">
                <a:solidFill>
                  <a:srgbClr val="000000"/>
                </a:solidFill>
                <a:latin typeface="Calibri"/>
                <a:ea typeface="DejaVu Sans"/>
              </a:rPr>
              <a:t>may request at most</a:t>
            </a:r>
            <a:r>
              <a:rPr lang="en-US" sz="2400" b="0" i="1" strike="noStrike" spc="-1" dirty="0">
                <a:solidFill>
                  <a:srgbClr val="000000"/>
                </a:solidFill>
                <a:latin typeface="Calibri"/>
                <a:ea typeface="DejaVu Sans"/>
              </a:rPr>
              <a:t> k </a:t>
            </a:r>
            <a:r>
              <a:rPr lang="en-US" sz="2400" b="0" strike="noStrike" spc="-1" dirty="0">
                <a:solidFill>
                  <a:srgbClr val="000000"/>
                </a:solidFill>
                <a:latin typeface="Calibri"/>
                <a:ea typeface="DejaVu Sans"/>
              </a:rPr>
              <a:t>instances of resource type </a:t>
            </a:r>
            <a:r>
              <a:rPr lang="en-US" sz="2400" b="0" i="1" strike="noStrike" spc="-1" dirty="0">
                <a:solidFill>
                  <a:srgbClr val="000000"/>
                </a:solidFill>
                <a:latin typeface="Calibri"/>
                <a:ea typeface="DejaVu Sans"/>
              </a:rPr>
              <a:t>R</a:t>
            </a:r>
            <a:r>
              <a:rPr lang="en-US" sz="2400" b="0" i="1" strike="noStrike" spc="-1" baseline="-25000" dirty="0">
                <a:solidFill>
                  <a:srgbClr val="000000"/>
                </a:solidFill>
                <a:latin typeface="Calibri"/>
                <a:ea typeface="DejaVu Sans"/>
              </a:rPr>
              <a:t>j</a:t>
            </a:r>
            <a:endParaRPr lang="en-IN" sz="2400" b="0" strike="noStrike" spc="-1" dirty="0">
              <a:latin typeface="Arial"/>
            </a:endParaRPr>
          </a:p>
          <a:p>
            <a:pPr marL="228600" indent="-227520">
              <a:lnSpc>
                <a:spcPct val="90000"/>
              </a:lnSpc>
              <a:spcBef>
                <a:spcPts val="1001"/>
              </a:spcBef>
              <a:buClr>
                <a:srgbClr val="FF0000"/>
              </a:buClr>
              <a:buFont typeface="Wingdings" charset="2"/>
              <a:buChar char=""/>
            </a:pPr>
            <a:r>
              <a:rPr lang="en-US" sz="2400" b="1" strike="noStrike" spc="-1" dirty="0">
                <a:solidFill>
                  <a:srgbClr val="FF0000"/>
                </a:solidFill>
                <a:latin typeface="Calibri"/>
                <a:ea typeface="DejaVu Sans"/>
              </a:rPr>
              <a:t>Allocation</a:t>
            </a:r>
            <a:r>
              <a:rPr lang="en-US" sz="2400" b="0" i="1" strike="noStrike" spc="-1" dirty="0">
                <a:solidFill>
                  <a:srgbClr val="FF0000"/>
                </a:solidFill>
                <a:latin typeface="Calibri"/>
                <a:ea typeface="DejaVu Sans"/>
              </a:rPr>
              <a:t>:</a:t>
            </a:r>
            <a:r>
              <a:rPr lang="en-US" sz="2400" b="0" i="1" strike="noStrike" spc="-1" dirty="0">
                <a:solidFill>
                  <a:srgbClr val="000000"/>
                </a:solidFill>
                <a:latin typeface="Calibri"/>
                <a:ea typeface="DejaVu Sans"/>
              </a:rPr>
              <a:t>  n </a:t>
            </a:r>
            <a:r>
              <a:rPr lang="en-US" sz="2400" b="0" strike="noStrike" spc="-1" dirty="0">
                <a:solidFill>
                  <a:srgbClr val="000000"/>
                </a:solidFill>
                <a:latin typeface="Calibri"/>
                <a:ea typeface="DejaVu Sans"/>
              </a:rPr>
              <a:t>x</a:t>
            </a:r>
            <a:r>
              <a:rPr lang="en-US" sz="2400" b="0" i="1" strike="noStrike" spc="-1" dirty="0">
                <a:solidFill>
                  <a:srgbClr val="000000"/>
                </a:solidFill>
                <a:latin typeface="Calibri"/>
                <a:ea typeface="DejaVu Sans"/>
              </a:rPr>
              <a:t> m</a:t>
            </a:r>
            <a:r>
              <a:rPr lang="en-US" sz="2400" b="0" strike="noStrike" spc="-1" dirty="0">
                <a:solidFill>
                  <a:srgbClr val="000000"/>
                </a:solidFill>
                <a:latin typeface="Calibri"/>
                <a:ea typeface="DejaVu Sans"/>
              </a:rPr>
              <a:t> matrix.  If Allocation[</a:t>
            </a:r>
            <a:r>
              <a:rPr lang="en-US" sz="2400" b="0" i="1" strike="noStrike" spc="-1" dirty="0" err="1">
                <a:solidFill>
                  <a:srgbClr val="000000"/>
                </a:solidFill>
                <a:latin typeface="Calibri"/>
                <a:ea typeface="DejaVu Sans"/>
              </a:rPr>
              <a:t>i</a:t>
            </a:r>
            <a:r>
              <a:rPr lang="en-US" sz="2400" b="0" strike="noStrike" spc="-1" dirty="0">
                <a:solidFill>
                  <a:srgbClr val="000000"/>
                </a:solidFill>
                <a:latin typeface="Calibri"/>
                <a:ea typeface="DejaVu Sans"/>
              </a:rPr>
              <a:t>][</a:t>
            </a:r>
            <a:r>
              <a:rPr lang="en-US" sz="2400" b="0" i="1" strike="noStrike" spc="-1" dirty="0">
                <a:solidFill>
                  <a:srgbClr val="000000"/>
                </a:solidFill>
                <a:latin typeface="Calibri"/>
                <a:ea typeface="DejaVu Sans"/>
              </a:rPr>
              <a:t>j</a:t>
            </a:r>
            <a:r>
              <a:rPr lang="en-US" sz="2400" b="0" strike="noStrike" spc="-1" dirty="0">
                <a:solidFill>
                  <a:srgbClr val="000000"/>
                </a:solidFill>
                <a:latin typeface="Calibri"/>
                <a:ea typeface="DejaVu Sans"/>
              </a:rPr>
              <a:t>] = </a:t>
            </a:r>
            <a:r>
              <a:rPr lang="en-US" sz="2400" b="0" i="1" strike="noStrike" spc="-1" dirty="0">
                <a:solidFill>
                  <a:srgbClr val="000000"/>
                </a:solidFill>
                <a:latin typeface="Calibri"/>
                <a:ea typeface="DejaVu Sans"/>
              </a:rPr>
              <a:t>k</a:t>
            </a:r>
            <a:r>
              <a:rPr lang="en-US" sz="2400" b="0" strike="noStrike" spc="-1" dirty="0">
                <a:solidFill>
                  <a:srgbClr val="000000"/>
                </a:solidFill>
                <a:latin typeface="Calibri"/>
                <a:ea typeface="DejaVu Sans"/>
              </a:rPr>
              <a:t> then</a:t>
            </a:r>
            <a:r>
              <a:rPr lang="en-US" sz="2400" b="0" i="1" strike="noStrike" spc="-1" dirty="0">
                <a:solidFill>
                  <a:srgbClr val="000000"/>
                </a:solidFill>
                <a:latin typeface="Calibri"/>
                <a:ea typeface="DejaVu Sans"/>
              </a:rPr>
              <a:t> P</a:t>
            </a:r>
            <a:r>
              <a:rPr lang="en-US" sz="2400" b="0"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is currently allocated </a:t>
            </a:r>
            <a:r>
              <a:rPr lang="en-US" sz="2400" b="0" i="1" strike="noStrike" spc="-1" dirty="0">
                <a:solidFill>
                  <a:srgbClr val="000000"/>
                </a:solidFill>
                <a:latin typeface="Calibri"/>
                <a:ea typeface="DejaVu Sans"/>
              </a:rPr>
              <a:t>k</a:t>
            </a:r>
            <a:r>
              <a:rPr lang="en-US" sz="2400" b="0" strike="noStrike" spc="-1" dirty="0">
                <a:solidFill>
                  <a:srgbClr val="000000"/>
                </a:solidFill>
                <a:latin typeface="Calibri"/>
                <a:ea typeface="DejaVu Sans"/>
              </a:rPr>
              <a:t> instances of </a:t>
            </a:r>
            <a:r>
              <a:rPr lang="en-US" sz="2400" b="0" i="1" strike="noStrike" spc="-1" dirty="0">
                <a:solidFill>
                  <a:srgbClr val="000000"/>
                </a:solidFill>
                <a:latin typeface="Calibri"/>
                <a:ea typeface="DejaVu Sans"/>
              </a:rPr>
              <a:t>R</a:t>
            </a:r>
            <a:r>
              <a:rPr lang="en-US" sz="2400" b="0" i="1" strike="noStrike" spc="-1" baseline="-25000" dirty="0">
                <a:solidFill>
                  <a:srgbClr val="000000"/>
                </a:solidFill>
                <a:latin typeface="Calibri"/>
                <a:ea typeface="DejaVu Sans"/>
              </a:rPr>
              <a:t>j</a:t>
            </a:r>
            <a:endParaRPr lang="en-IN" sz="2400" b="0" strike="noStrike" spc="-1" dirty="0">
              <a:latin typeface="Arial"/>
            </a:endParaRPr>
          </a:p>
          <a:p>
            <a:pPr marL="228600" indent="-227520">
              <a:lnSpc>
                <a:spcPct val="90000"/>
              </a:lnSpc>
              <a:spcBef>
                <a:spcPts val="1001"/>
              </a:spcBef>
              <a:buClr>
                <a:srgbClr val="FF0000"/>
              </a:buClr>
              <a:buFont typeface="Wingdings" charset="2"/>
              <a:buChar char=""/>
            </a:pPr>
            <a:r>
              <a:rPr lang="en-US" sz="2400" b="1" strike="noStrike" spc="-1" dirty="0">
                <a:solidFill>
                  <a:srgbClr val="FF0000"/>
                </a:solidFill>
                <a:latin typeface="Calibri"/>
                <a:ea typeface="DejaVu Sans"/>
              </a:rPr>
              <a:t>Need</a:t>
            </a:r>
            <a:r>
              <a:rPr lang="en-US" sz="2400" b="0" i="1" strike="noStrike" spc="-1" dirty="0">
                <a:solidFill>
                  <a:srgbClr val="FF0000"/>
                </a:solidFill>
                <a:latin typeface="Calibri"/>
                <a:ea typeface="DejaVu Sans"/>
              </a:rPr>
              <a:t>:</a:t>
            </a:r>
            <a:r>
              <a:rPr lang="en-US" sz="2400" b="0" i="1" strike="noStrike" spc="-1" dirty="0">
                <a:solidFill>
                  <a:srgbClr val="000000"/>
                </a:solidFill>
                <a:latin typeface="Calibri"/>
                <a:ea typeface="DejaVu Sans"/>
              </a:rPr>
              <a:t>  n </a:t>
            </a:r>
            <a:r>
              <a:rPr lang="en-US" sz="2400" b="0" strike="noStrike" spc="-1" dirty="0">
                <a:solidFill>
                  <a:srgbClr val="000000"/>
                </a:solidFill>
                <a:latin typeface="Calibri"/>
                <a:ea typeface="DejaVu Sans"/>
              </a:rPr>
              <a:t>x</a:t>
            </a:r>
            <a:r>
              <a:rPr lang="en-US" sz="2400" b="0" i="1" strike="noStrike" spc="-1" dirty="0">
                <a:solidFill>
                  <a:srgbClr val="000000"/>
                </a:solidFill>
                <a:latin typeface="Calibri"/>
                <a:ea typeface="DejaVu Sans"/>
              </a:rPr>
              <a:t> m</a:t>
            </a:r>
            <a:r>
              <a:rPr lang="en-US" sz="2400" b="0" strike="noStrike" spc="-1" dirty="0">
                <a:solidFill>
                  <a:srgbClr val="000000"/>
                </a:solidFill>
                <a:latin typeface="Calibri"/>
                <a:ea typeface="DejaVu Sans"/>
              </a:rPr>
              <a:t> matrix. If </a:t>
            </a:r>
            <a:r>
              <a:rPr lang="en-US" sz="2400" b="0" i="1" strike="noStrike" spc="-1" dirty="0">
                <a:solidFill>
                  <a:srgbClr val="000000"/>
                </a:solidFill>
                <a:latin typeface="Calibri"/>
                <a:ea typeface="DejaVu Sans"/>
              </a:rPr>
              <a:t>Need</a:t>
            </a:r>
            <a:r>
              <a:rPr lang="en-US" sz="2400" b="0" strike="noStrike" spc="-1" dirty="0">
                <a:solidFill>
                  <a:srgbClr val="000000"/>
                </a:solidFill>
                <a:latin typeface="Calibri"/>
                <a:ea typeface="DejaVu Sans"/>
              </a:rPr>
              <a:t>[</a:t>
            </a:r>
            <a:r>
              <a:rPr lang="en-US" sz="2400" b="0" i="1" strike="noStrike" spc="-1" dirty="0" err="1">
                <a:solidFill>
                  <a:srgbClr val="000000"/>
                </a:solidFill>
                <a:latin typeface="Calibri"/>
                <a:ea typeface="DejaVu Sans"/>
              </a:rPr>
              <a:t>i</a:t>
            </a:r>
            <a:r>
              <a:rPr lang="en-US" sz="2400" b="0" strike="noStrike" spc="-1" dirty="0">
                <a:solidFill>
                  <a:srgbClr val="000000"/>
                </a:solidFill>
                <a:latin typeface="Calibri"/>
                <a:ea typeface="DejaVu Sans"/>
              </a:rPr>
              <a:t>][</a:t>
            </a:r>
            <a:r>
              <a:rPr lang="en-US" sz="2400" b="0" i="1" strike="noStrike" spc="-1" dirty="0">
                <a:solidFill>
                  <a:srgbClr val="000000"/>
                </a:solidFill>
                <a:latin typeface="Calibri"/>
                <a:ea typeface="DejaVu Sans"/>
              </a:rPr>
              <a:t>j</a:t>
            </a:r>
            <a:r>
              <a:rPr lang="en-US" sz="2400" b="0" strike="noStrike" spc="-1" dirty="0">
                <a:solidFill>
                  <a:srgbClr val="000000"/>
                </a:solidFill>
                <a:latin typeface="Calibri"/>
                <a:ea typeface="DejaVu Sans"/>
              </a:rPr>
              <a:t>] =</a:t>
            </a:r>
            <a:r>
              <a:rPr lang="en-US" sz="2400" b="0" i="1" strike="noStrike" spc="-1" dirty="0">
                <a:solidFill>
                  <a:srgbClr val="000000"/>
                </a:solidFill>
                <a:latin typeface="Calibri"/>
                <a:ea typeface="DejaVu Sans"/>
              </a:rPr>
              <a:t> k</a:t>
            </a:r>
            <a:r>
              <a:rPr lang="en-US" sz="2400" b="0" strike="noStrike" spc="-1" dirty="0">
                <a:solidFill>
                  <a:srgbClr val="000000"/>
                </a:solidFill>
                <a:latin typeface="Calibri"/>
                <a:ea typeface="DejaVu Sans"/>
              </a:rPr>
              <a:t>, then</a:t>
            </a:r>
            <a:r>
              <a:rPr lang="en-US" sz="2400" b="0" i="1" strike="noStrike" spc="-1" dirty="0">
                <a:solidFill>
                  <a:srgbClr val="000000"/>
                </a:solidFill>
                <a:latin typeface="Calibri"/>
                <a:ea typeface="DejaVu Sans"/>
              </a:rPr>
              <a:t> P</a:t>
            </a:r>
            <a:r>
              <a:rPr lang="en-US" sz="2400" b="0"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may need </a:t>
            </a:r>
            <a:r>
              <a:rPr lang="en-US" sz="2400" b="0" i="1" strike="noStrike" spc="-1" dirty="0">
                <a:solidFill>
                  <a:srgbClr val="000000"/>
                </a:solidFill>
                <a:latin typeface="Calibri"/>
                <a:ea typeface="DejaVu Sans"/>
              </a:rPr>
              <a:t>k</a:t>
            </a:r>
            <a:r>
              <a:rPr lang="en-US" sz="2400" b="0" strike="noStrike" spc="-1" dirty="0">
                <a:solidFill>
                  <a:srgbClr val="000000"/>
                </a:solidFill>
                <a:latin typeface="Calibri"/>
                <a:ea typeface="DejaVu Sans"/>
              </a:rPr>
              <a:t> more instances of </a:t>
            </a:r>
            <a:r>
              <a:rPr lang="en-US" sz="2400" b="0" i="1" strike="noStrike" spc="-1" dirty="0">
                <a:solidFill>
                  <a:srgbClr val="000000"/>
                </a:solidFill>
                <a:latin typeface="Calibri"/>
                <a:ea typeface="DejaVu Sans"/>
              </a:rPr>
              <a:t>R</a:t>
            </a:r>
            <a:r>
              <a:rPr lang="en-US" sz="2400" b="0" i="1" strike="noStrike" spc="-1" baseline="-25000" dirty="0">
                <a:solidFill>
                  <a:srgbClr val="000000"/>
                </a:solidFill>
                <a:latin typeface="Calibri"/>
                <a:ea typeface="DejaVu Sans"/>
              </a:rPr>
              <a:t>j</a:t>
            </a:r>
            <a:r>
              <a:rPr lang="en-US" sz="2400" b="0" strike="noStrike" spc="-1" baseline="-25000" dirty="0">
                <a:solidFill>
                  <a:srgbClr val="000000"/>
                </a:solidFill>
                <a:latin typeface="Calibri"/>
                <a:ea typeface="DejaVu Sans"/>
              </a:rPr>
              <a:t> </a:t>
            </a:r>
            <a:r>
              <a:rPr lang="en-US" sz="2400" b="0" strike="noStrike" spc="-1" dirty="0">
                <a:solidFill>
                  <a:srgbClr val="000000"/>
                </a:solidFill>
                <a:latin typeface="Calibri"/>
                <a:ea typeface="DejaVu Sans"/>
              </a:rPr>
              <a:t>to complete its task             </a:t>
            </a:r>
            <a:r>
              <a:rPr lang="en-US" sz="2400" b="0" i="1" strike="noStrike" spc="-1" dirty="0">
                <a:solidFill>
                  <a:srgbClr val="FF0000"/>
                </a:solidFill>
                <a:latin typeface="Calibri"/>
                <a:ea typeface="DejaVu Sans"/>
              </a:rPr>
              <a:t>Need</a:t>
            </a:r>
            <a:r>
              <a:rPr lang="en-US" sz="2400" b="0" strike="noStrike" spc="-1" dirty="0">
                <a:solidFill>
                  <a:srgbClr val="FF0000"/>
                </a:solidFill>
                <a:latin typeface="Calibri"/>
                <a:ea typeface="DejaVu Sans"/>
              </a:rPr>
              <a:t> [</a:t>
            </a:r>
            <a:r>
              <a:rPr lang="en-US" sz="2400" b="0" i="1" strike="noStrike" spc="-1" dirty="0" err="1">
                <a:solidFill>
                  <a:srgbClr val="FF0000"/>
                </a:solidFill>
                <a:latin typeface="Calibri"/>
                <a:ea typeface="DejaVu Sans"/>
              </a:rPr>
              <a:t>i</a:t>
            </a:r>
            <a:r>
              <a:rPr lang="en-US" sz="2400" b="0" strike="noStrike" spc="-1" dirty="0">
                <a:solidFill>
                  <a:srgbClr val="FF0000"/>
                </a:solidFill>
                <a:latin typeface="Calibri"/>
                <a:ea typeface="DejaVu Sans"/>
              </a:rPr>
              <a:t>][</a:t>
            </a:r>
            <a:r>
              <a:rPr lang="en-US" sz="2400" b="0" i="1" strike="noStrike" spc="-1" dirty="0">
                <a:solidFill>
                  <a:srgbClr val="FF0000"/>
                </a:solidFill>
                <a:latin typeface="Calibri"/>
                <a:ea typeface="DejaVu Sans"/>
              </a:rPr>
              <a:t>j]</a:t>
            </a:r>
            <a:r>
              <a:rPr lang="en-US" sz="2400" b="0" strike="noStrike" spc="-1" dirty="0">
                <a:solidFill>
                  <a:srgbClr val="FF0000"/>
                </a:solidFill>
                <a:latin typeface="Calibri"/>
                <a:ea typeface="DejaVu Sans"/>
              </a:rPr>
              <a:t> = </a:t>
            </a:r>
            <a:r>
              <a:rPr lang="en-US" sz="2400" b="0" i="1" strike="noStrike" spc="-1" dirty="0">
                <a:solidFill>
                  <a:srgbClr val="FF0000"/>
                </a:solidFill>
                <a:latin typeface="Calibri"/>
                <a:ea typeface="DejaVu Sans"/>
              </a:rPr>
              <a:t>Max</a:t>
            </a:r>
            <a:r>
              <a:rPr lang="en-US" sz="2400" b="0" strike="noStrike" spc="-1" dirty="0">
                <a:solidFill>
                  <a:srgbClr val="FF0000"/>
                </a:solidFill>
                <a:latin typeface="Calibri"/>
                <a:ea typeface="DejaVu Sans"/>
              </a:rPr>
              <a:t>[</a:t>
            </a:r>
            <a:r>
              <a:rPr lang="en-US" sz="2400" b="0" i="1" strike="noStrike" spc="-1" dirty="0" err="1">
                <a:solidFill>
                  <a:srgbClr val="FF0000"/>
                </a:solidFill>
                <a:latin typeface="Calibri"/>
                <a:ea typeface="DejaVu Sans"/>
              </a:rPr>
              <a:t>i</a:t>
            </a:r>
            <a:r>
              <a:rPr lang="en-US" sz="2400" b="0" strike="noStrike" spc="-1" dirty="0">
                <a:solidFill>
                  <a:srgbClr val="FF0000"/>
                </a:solidFill>
                <a:latin typeface="Calibri"/>
                <a:ea typeface="DejaVu Sans"/>
              </a:rPr>
              <a:t>][</a:t>
            </a:r>
            <a:r>
              <a:rPr lang="en-US" sz="2400" b="0" i="1" strike="noStrike" spc="-1" dirty="0">
                <a:solidFill>
                  <a:srgbClr val="FF0000"/>
                </a:solidFill>
                <a:latin typeface="Calibri"/>
                <a:ea typeface="DejaVu Sans"/>
              </a:rPr>
              <a:t>j</a:t>
            </a:r>
            <a:r>
              <a:rPr lang="en-US" sz="2400" b="0" strike="noStrike" spc="-1" dirty="0">
                <a:solidFill>
                  <a:srgbClr val="FF0000"/>
                </a:solidFill>
                <a:latin typeface="Calibri"/>
                <a:ea typeface="DejaVu Sans"/>
              </a:rPr>
              <a:t>] – </a:t>
            </a:r>
            <a:r>
              <a:rPr lang="en-US" sz="2400" b="0" i="1" strike="noStrike" spc="-1" dirty="0">
                <a:solidFill>
                  <a:srgbClr val="FF0000"/>
                </a:solidFill>
                <a:latin typeface="Calibri"/>
                <a:ea typeface="DejaVu Sans"/>
              </a:rPr>
              <a:t>Allocation</a:t>
            </a:r>
            <a:r>
              <a:rPr lang="en-US" sz="2400" b="0" strike="noStrike" spc="-1" dirty="0">
                <a:solidFill>
                  <a:srgbClr val="FF0000"/>
                </a:solidFill>
                <a:latin typeface="Calibri"/>
                <a:ea typeface="DejaVu Sans"/>
              </a:rPr>
              <a:t> [</a:t>
            </a:r>
            <a:r>
              <a:rPr lang="en-US" sz="2400" b="0" i="1" strike="noStrike" spc="-1" dirty="0" err="1">
                <a:solidFill>
                  <a:srgbClr val="FF0000"/>
                </a:solidFill>
                <a:latin typeface="Calibri"/>
                <a:ea typeface="DejaVu Sans"/>
              </a:rPr>
              <a:t>i</a:t>
            </a:r>
            <a:r>
              <a:rPr lang="en-US" sz="2400" b="0" strike="noStrike" spc="-1" dirty="0">
                <a:solidFill>
                  <a:srgbClr val="FF0000"/>
                </a:solidFill>
                <a:latin typeface="Calibri"/>
                <a:ea typeface="DejaVu Sans"/>
              </a:rPr>
              <a:t>][</a:t>
            </a:r>
            <a:r>
              <a:rPr lang="en-US" sz="2400" b="0" i="1" strike="noStrike" spc="-1" dirty="0">
                <a:solidFill>
                  <a:srgbClr val="FF0000"/>
                </a:solidFill>
                <a:latin typeface="Calibri"/>
                <a:ea typeface="DejaVu Sans"/>
              </a:rPr>
              <a:t>j</a:t>
            </a:r>
            <a:r>
              <a:rPr lang="en-US" sz="2400" b="0" strike="noStrike" spc="-1" dirty="0">
                <a:solidFill>
                  <a:srgbClr val="FF0000"/>
                </a:solidFill>
                <a:latin typeface="Calibri"/>
                <a:ea typeface="DejaVu Sans"/>
              </a:rPr>
              <a:t>]</a:t>
            </a:r>
            <a:endParaRPr lang="en-IN" sz="2400" b="0" strike="noStrike" spc="-1" dirty="0">
              <a:latin typeface="Arial"/>
            </a:endParaRPr>
          </a:p>
          <a:p>
            <a:pPr marL="228600" indent="-227520">
              <a:lnSpc>
                <a:spcPct val="90000"/>
              </a:lnSpc>
              <a:spcBef>
                <a:spcPts val="1001"/>
              </a:spcBef>
              <a:buClr>
                <a:srgbClr val="FF0000"/>
              </a:buClr>
              <a:buFont typeface="Wingdings" charset="2"/>
              <a:buChar char=""/>
            </a:pPr>
            <a:r>
              <a:rPr lang="en-US" sz="2400" b="0" strike="noStrike" spc="-1" dirty="0">
                <a:solidFill>
                  <a:srgbClr val="FF0000"/>
                </a:solidFill>
                <a:latin typeface="Calibri"/>
                <a:ea typeface="DejaVu Sans"/>
              </a:rPr>
              <a:t>Each row of Max, Allocation and Need can be treated as vectors</a:t>
            </a:r>
            <a:endParaRPr lang="en-IN" sz="2400" b="0" strike="noStrike" spc="-1" dirty="0">
              <a:latin typeface="Arial"/>
            </a:endParaRPr>
          </a:p>
          <a:p>
            <a:pPr marL="228600" indent="-227520">
              <a:lnSpc>
                <a:spcPct val="90000"/>
              </a:lnSpc>
              <a:spcBef>
                <a:spcPts val="1001"/>
              </a:spcBef>
              <a:buClr>
                <a:srgbClr val="FF0000"/>
              </a:buClr>
              <a:buFont typeface="Wingdings" charset="2"/>
              <a:buChar char=""/>
            </a:pPr>
            <a:r>
              <a:rPr lang="en-US" sz="2400" b="0" strike="noStrike" spc="-1" dirty="0">
                <a:solidFill>
                  <a:srgbClr val="FF0000"/>
                </a:solidFill>
                <a:latin typeface="Calibri"/>
                <a:ea typeface="DejaVu Sans"/>
              </a:rPr>
              <a:t>If X and Y are 2 vectors, then X &lt;= Y </a:t>
            </a:r>
            <a:r>
              <a:rPr lang="en-US" sz="2400" b="0" strike="noStrike" spc="-1" dirty="0" err="1">
                <a:solidFill>
                  <a:srgbClr val="FF0000"/>
                </a:solidFill>
                <a:latin typeface="Calibri"/>
                <a:ea typeface="DejaVu Sans"/>
              </a:rPr>
              <a:t>iff</a:t>
            </a:r>
            <a:r>
              <a:rPr lang="en-US" sz="2400" b="0" strike="noStrike" spc="-1" dirty="0">
                <a:solidFill>
                  <a:srgbClr val="FF0000"/>
                </a:solidFill>
                <a:latin typeface="Calibri"/>
                <a:ea typeface="DejaVu Sans"/>
              </a:rPr>
              <a:t>, X[</a:t>
            </a:r>
            <a:r>
              <a:rPr lang="en-US" sz="2400" b="0" i="1" strike="noStrike" spc="-1" dirty="0" err="1">
                <a:solidFill>
                  <a:srgbClr val="FF0000"/>
                </a:solidFill>
                <a:latin typeface="Calibri"/>
                <a:ea typeface="DejaVu Sans"/>
              </a:rPr>
              <a:t>i</a:t>
            </a:r>
            <a:r>
              <a:rPr lang="en-US" sz="2400" b="0" strike="noStrike" spc="-1" dirty="0">
                <a:solidFill>
                  <a:srgbClr val="FF0000"/>
                </a:solidFill>
                <a:latin typeface="Calibri"/>
                <a:ea typeface="DejaVu Sans"/>
              </a:rPr>
              <a:t>] &lt;= Y[</a:t>
            </a:r>
            <a:r>
              <a:rPr lang="en-US" sz="2400" b="0" i="1" strike="noStrike" spc="-1" dirty="0" err="1">
                <a:solidFill>
                  <a:srgbClr val="FF0000"/>
                </a:solidFill>
                <a:latin typeface="Calibri"/>
                <a:ea typeface="DejaVu Sans"/>
              </a:rPr>
              <a:t>i</a:t>
            </a:r>
            <a:r>
              <a:rPr lang="en-US" sz="2400" b="0" strike="noStrike" spc="-1" dirty="0">
                <a:solidFill>
                  <a:srgbClr val="FF0000"/>
                </a:solidFill>
                <a:latin typeface="Calibri"/>
                <a:ea typeface="DejaVu Sans"/>
              </a:rPr>
              <a:t>] for all </a:t>
            </a:r>
            <a:r>
              <a:rPr lang="en-US" sz="2400" b="0" i="1" strike="noStrike" spc="-1" dirty="0" err="1">
                <a:solidFill>
                  <a:srgbClr val="FF0000"/>
                </a:solidFill>
                <a:latin typeface="Calibri"/>
                <a:ea typeface="DejaVu Sans"/>
              </a:rPr>
              <a:t>i</a:t>
            </a:r>
            <a:r>
              <a:rPr lang="en-US" sz="2400" b="0" strike="noStrike" spc="-1" dirty="0">
                <a:solidFill>
                  <a:srgbClr val="FF0000"/>
                </a:solidFill>
                <a:latin typeface="Calibri"/>
                <a:ea typeface="DejaVu Sans"/>
              </a:rPr>
              <a:t> = 1, 2, ...., </a:t>
            </a:r>
            <a:r>
              <a:rPr lang="en-US" sz="2400" b="0" i="1" strike="noStrike" spc="-1" dirty="0">
                <a:solidFill>
                  <a:srgbClr val="FF0000"/>
                </a:solidFill>
                <a:latin typeface="Calibri"/>
                <a:ea typeface="DejaVu Sans"/>
              </a:rPr>
              <a:t>m</a:t>
            </a:r>
            <a:endParaRPr lang="en-IN" sz="2400" b="0" strike="noStrike" spc="-1" dirty="0">
              <a:latin typeface="Arial"/>
            </a:endParaRPr>
          </a:p>
          <a:p>
            <a:pPr marL="228600" indent="-227520">
              <a:lnSpc>
                <a:spcPct val="90000"/>
              </a:lnSpc>
              <a:spcBef>
                <a:spcPts val="1001"/>
              </a:spcBef>
              <a:buClr>
                <a:srgbClr val="FF0000"/>
              </a:buClr>
              <a:buFont typeface="Wingdings" charset="2"/>
              <a:buChar char=""/>
            </a:pPr>
            <a:r>
              <a:rPr lang="en-US" sz="2400" b="0" strike="noStrike" spc="-1" dirty="0">
                <a:solidFill>
                  <a:srgbClr val="FF0000"/>
                </a:solidFill>
                <a:latin typeface="Calibri"/>
                <a:ea typeface="DejaVu Sans"/>
              </a:rPr>
              <a:t>X &lt; Y, if X&lt;=Y and X </a:t>
            </a:r>
            <a:r>
              <a:rPr lang="en-US" sz="2400" b="0" strike="noStrike" spc="-1" dirty="0">
                <a:solidFill>
                  <a:srgbClr val="FF0000"/>
                </a:solidFill>
                <a:latin typeface="Arial"/>
                <a:ea typeface="Arial"/>
              </a:rPr>
              <a:t>≠</a:t>
            </a:r>
            <a:r>
              <a:rPr lang="en-US" sz="2400" b="0" strike="noStrike" spc="-1" dirty="0">
                <a:solidFill>
                  <a:srgbClr val="FF0000"/>
                </a:solidFill>
                <a:latin typeface="Calibri"/>
                <a:ea typeface="DejaVu Sans"/>
              </a:rPr>
              <a:t> Y</a:t>
            </a:r>
            <a:endParaRPr lang="en-IN" sz="2400" b="0" strike="noStrike" spc="-1" dirty="0">
              <a:latin typeface="Arial"/>
            </a:endParaRP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50" name="CustomShape 2"/>
          <p:cNvSpPr/>
          <p:nvPr/>
        </p:nvSpPr>
        <p:spPr>
          <a:xfrm>
            <a:off x="367560" y="24696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Safety Algorithm</a:t>
            </a:r>
            <a:endParaRPr lang="en-IN" sz="4000" b="0" strike="noStrike" spc="-1">
              <a:latin typeface="Arial"/>
            </a:endParaRPr>
          </a:p>
        </p:txBody>
      </p:sp>
      <p:sp>
        <p:nvSpPr>
          <p:cNvPr id="151" name="CustomShape 3"/>
          <p:cNvSpPr/>
          <p:nvPr/>
        </p:nvSpPr>
        <p:spPr>
          <a:xfrm>
            <a:off x="367560" y="1431360"/>
            <a:ext cx="116636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tabLst>
                <a:tab pos="0" algn="l"/>
              </a:tabLst>
            </a:pPr>
            <a:r>
              <a:rPr lang="en-US" sz="2800" b="0" strike="noStrike" spc="-1">
                <a:solidFill>
                  <a:srgbClr val="000000"/>
                </a:solidFill>
                <a:latin typeface="Calibri"/>
                <a:ea typeface="DejaVu Sans"/>
              </a:rPr>
              <a:t>1. Let </a:t>
            </a:r>
            <a:r>
              <a:rPr lang="en-US" sz="2800" b="1" i="1" strike="noStrike" spc="-1">
                <a:solidFill>
                  <a:srgbClr val="000000"/>
                </a:solidFill>
                <a:latin typeface="Calibri"/>
                <a:ea typeface="DejaVu Sans"/>
              </a:rPr>
              <a:t>Work</a:t>
            </a:r>
            <a:r>
              <a:rPr lang="en-US" sz="2800" b="0" i="1" strike="noStrike" spc="-1">
                <a:solidFill>
                  <a:srgbClr val="000000"/>
                </a:solidFill>
                <a:latin typeface="Calibri"/>
                <a:ea typeface="DejaVu Sans"/>
              </a:rPr>
              <a:t> </a:t>
            </a:r>
            <a:r>
              <a:rPr lang="en-US" sz="2800" b="0" strike="noStrike" spc="-1">
                <a:solidFill>
                  <a:srgbClr val="000000"/>
                </a:solidFill>
                <a:latin typeface="Calibri"/>
                <a:ea typeface="DejaVu Sans"/>
              </a:rPr>
              <a:t>and </a:t>
            </a:r>
            <a:r>
              <a:rPr lang="en-US" sz="2800" b="1" i="1" strike="noStrike" spc="-1">
                <a:solidFill>
                  <a:srgbClr val="000000"/>
                </a:solidFill>
                <a:latin typeface="Calibri"/>
                <a:ea typeface="DejaVu Sans"/>
              </a:rPr>
              <a:t>Finish</a:t>
            </a:r>
            <a:r>
              <a:rPr lang="en-US" sz="2800" b="0" strike="noStrike" spc="-1">
                <a:solidFill>
                  <a:srgbClr val="000000"/>
                </a:solidFill>
                <a:latin typeface="Calibri"/>
                <a:ea typeface="DejaVu Sans"/>
              </a:rPr>
              <a:t> be vectors of length</a:t>
            </a:r>
            <a:r>
              <a:rPr lang="en-US" sz="2800" b="0" i="1" strike="noStrike" spc="-1">
                <a:solidFill>
                  <a:srgbClr val="000000"/>
                </a:solidFill>
                <a:latin typeface="Calibri"/>
                <a:ea typeface="DejaVu Sans"/>
              </a:rPr>
              <a:t> m</a:t>
            </a:r>
            <a:r>
              <a:rPr lang="en-US" sz="2800" b="0" strike="noStrike" spc="-1">
                <a:solidFill>
                  <a:srgbClr val="000000"/>
                </a:solidFill>
                <a:latin typeface="Calibri"/>
                <a:ea typeface="DejaVu Sans"/>
              </a:rPr>
              <a:t> and</a:t>
            </a:r>
            <a:r>
              <a:rPr lang="en-US" sz="2800" b="0" i="1" strike="noStrike" spc="-1">
                <a:solidFill>
                  <a:srgbClr val="000000"/>
                </a:solidFill>
                <a:latin typeface="Calibri"/>
                <a:ea typeface="DejaVu Sans"/>
              </a:rPr>
              <a:t> n</a:t>
            </a:r>
            <a:r>
              <a:rPr lang="en-US" sz="2800" b="0" strike="noStrike" spc="-1">
                <a:solidFill>
                  <a:srgbClr val="000000"/>
                </a:solidFill>
                <a:latin typeface="Calibri"/>
                <a:ea typeface="DejaVu Sans"/>
              </a:rPr>
              <a:t>, respectively.  </a:t>
            </a:r>
            <a:endParaRPr lang="en-IN" sz="2800" b="0" strike="noStrike" spc="-1">
              <a:latin typeface="Arial"/>
            </a:endParaRPr>
          </a:p>
          <a:p>
            <a:pPr>
              <a:lnSpc>
                <a:spcPct val="90000"/>
              </a:lnSpc>
              <a:spcBef>
                <a:spcPts val="1001"/>
              </a:spcBef>
              <a:tabLst>
                <a:tab pos="0" algn="l"/>
              </a:tabLst>
            </a:pPr>
            <a:r>
              <a:rPr lang="en-US" sz="2800" b="0" strike="noStrike" spc="-1">
                <a:solidFill>
                  <a:srgbClr val="000000"/>
                </a:solidFill>
                <a:latin typeface="Calibri"/>
                <a:ea typeface="DejaVu Sans"/>
              </a:rPr>
              <a:t>Initialize: </a:t>
            </a:r>
            <a:r>
              <a:rPr lang="en-US" sz="2800" b="1" i="1" strike="noStrike" spc="-1">
                <a:solidFill>
                  <a:srgbClr val="000000"/>
                </a:solidFill>
                <a:latin typeface="Calibri"/>
                <a:ea typeface="DejaVu Sans"/>
              </a:rPr>
              <a:t>Work </a:t>
            </a:r>
            <a:r>
              <a:rPr lang="en-US" sz="2800" b="1" strike="noStrike" spc="-1">
                <a:solidFill>
                  <a:srgbClr val="000000"/>
                </a:solidFill>
                <a:latin typeface="Calibri"/>
                <a:ea typeface="DejaVu Sans"/>
              </a:rPr>
              <a:t>= </a:t>
            </a:r>
            <a:r>
              <a:rPr lang="en-US" sz="2800" b="1" i="1" strike="noStrike" spc="-1">
                <a:solidFill>
                  <a:srgbClr val="000000"/>
                </a:solidFill>
                <a:latin typeface="Calibri"/>
                <a:ea typeface="DejaVu Sans"/>
              </a:rPr>
              <a:t>Available, Finish </a:t>
            </a:r>
            <a:r>
              <a:rPr lang="en-US" sz="2800" b="1" strike="noStrike" spc="-1">
                <a:solidFill>
                  <a:srgbClr val="000000"/>
                </a:solidFill>
                <a:latin typeface="Calibri"/>
                <a:ea typeface="DejaVu Sans"/>
              </a:rPr>
              <a:t>[</a:t>
            </a:r>
            <a:r>
              <a:rPr lang="en-US" sz="2800" b="1" i="1" strike="noStrike" spc="-1">
                <a:solidFill>
                  <a:srgbClr val="000000"/>
                </a:solidFill>
                <a:latin typeface="Calibri"/>
                <a:ea typeface="DejaVu Sans"/>
              </a:rPr>
              <a:t>i</a:t>
            </a:r>
            <a:r>
              <a:rPr lang="en-US" sz="2800" b="1" strike="noStrike" spc="-1">
                <a:solidFill>
                  <a:srgbClr val="000000"/>
                </a:solidFill>
                <a:latin typeface="Calibri"/>
                <a:ea typeface="DejaVu Sans"/>
              </a:rPr>
              <a:t>] =</a:t>
            </a:r>
            <a:r>
              <a:rPr lang="en-US" sz="2800" b="1" i="1" strike="noStrike" spc="-1">
                <a:solidFill>
                  <a:srgbClr val="000000"/>
                </a:solidFill>
                <a:latin typeface="Calibri"/>
                <a:ea typeface="DejaVu Sans"/>
              </a:rPr>
              <a:t> false </a:t>
            </a:r>
            <a:r>
              <a:rPr lang="en-US" sz="2800" b="1" strike="noStrike" spc="-1">
                <a:solidFill>
                  <a:srgbClr val="000000"/>
                </a:solidFill>
                <a:latin typeface="Calibri"/>
                <a:ea typeface="DejaVu Sans"/>
              </a:rPr>
              <a:t>for</a:t>
            </a:r>
            <a:r>
              <a:rPr lang="en-US" sz="2800" b="1" i="1" strike="noStrike" spc="-1">
                <a:solidFill>
                  <a:srgbClr val="000000"/>
                </a:solidFill>
                <a:latin typeface="Calibri"/>
                <a:ea typeface="DejaVu Sans"/>
              </a:rPr>
              <a:t> i</a:t>
            </a:r>
            <a:r>
              <a:rPr lang="en-US" sz="2800" b="1" strike="noStrike" spc="-1">
                <a:solidFill>
                  <a:srgbClr val="000000"/>
                </a:solidFill>
                <a:latin typeface="Calibri"/>
                <a:ea typeface="DejaVu Sans"/>
              </a:rPr>
              <a:t> = 0, 1, …, </a:t>
            </a:r>
            <a:r>
              <a:rPr lang="en-US" sz="2800" b="1" i="1" strike="noStrike" spc="-1">
                <a:solidFill>
                  <a:srgbClr val="000000"/>
                </a:solidFill>
                <a:latin typeface="Calibri"/>
                <a:ea typeface="DejaVu Sans"/>
              </a:rPr>
              <a:t>n – </a:t>
            </a:r>
            <a:r>
              <a:rPr lang="en-US" sz="2800" b="1" strike="noStrike" spc="-1">
                <a:solidFill>
                  <a:srgbClr val="000000"/>
                </a:solidFill>
                <a:latin typeface="Calibri"/>
                <a:ea typeface="DejaVu Sans"/>
              </a:rPr>
              <a:t>1</a:t>
            </a:r>
            <a:endParaRPr lang="en-IN" sz="2800" b="0" strike="noStrike" spc="-1">
              <a:latin typeface="Arial"/>
            </a:endParaRPr>
          </a:p>
          <a:p>
            <a:pPr>
              <a:lnSpc>
                <a:spcPct val="90000"/>
              </a:lnSpc>
              <a:spcBef>
                <a:spcPts val="1001"/>
              </a:spcBef>
              <a:tabLst>
                <a:tab pos="0" algn="l"/>
              </a:tabLst>
            </a:pPr>
            <a:r>
              <a:rPr lang="en-US" sz="2800" b="0" strike="noStrike" spc="-1">
                <a:solidFill>
                  <a:srgbClr val="000000"/>
                </a:solidFill>
                <a:latin typeface="Calibri"/>
                <a:ea typeface="DejaVu Sans"/>
              </a:rPr>
              <a:t>2. Find an </a:t>
            </a:r>
            <a:r>
              <a:rPr lang="en-US" sz="2800" b="1" i="1" strike="noStrike" spc="-1">
                <a:solidFill>
                  <a:srgbClr val="000000"/>
                </a:solidFill>
                <a:latin typeface="Calibri"/>
                <a:ea typeface="DejaVu Sans"/>
              </a:rPr>
              <a:t>i</a:t>
            </a:r>
            <a:r>
              <a:rPr lang="en-US" sz="2800" b="0" i="1" strike="noStrike" spc="-1">
                <a:solidFill>
                  <a:srgbClr val="000000"/>
                </a:solidFill>
                <a:latin typeface="Calibri"/>
                <a:ea typeface="DejaVu Sans"/>
              </a:rPr>
              <a:t> </a:t>
            </a:r>
            <a:r>
              <a:rPr lang="en-US" sz="2800" b="0" strike="noStrike" spc="-1">
                <a:solidFill>
                  <a:srgbClr val="000000"/>
                </a:solidFill>
                <a:latin typeface="Calibri"/>
                <a:ea typeface="DejaVu Sans"/>
              </a:rPr>
              <a:t>such that both: </a:t>
            </a:r>
            <a:endParaRPr lang="en-IN" sz="2800" b="0" strike="noStrike" spc="-1">
              <a:latin typeface="Arial"/>
            </a:endParaRPr>
          </a:p>
          <a:p>
            <a:pPr>
              <a:lnSpc>
                <a:spcPct val="90000"/>
              </a:lnSpc>
              <a:spcBef>
                <a:spcPts val="499"/>
              </a:spcBef>
              <a:tabLst>
                <a:tab pos="0" algn="l"/>
              </a:tabLst>
            </a:pPr>
            <a:r>
              <a:rPr lang="en-US" sz="2400" b="0" strike="noStrike" spc="-1">
                <a:solidFill>
                  <a:srgbClr val="000000"/>
                </a:solidFill>
                <a:latin typeface="Calibri"/>
                <a:ea typeface="DejaVu Sans"/>
              </a:rPr>
              <a:t>(a) </a:t>
            </a:r>
            <a:r>
              <a:rPr lang="en-US" sz="2400" b="1" i="1" strike="noStrike" spc="-1">
                <a:solidFill>
                  <a:srgbClr val="000000"/>
                </a:solidFill>
                <a:latin typeface="Calibri"/>
                <a:ea typeface="DejaVu Sans"/>
              </a:rPr>
              <a:t>Finish</a:t>
            </a:r>
            <a:r>
              <a:rPr lang="en-US" sz="2400" b="1" strike="noStrike" spc="-1">
                <a:solidFill>
                  <a:srgbClr val="000000"/>
                </a:solidFill>
                <a:latin typeface="Calibri"/>
                <a:ea typeface="DejaVu Sans"/>
              </a:rPr>
              <a:t> [</a:t>
            </a:r>
            <a:r>
              <a:rPr lang="en-US" sz="2400" b="1" i="1" strike="noStrike" spc="-1">
                <a:solidFill>
                  <a:srgbClr val="000000"/>
                </a:solidFill>
                <a:latin typeface="Calibri"/>
                <a:ea typeface="DejaVu Sans"/>
              </a:rPr>
              <a:t>i</a:t>
            </a:r>
            <a:r>
              <a:rPr lang="en-US" sz="2400" b="1" strike="noStrike" spc="-1">
                <a:solidFill>
                  <a:srgbClr val="000000"/>
                </a:solidFill>
                <a:latin typeface="Calibri"/>
                <a:ea typeface="DejaVu Sans"/>
              </a:rPr>
              <a:t>] == </a:t>
            </a:r>
            <a:r>
              <a:rPr lang="en-US" sz="2400" b="1" i="1" strike="noStrike" spc="-1">
                <a:solidFill>
                  <a:srgbClr val="000000"/>
                </a:solidFill>
                <a:latin typeface="Calibri"/>
                <a:ea typeface="DejaVu Sans"/>
              </a:rPr>
              <a:t>false</a:t>
            </a:r>
            <a:endParaRPr lang="en-IN" sz="2400" b="0" strike="noStrike" spc="-1">
              <a:latin typeface="Arial"/>
            </a:endParaRPr>
          </a:p>
          <a:p>
            <a:pPr>
              <a:lnSpc>
                <a:spcPct val="90000"/>
              </a:lnSpc>
              <a:spcBef>
                <a:spcPts val="499"/>
              </a:spcBef>
              <a:tabLst>
                <a:tab pos="0" algn="l"/>
              </a:tabLst>
            </a:pPr>
            <a:r>
              <a:rPr lang="en-US" sz="2400" b="0" strike="noStrike" spc="-1">
                <a:solidFill>
                  <a:srgbClr val="000000"/>
                </a:solidFill>
                <a:latin typeface="Calibri"/>
                <a:ea typeface="DejaVu Sans"/>
              </a:rPr>
              <a:t>(b) </a:t>
            </a:r>
            <a:r>
              <a:rPr lang="en-US" sz="2400" b="1" i="1" strike="noStrike" spc="-1">
                <a:solidFill>
                  <a:srgbClr val="000000"/>
                </a:solidFill>
                <a:latin typeface="Calibri"/>
                <a:ea typeface="DejaVu Sans"/>
              </a:rPr>
              <a:t>Need</a:t>
            </a:r>
            <a:r>
              <a:rPr lang="en-US" sz="2400" b="1" i="1" strike="noStrike" spc="-1" baseline="-25000">
                <a:solidFill>
                  <a:srgbClr val="000000"/>
                </a:solidFill>
                <a:latin typeface="Calibri"/>
                <a:ea typeface="DejaVu Sans"/>
              </a:rPr>
              <a:t>i</a:t>
            </a:r>
            <a:r>
              <a:rPr lang="en-US" sz="2400" b="1" strike="noStrike" spc="-1">
                <a:solidFill>
                  <a:srgbClr val="000000"/>
                </a:solidFill>
                <a:latin typeface="Calibri"/>
                <a:ea typeface="DejaVu Sans"/>
              </a:rPr>
              <a:t> </a:t>
            </a:r>
            <a:r>
              <a:rPr lang="en-US" sz="2400" b="1" strike="noStrike" spc="-1">
                <a:solidFill>
                  <a:srgbClr val="000000"/>
                </a:solidFill>
                <a:latin typeface="Symbol" charset="2"/>
                <a:ea typeface="DejaVu Sans"/>
              </a:rPr>
              <a:t>&lt;=</a:t>
            </a:r>
            <a:r>
              <a:rPr lang="en-US" sz="2400" b="1" strike="noStrike" spc="-1">
                <a:solidFill>
                  <a:srgbClr val="000000"/>
                </a:solidFill>
                <a:latin typeface="Calibri"/>
                <a:ea typeface="DejaVu Sans"/>
              </a:rPr>
              <a:t> </a:t>
            </a:r>
            <a:r>
              <a:rPr lang="en-US" sz="2400" b="1" i="1" strike="noStrike" spc="-1">
                <a:solidFill>
                  <a:srgbClr val="000000"/>
                </a:solidFill>
                <a:latin typeface="Calibri"/>
                <a:ea typeface="DejaVu Sans"/>
              </a:rPr>
              <a:t>Work</a:t>
            </a:r>
            <a:endParaRPr lang="en-IN" sz="2400" b="0" strike="noStrike" spc="-1">
              <a:latin typeface="Arial"/>
            </a:endParaRPr>
          </a:p>
          <a:p>
            <a:pPr marL="97920" indent="-342000">
              <a:lnSpc>
                <a:spcPct val="90000"/>
              </a:lnSpc>
              <a:spcBef>
                <a:spcPts val="499"/>
              </a:spcBef>
              <a:tabLst>
                <a:tab pos="0" algn="l"/>
              </a:tabLst>
            </a:pPr>
            <a:r>
              <a:rPr lang="en-US" sz="2400" b="0" strike="noStrike" spc="-1">
                <a:solidFill>
                  <a:srgbClr val="000000"/>
                </a:solidFill>
                <a:latin typeface="Calibri"/>
                <a:ea typeface="DejaVu Sans"/>
              </a:rPr>
              <a:t>If no such</a:t>
            </a:r>
            <a:r>
              <a:rPr lang="en-US" sz="2400" b="1" strike="noStrike" spc="-1">
                <a:solidFill>
                  <a:srgbClr val="000000"/>
                </a:solidFill>
                <a:latin typeface="Calibri"/>
                <a:ea typeface="DejaVu Sans"/>
              </a:rPr>
              <a:t> </a:t>
            </a:r>
            <a:r>
              <a:rPr lang="en-US" sz="2400" b="1" i="1" strike="noStrike" spc="-1">
                <a:solidFill>
                  <a:srgbClr val="000000"/>
                </a:solidFill>
                <a:latin typeface="Calibri"/>
                <a:ea typeface="DejaVu Sans"/>
              </a:rPr>
              <a:t>i </a:t>
            </a:r>
            <a:r>
              <a:rPr lang="en-US" sz="2400" b="0" strike="noStrike" spc="-1">
                <a:solidFill>
                  <a:srgbClr val="000000"/>
                </a:solidFill>
                <a:latin typeface="Calibri"/>
                <a:ea typeface="DejaVu Sans"/>
              </a:rPr>
              <a:t>exists, go to step 4</a:t>
            </a:r>
            <a:endParaRPr lang="en-IN" sz="2400" b="0" strike="noStrike" spc="-1">
              <a:latin typeface="Arial"/>
            </a:endParaRPr>
          </a:p>
          <a:p>
            <a:pPr marL="97920" indent="-342000">
              <a:lnSpc>
                <a:spcPct val="90000"/>
              </a:lnSpc>
              <a:spcBef>
                <a:spcPts val="499"/>
              </a:spcBef>
              <a:tabLst>
                <a:tab pos="0" algn="l"/>
              </a:tabLst>
            </a:pPr>
            <a:r>
              <a:rPr lang="en-US" sz="2800" b="0" i="1" strike="noStrike" spc="-1">
                <a:solidFill>
                  <a:srgbClr val="000000"/>
                </a:solidFill>
                <a:latin typeface="Calibri"/>
                <a:ea typeface="DejaVu Sans"/>
              </a:rPr>
              <a:t>3. </a:t>
            </a:r>
            <a:r>
              <a:rPr lang="en-US" sz="2800" b="1" i="1" strike="noStrike" spc="-1">
                <a:solidFill>
                  <a:srgbClr val="000000"/>
                </a:solidFill>
                <a:latin typeface="Calibri"/>
                <a:ea typeface="DejaVu Sans"/>
              </a:rPr>
              <a:t>Work</a:t>
            </a:r>
            <a:r>
              <a:rPr lang="en-US" sz="2800" b="1" strike="noStrike" spc="-1">
                <a:solidFill>
                  <a:srgbClr val="000000"/>
                </a:solidFill>
                <a:latin typeface="Calibri"/>
                <a:ea typeface="DejaVu Sans"/>
              </a:rPr>
              <a:t> = </a:t>
            </a:r>
            <a:r>
              <a:rPr lang="en-US" sz="2800" b="1" i="1" strike="noStrike" spc="-1">
                <a:solidFill>
                  <a:srgbClr val="000000"/>
                </a:solidFill>
                <a:latin typeface="Calibri"/>
                <a:ea typeface="DejaVu Sans"/>
              </a:rPr>
              <a:t>Work </a:t>
            </a:r>
            <a:r>
              <a:rPr lang="en-US" sz="2800" b="1" strike="noStrike" spc="-1">
                <a:solidFill>
                  <a:srgbClr val="000000"/>
                </a:solidFill>
                <a:latin typeface="Calibri"/>
                <a:ea typeface="DejaVu Sans"/>
              </a:rPr>
              <a:t>+ </a:t>
            </a:r>
            <a:r>
              <a:rPr lang="en-US" sz="2800" b="1" i="1" strike="noStrike" spc="-1">
                <a:solidFill>
                  <a:srgbClr val="000000"/>
                </a:solidFill>
                <a:latin typeface="Calibri"/>
                <a:ea typeface="DejaVu Sans"/>
              </a:rPr>
              <a:t>Allocation</a:t>
            </a:r>
            <a:r>
              <a:rPr lang="en-US" sz="2800" b="1" i="1" strike="noStrike" spc="-1" baseline="-25000">
                <a:solidFill>
                  <a:srgbClr val="000000"/>
                </a:solidFill>
                <a:latin typeface="Calibri"/>
                <a:ea typeface="DejaVu Sans"/>
              </a:rPr>
              <a:t>i</a:t>
            </a:r>
            <a:br/>
            <a:r>
              <a:rPr lang="en-US" sz="2800" b="1" i="1" strike="noStrike" spc="-1">
                <a:solidFill>
                  <a:srgbClr val="000000"/>
                </a:solidFill>
                <a:latin typeface="Calibri"/>
                <a:ea typeface="DejaVu Sans"/>
              </a:rPr>
              <a:t>Finish</a:t>
            </a:r>
            <a:r>
              <a:rPr lang="en-US" sz="2800" b="1" strike="noStrike" spc="-1">
                <a:solidFill>
                  <a:srgbClr val="000000"/>
                </a:solidFill>
                <a:latin typeface="Calibri"/>
                <a:ea typeface="DejaVu Sans"/>
              </a:rPr>
              <a:t>[</a:t>
            </a:r>
            <a:r>
              <a:rPr lang="en-US" sz="2800" b="1" i="1" strike="noStrike" spc="-1">
                <a:solidFill>
                  <a:srgbClr val="000000"/>
                </a:solidFill>
                <a:latin typeface="Calibri"/>
                <a:ea typeface="DejaVu Sans"/>
              </a:rPr>
              <a:t>i</a:t>
            </a:r>
            <a:r>
              <a:rPr lang="en-US" sz="2800" b="1" strike="noStrike" spc="-1">
                <a:solidFill>
                  <a:srgbClr val="000000"/>
                </a:solidFill>
                <a:latin typeface="Calibri"/>
                <a:ea typeface="DejaVu Sans"/>
              </a:rPr>
              <a:t>] =</a:t>
            </a:r>
            <a:r>
              <a:rPr lang="en-US" sz="2800" b="1" i="1" strike="noStrike" spc="-1">
                <a:solidFill>
                  <a:srgbClr val="000000"/>
                </a:solidFill>
                <a:latin typeface="Calibri"/>
                <a:ea typeface="DejaVu Sans"/>
              </a:rPr>
              <a:t> true</a:t>
            </a:r>
            <a:br/>
            <a:r>
              <a:rPr lang="en-US" sz="2800" b="0" strike="noStrike" spc="-1">
                <a:solidFill>
                  <a:srgbClr val="000000"/>
                </a:solidFill>
                <a:latin typeface="Calibri"/>
                <a:ea typeface="DejaVu Sans"/>
              </a:rPr>
              <a:t>go to step 2</a:t>
            </a:r>
            <a:endParaRPr lang="en-IN" sz="2800" b="0" strike="noStrike" spc="-1">
              <a:latin typeface="Arial"/>
            </a:endParaRPr>
          </a:p>
          <a:p>
            <a:pPr marL="97920" indent="-342000">
              <a:lnSpc>
                <a:spcPct val="90000"/>
              </a:lnSpc>
              <a:spcBef>
                <a:spcPts val="1001"/>
              </a:spcBef>
              <a:tabLst>
                <a:tab pos="0" algn="l"/>
              </a:tabLst>
            </a:pPr>
            <a:r>
              <a:rPr lang="en-US" sz="2800" b="0" strike="noStrike" spc="-1">
                <a:solidFill>
                  <a:srgbClr val="000000"/>
                </a:solidFill>
                <a:latin typeface="Calibri"/>
                <a:ea typeface="DejaVu Sans"/>
              </a:rPr>
              <a:t>4. If </a:t>
            </a:r>
            <a:r>
              <a:rPr lang="en-US" sz="2800" b="1" i="1" strike="noStrike" spc="-1">
                <a:solidFill>
                  <a:srgbClr val="000000"/>
                </a:solidFill>
                <a:latin typeface="Calibri"/>
                <a:ea typeface="DejaVu Sans"/>
              </a:rPr>
              <a:t>Finish</a:t>
            </a:r>
            <a:r>
              <a:rPr lang="en-US" sz="2800" b="1" strike="noStrike" spc="-1">
                <a:solidFill>
                  <a:srgbClr val="000000"/>
                </a:solidFill>
                <a:latin typeface="Calibri"/>
                <a:ea typeface="DejaVu Sans"/>
              </a:rPr>
              <a:t> [</a:t>
            </a:r>
            <a:r>
              <a:rPr lang="en-US" sz="2800" b="1" i="1" strike="noStrike" spc="-1">
                <a:solidFill>
                  <a:srgbClr val="000000"/>
                </a:solidFill>
                <a:latin typeface="Calibri"/>
                <a:ea typeface="DejaVu Sans"/>
              </a:rPr>
              <a:t>i</a:t>
            </a:r>
            <a:r>
              <a:rPr lang="en-US" sz="2800" b="1" strike="noStrike" spc="-1">
                <a:solidFill>
                  <a:srgbClr val="000000"/>
                </a:solidFill>
                <a:latin typeface="Calibri"/>
                <a:ea typeface="DejaVu Sans"/>
              </a:rPr>
              <a:t>] == </a:t>
            </a:r>
            <a:r>
              <a:rPr lang="en-US" sz="2800" b="1" i="1" strike="noStrike" spc="-1">
                <a:solidFill>
                  <a:srgbClr val="000000"/>
                </a:solidFill>
                <a:latin typeface="Calibri"/>
                <a:ea typeface="DejaVu Sans"/>
              </a:rPr>
              <a:t>true</a:t>
            </a:r>
            <a:r>
              <a:rPr lang="en-US" sz="2800" b="1" strike="noStrike" spc="-1">
                <a:solidFill>
                  <a:srgbClr val="000000"/>
                </a:solidFill>
                <a:latin typeface="Calibri"/>
                <a:ea typeface="DejaVu Sans"/>
              </a:rPr>
              <a:t> </a:t>
            </a:r>
            <a:r>
              <a:rPr lang="en-US" sz="2800" b="0" strike="noStrike" spc="-1">
                <a:solidFill>
                  <a:srgbClr val="000000"/>
                </a:solidFill>
                <a:latin typeface="Calibri"/>
                <a:ea typeface="DejaVu Sans"/>
              </a:rPr>
              <a:t>for all </a:t>
            </a:r>
            <a:r>
              <a:rPr lang="en-US" sz="2800" b="1" i="1" strike="noStrike" spc="-1">
                <a:solidFill>
                  <a:srgbClr val="000000"/>
                </a:solidFill>
                <a:latin typeface="Calibri"/>
                <a:ea typeface="DejaVu Sans"/>
              </a:rPr>
              <a:t>i</a:t>
            </a:r>
            <a:r>
              <a:rPr lang="en-US" sz="2800" b="0" strike="noStrike" spc="-1">
                <a:solidFill>
                  <a:srgbClr val="000000"/>
                </a:solidFill>
                <a:latin typeface="Calibri"/>
                <a:ea typeface="DejaVu Sans"/>
              </a:rPr>
              <a:t>, then the system is in a safe state</a:t>
            </a:r>
            <a:endParaRPr lang="en-IN" sz="2800" b="0" strike="noStrike" spc="-1">
              <a:latin typeface="Arial"/>
            </a:endParaRPr>
          </a:p>
        </p:txBody>
      </p:sp>
      <p:sp>
        <p:nvSpPr>
          <p:cNvPr id="152" name="CustomShape 4"/>
          <p:cNvSpPr/>
          <p:nvPr/>
        </p:nvSpPr>
        <p:spPr>
          <a:xfrm>
            <a:off x="7223760" y="3520440"/>
            <a:ext cx="3165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0" strike="noStrike" spc="-1">
                <a:solidFill>
                  <a:srgbClr val="000000"/>
                </a:solidFill>
                <a:latin typeface="Calibri"/>
                <a:ea typeface="DejaVu Sans"/>
              </a:rPr>
              <a:t>O(</a:t>
            </a:r>
            <a:r>
              <a:rPr lang="en-US" sz="2800" b="0" i="1" strike="noStrike" spc="-1">
                <a:solidFill>
                  <a:srgbClr val="000000"/>
                </a:solidFill>
                <a:latin typeface="Calibri"/>
                <a:ea typeface="DejaVu Sans"/>
              </a:rPr>
              <a:t>mn</a:t>
            </a:r>
            <a:r>
              <a:rPr lang="en-US" sz="2800" b="0" strike="noStrike" spc="-1" baseline="30000">
                <a:solidFill>
                  <a:srgbClr val="000000"/>
                </a:solidFill>
                <a:latin typeface="Calibri"/>
                <a:ea typeface="DejaVu Sans"/>
              </a:rPr>
              <a:t>2</a:t>
            </a:r>
            <a:r>
              <a:rPr lang="en-US" sz="2800" b="0" strike="noStrike" spc="-1">
                <a:solidFill>
                  <a:srgbClr val="000000"/>
                </a:solidFill>
                <a:latin typeface="Calibri"/>
                <a:ea typeface="DejaVu Sans"/>
              </a:rPr>
              <a:t>) operations</a:t>
            </a:r>
            <a:endParaRPr lang="en-IN" sz="2800" b="0" strike="noStrike" spc="-1">
              <a:latin typeface="Arial"/>
            </a:endParaRP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54" name="CustomShape 2"/>
          <p:cNvSpPr/>
          <p:nvPr/>
        </p:nvSpPr>
        <p:spPr>
          <a:xfrm>
            <a:off x="367560" y="24696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Banker’s Algorithm Example</a:t>
            </a:r>
            <a:endParaRPr lang="en-IN" sz="4000" b="0" strike="noStrike" spc="-1">
              <a:latin typeface="Arial"/>
            </a:endParaRPr>
          </a:p>
        </p:txBody>
      </p:sp>
      <p:sp>
        <p:nvSpPr>
          <p:cNvPr id="155" name="CustomShape 3"/>
          <p:cNvSpPr/>
          <p:nvPr/>
        </p:nvSpPr>
        <p:spPr>
          <a:xfrm>
            <a:off x="680760" y="1357200"/>
            <a:ext cx="10620360" cy="225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tabLst>
                <a:tab pos="1371600" algn="l"/>
                <a:tab pos="2395440" algn="ctr"/>
                <a:tab pos="3594240" algn="ctr"/>
                <a:tab pos="4805280" algn="ctr"/>
              </a:tabLst>
            </a:pPr>
            <a:r>
              <a:rPr lang="en-US" sz="2400" b="0" strike="noStrike" spc="-1">
                <a:solidFill>
                  <a:srgbClr val="000000"/>
                </a:solidFill>
                <a:latin typeface="Calibri"/>
                <a:ea typeface="DejaVu Sans"/>
              </a:rPr>
              <a:t>5 processes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0  </a:t>
            </a:r>
            <a:r>
              <a:rPr lang="en-US" sz="2400" b="0" strike="noStrike" spc="-1">
                <a:solidFill>
                  <a:srgbClr val="000000"/>
                </a:solidFill>
                <a:latin typeface="Calibri"/>
                <a:ea typeface="DejaVu Sans"/>
              </a:rPr>
              <a:t>through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4</a:t>
            </a:r>
            <a:r>
              <a:rPr lang="en-US" sz="2400" b="0" strike="noStrike" spc="-1">
                <a:solidFill>
                  <a:srgbClr val="000000"/>
                </a:solidFill>
                <a:latin typeface="Calibri"/>
                <a:ea typeface="DejaVu Sans"/>
              </a:rPr>
              <a:t>; </a:t>
            </a:r>
            <a:endParaRPr lang="en-IN" sz="2400" b="0" strike="noStrike" spc="-1">
              <a:latin typeface="Arial"/>
            </a:endParaRPr>
          </a:p>
          <a:p>
            <a:pPr marL="228600" indent="-227520">
              <a:lnSpc>
                <a:spcPct val="90000"/>
              </a:lnSpc>
              <a:spcBef>
                <a:spcPts val="1001"/>
              </a:spcBef>
              <a:buClr>
                <a:srgbClr val="000000"/>
              </a:buClr>
              <a:buFont typeface="Wingdings" charset="2"/>
              <a:buChar char=""/>
              <a:tabLst>
                <a:tab pos="1371600" algn="l"/>
                <a:tab pos="2395440" algn="ctr"/>
                <a:tab pos="3594240" algn="ctr"/>
                <a:tab pos="4805280" algn="ctr"/>
              </a:tabLst>
            </a:pPr>
            <a:r>
              <a:rPr lang="en-US" sz="2400" b="0" strike="noStrike" spc="-1">
                <a:solidFill>
                  <a:srgbClr val="000000"/>
                </a:solidFill>
                <a:latin typeface="Calibri"/>
                <a:ea typeface="DejaVu Sans"/>
              </a:rPr>
              <a:t>3 resource types:  </a:t>
            </a:r>
            <a:r>
              <a:rPr lang="en-US" sz="2400" b="0" i="1" strike="noStrike" spc="-1">
                <a:solidFill>
                  <a:srgbClr val="000000"/>
                </a:solidFill>
                <a:latin typeface="Calibri"/>
                <a:ea typeface="DejaVu Sans"/>
              </a:rPr>
              <a:t>A</a:t>
            </a:r>
            <a:r>
              <a:rPr lang="en-US" sz="2400" b="0" strike="noStrike" spc="-1">
                <a:solidFill>
                  <a:srgbClr val="000000"/>
                </a:solidFill>
                <a:latin typeface="Calibri"/>
                <a:ea typeface="DejaVu Sans"/>
              </a:rPr>
              <a:t> (10 instances),  </a:t>
            </a:r>
            <a:r>
              <a:rPr lang="en-US" sz="2400" b="0" i="1" strike="noStrike" spc="-1">
                <a:solidFill>
                  <a:srgbClr val="000000"/>
                </a:solidFill>
                <a:latin typeface="Calibri"/>
                <a:ea typeface="DejaVu Sans"/>
              </a:rPr>
              <a:t>B</a:t>
            </a:r>
            <a:r>
              <a:rPr lang="en-US" sz="2400" b="0" strike="noStrike" spc="-1">
                <a:solidFill>
                  <a:srgbClr val="000000"/>
                </a:solidFill>
                <a:latin typeface="Calibri"/>
                <a:ea typeface="DejaVu Sans"/>
              </a:rPr>
              <a:t> (5instances), and </a:t>
            </a:r>
            <a:r>
              <a:rPr lang="en-US" sz="2400" b="0" i="1" strike="noStrike" spc="-1">
                <a:solidFill>
                  <a:srgbClr val="000000"/>
                </a:solidFill>
                <a:latin typeface="Calibri"/>
                <a:ea typeface="DejaVu Sans"/>
              </a:rPr>
              <a:t>C</a:t>
            </a:r>
            <a:r>
              <a:rPr lang="en-US" sz="2400" b="0" strike="noStrike" spc="-1">
                <a:solidFill>
                  <a:srgbClr val="000000"/>
                </a:solidFill>
                <a:latin typeface="Calibri"/>
                <a:ea typeface="DejaVu Sans"/>
              </a:rPr>
              <a:t> (7 instances)</a:t>
            </a:r>
            <a:endParaRPr lang="en-IN" sz="2400" b="0" strike="noStrike" spc="-1">
              <a:latin typeface="Arial"/>
            </a:endParaRPr>
          </a:p>
          <a:p>
            <a:pPr marL="228600" indent="-227520">
              <a:lnSpc>
                <a:spcPct val="90000"/>
              </a:lnSpc>
              <a:spcBef>
                <a:spcPts val="1001"/>
              </a:spcBef>
              <a:buClr>
                <a:srgbClr val="000000"/>
              </a:buClr>
              <a:buFont typeface="Wingdings" charset="2"/>
              <a:buChar char=""/>
              <a:tabLst>
                <a:tab pos="1371600" algn="l"/>
                <a:tab pos="2395440" algn="ctr"/>
                <a:tab pos="3594240" algn="ctr"/>
                <a:tab pos="4805280" algn="ctr"/>
              </a:tabLst>
            </a:pPr>
            <a:r>
              <a:rPr lang="en-US" sz="2400" b="0" strike="noStrike" spc="-1">
                <a:solidFill>
                  <a:srgbClr val="000000"/>
                </a:solidFill>
                <a:latin typeface="Calibri"/>
                <a:ea typeface="DejaVu Sans"/>
              </a:rPr>
              <a:t>Snapshot at time </a:t>
            </a:r>
            <a:r>
              <a:rPr lang="en-US" sz="2400" b="0" i="1" strike="noStrike" spc="-1">
                <a:solidFill>
                  <a:srgbClr val="000000"/>
                </a:solidFill>
                <a:latin typeface="Calibri"/>
                <a:ea typeface="DejaVu Sans"/>
              </a:rPr>
              <a:t>T</a:t>
            </a:r>
            <a:r>
              <a:rPr lang="en-US" sz="2400" b="0" strike="noStrike" spc="-1" baseline="-25000">
                <a:solidFill>
                  <a:srgbClr val="000000"/>
                </a:solidFill>
                <a:latin typeface="Calibri"/>
                <a:ea typeface="DejaVu Sans"/>
              </a:rPr>
              <a:t>0</a:t>
            </a:r>
            <a:r>
              <a:rPr lang="en-US" sz="2400" b="0" strike="noStrike" spc="-1">
                <a:solidFill>
                  <a:srgbClr val="000000"/>
                </a:solidFill>
                <a:latin typeface="Calibri"/>
                <a:ea typeface="DejaVu Sans"/>
              </a:rPr>
              <a:t>:</a:t>
            </a:r>
            <a:endParaRPr lang="en-IN" sz="2400" b="0" strike="noStrike" spc="-1">
              <a:latin typeface="Arial"/>
            </a:endParaRPr>
          </a:p>
          <a:p>
            <a:pPr>
              <a:lnSpc>
                <a:spcPct val="90000"/>
              </a:lnSpc>
              <a:spcBef>
                <a:spcPts val="1001"/>
              </a:spcBef>
              <a:tabLst>
                <a:tab pos="1371600" algn="l"/>
                <a:tab pos="2395440" algn="ctr"/>
                <a:tab pos="3594240" algn="ctr"/>
                <a:tab pos="4805280" algn="ctr"/>
              </a:tabLst>
            </a:pPr>
            <a:endParaRPr lang="en-IN" sz="2400" b="0" strike="noStrike" spc="-1">
              <a:latin typeface="Arial"/>
            </a:endParaRPr>
          </a:p>
          <a:p>
            <a:pPr>
              <a:lnSpc>
                <a:spcPct val="90000"/>
              </a:lnSpc>
              <a:spcBef>
                <a:spcPts val="1001"/>
              </a:spcBef>
              <a:tabLst>
                <a:tab pos="1371600" algn="l"/>
                <a:tab pos="2395440" algn="ctr"/>
                <a:tab pos="3594240" algn="ctr"/>
                <a:tab pos="4805280" algn="ctr"/>
              </a:tabLst>
            </a:pPr>
            <a:endParaRPr lang="en-IN" sz="2400" b="0" strike="noStrike" spc="-1">
              <a:latin typeface="Arial"/>
            </a:endParaRPr>
          </a:p>
          <a:p>
            <a:pPr>
              <a:lnSpc>
                <a:spcPct val="90000"/>
              </a:lnSpc>
              <a:spcBef>
                <a:spcPts val="1001"/>
              </a:spcBef>
              <a:tabLst>
                <a:tab pos="1371600" algn="l"/>
                <a:tab pos="2395440" algn="ctr"/>
                <a:tab pos="3594240" algn="ctr"/>
                <a:tab pos="4805280" algn="ctr"/>
              </a:tabLst>
            </a:pPr>
            <a:endParaRPr lang="en-IN" sz="2400" b="0" strike="noStrike" spc="-1">
              <a:latin typeface="Arial"/>
            </a:endParaRPr>
          </a:p>
          <a:p>
            <a:pPr>
              <a:lnSpc>
                <a:spcPct val="90000"/>
              </a:lnSpc>
              <a:spcBef>
                <a:spcPts val="1001"/>
              </a:spcBef>
              <a:tabLst>
                <a:tab pos="1371600" algn="l"/>
                <a:tab pos="2395440" algn="ctr"/>
                <a:tab pos="3594240" algn="ctr"/>
                <a:tab pos="4805280" algn="ctr"/>
              </a:tabLst>
            </a:pPr>
            <a:endParaRPr lang="en-IN" sz="2400" b="0" strike="noStrike" spc="-1">
              <a:latin typeface="Arial"/>
            </a:endParaRPr>
          </a:p>
          <a:p>
            <a:pPr>
              <a:lnSpc>
                <a:spcPct val="90000"/>
              </a:lnSpc>
              <a:spcBef>
                <a:spcPts val="1001"/>
              </a:spcBef>
              <a:tabLst>
                <a:tab pos="1371600" algn="l"/>
                <a:tab pos="2395440" algn="ctr"/>
                <a:tab pos="3594240" algn="ctr"/>
                <a:tab pos="4805280" algn="ctr"/>
              </a:tabLst>
            </a:pPr>
            <a:endParaRPr lang="en-IN" sz="2400" b="0" strike="noStrike" spc="-1">
              <a:latin typeface="Arial"/>
            </a:endParaRPr>
          </a:p>
          <a:p>
            <a:pPr>
              <a:lnSpc>
                <a:spcPct val="90000"/>
              </a:lnSpc>
              <a:spcBef>
                <a:spcPts val="1001"/>
              </a:spcBef>
              <a:tabLst>
                <a:tab pos="1371600" algn="l"/>
                <a:tab pos="2395440" algn="ctr"/>
                <a:tab pos="3594240" algn="ctr"/>
                <a:tab pos="4805280" algn="ctr"/>
              </a:tabLst>
            </a:pPr>
            <a:endParaRPr lang="en-IN" sz="2400" b="0" strike="noStrike" spc="-1">
              <a:latin typeface="Arial"/>
            </a:endParaRPr>
          </a:p>
          <a:p>
            <a:pPr>
              <a:lnSpc>
                <a:spcPct val="90000"/>
              </a:lnSpc>
              <a:spcBef>
                <a:spcPts val="1001"/>
              </a:spcBef>
              <a:tabLst>
                <a:tab pos="1371600" algn="l"/>
                <a:tab pos="2395440" algn="ctr"/>
                <a:tab pos="3594240" algn="ctr"/>
                <a:tab pos="4805280" algn="ctr"/>
              </a:tabLst>
            </a:pPr>
            <a:endParaRPr lang="en-IN" sz="2400" b="0" strike="noStrike" spc="-1">
              <a:latin typeface="Arial"/>
            </a:endParaRPr>
          </a:p>
          <a:p>
            <a:pPr marL="228600" indent="-227520">
              <a:lnSpc>
                <a:spcPct val="90000"/>
              </a:lnSpc>
              <a:spcBef>
                <a:spcPts val="1001"/>
              </a:spcBef>
              <a:buClr>
                <a:srgbClr val="000000"/>
              </a:buClr>
              <a:buFont typeface="Wingdings" charset="2"/>
              <a:buChar char=""/>
              <a:tabLst>
                <a:tab pos="1371600" algn="l"/>
                <a:tab pos="2395440" algn="ctr"/>
                <a:tab pos="3594240" algn="ctr"/>
                <a:tab pos="4805280" algn="ctr"/>
              </a:tabLst>
            </a:pPr>
            <a:r>
              <a:rPr lang="en-US" sz="2400" b="0" strike="noStrike" spc="-1">
                <a:solidFill>
                  <a:srgbClr val="000000"/>
                </a:solidFill>
                <a:latin typeface="Calibri"/>
                <a:ea typeface="DejaVu Sans"/>
              </a:rPr>
              <a:t>The system is in a safe state since the sequence &lt;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1</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3</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4</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2</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0</a:t>
            </a:r>
            <a:r>
              <a:rPr lang="en-US" sz="2400" b="0" strike="noStrike" spc="-1">
                <a:solidFill>
                  <a:srgbClr val="000000"/>
                </a:solidFill>
                <a:latin typeface="Calibri"/>
                <a:ea typeface="DejaVu Sans"/>
              </a:rPr>
              <a:t>&gt; satisfies safety criteria</a:t>
            </a:r>
            <a:endParaRPr lang="en-IN" sz="2400" b="0" strike="noStrike" spc="-1">
              <a:latin typeface="Arial"/>
            </a:endParaRPr>
          </a:p>
          <a:p>
            <a:pPr>
              <a:lnSpc>
                <a:spcPct val="90000"/>
              </a:lnSpc>
              <a:spcBef>
                <a:spcPts val="1001"/>
              </a:spcBef>
              <a:tabLst>
                <a:tab pos="1371600" algn="l"/>
                <a:tab pos="2395440" algn="ctr"/>
                <a:tab pos="3594240" algn="ctr"/>
                <a:tab pos="4805280" algn="ctr"/>
              </a:tabLst>
            </a:pPr>
            <a:endParaRPr lang="en-IN" sz="2400" b="0" strike="noStrike" spc="-1">
              <a:latin typeface="Arial"/>
            </a:endParaRPr>
          </a:p>
          <a:p>
            <a:pPr>
              <a:lnSpc>
                <a:spcPct val="90000"/>
              </a:lnSpc>
              <a:spcBef>
                <a:spcPts val="1001"/>
              </a:spcBef>
              <a:tabLst>
                <a:tab pos="0" algn="l"/>
              </a:tabLst>
            </a:pPr>
            <a:endParaRPr lang="en-IN" sz="2400" b="0" strike="noStrike" spc="-1">
              <a:latin typeface="Arial"/>
            </a:endParaRPr>
          </a:p>
        </p:txBody>
      </p:sp>
      <p:graphicFrame>
        <p:nvGraphicFramePr>
          <p:cNvPr id="156" name="Table 4"/>
          <p:cNvGraphicFramePr>
            <a:graphicFrameLocks noGrp="1"/>
          </p:cNvGraphicFramePr>
          <p:nvPr/>
        </p:nvGraphicFramePr>
        <p:xfrm>
          <a:off x="1130040" y="3045240"/>
          <a:ext cx="6885000" cy="2924640"/>
        </p:xfrm>
        <a:graphic>
          <a:graphicData uri="http://schemas.openxmlformats.org/drawingml/2006/table">
            <a:tbl>
              <a:tblPr/>
              <a:tblGrid>
                <a:gridCol w="948240">
                  <a:extLst>
                    <a:ext uri="{9D8B030D-6E8A-4147-A177-3AD203B41FA5}">
                      <a16:colId xmlns:a16="http://schemas.microsoft.com/office/drawing/2014/main" val="20000"/>
                    </a:ext>
                  </a:extLst>
                </a:gridCol>
                <a:gridCol w="677160">
                  <a:extLst>
                    <a:ext uri="{9D8B030D-6E8A-4147-A177-3AD203B41FA5}">
                      <a16:colId xmlns:a16="http://schemas.microsoft.com/office/drawing/2014/main" val="20001"/>
                    </a:ext>
                  </a:extLst>
                </a:gridCol>
                <a:gridCol w="677160">
                  <a:extLst>
                    <a:ext uri="{9D8B030D-6E8A-4147-A177-3AD203B41FA5}">
                      <a16:colId xmlns:a16="http://schemas.microsoft.com/office/drawing/2014/main" val="20002"/>
                    </a:ext>
                  </a:extLst>
                </a:gridCol>
                <a:gridCol w="677160">
                  <a:extLst>
                    <a:ext uri="{9D8B030D-6E8A-4147-A177-3AD203B41FA5}">
                      <a16:colId xmlns:a16="http://schemas.microsoft.com/office/drawing/2014/main" val="20003"/>
                    </a:ext>
                  </a:extLst>
                </a:gridCol>
                <a:gridCol w="677160">
                  <a:extLst>
                    <a:ext uri="{9D8B030D-6E8A-4147-A177-3AD203B41FA5}">
                      <a16:colId xmlns:a16="http://schemas.microsoft.com/office/drawing/2014/main" val="20004"/>
                    </a:ext>
                  </a:extLst>
                </a:gridCol>
                <a:gridCol w="677160">
                  <a:extLst>
                    <a:ext uri="{9D8B030D-6E8A-4147-A177-3AD203B41FA5}">
                      <a16:colId xmlns:a16="http://schemas.microsoft.com/office/drawing/2014/main" val="20005"/>
                    </a:ext>
                  </a:extLst>
                </a:gridCol>
                <a:gridCol w="677160">
                  <a:extLst>
                    <a:ext uri="{9D8B030D-6E8A-4147-A177-3AD203B41FA5}">
                      <a16:colId xmlns:a16="http://schemas.microsoft.com/office/drawing/2014/main" val="20006"/>
                    </a:ext>
                  </a:extLst>
                </a:gridCol>
                <a:gridCol w="677160">
                  <a:extLst>
                    <a:ext uri="{9D8B030D-6E8A-4147-A177-3AD203B41FA5}">
                      <a16:colId xmlns:a16="http://schemas.microsoft.com/office/drawing/2014/main" val="20007"/>
                    </a:ext>
                  </a:extLst>
                </a:gridCol>
                <a:gridCol w="677160">
                  <a:extLst>
                    <a:ext uri="{9D8B030D-6E8A-4147-A177-3AD203B41FA5}">
                      <a16:colId xmlns:a16="http://schemas.microsoft.com/office/drawing/2014/main" val="20008"/>
                    </a:ext>
                  </a:extLst>
                </a:gridCol>
                <a:gridCol w="519480">
                  <a:extLst>
                    <a:ext uri="{9D8B030D-6E8A-4147-A177-3AD203B41FA5}">
                      <a16:colId xmlns:a16="http://schemas.microsoft.com/office/drawing/2014/main" val="20009"/>
                    </a:ext>
                  </a:extLst>
                </a:gridCol>
              </a:tblGrid>
              <a:tr h="366120">
                <a:tc rowSpan="2">
                  <a:txBody>
                    <a:bodyPr/>
                    <a:lstStyle/>
                    <a:p>
                      <a:pPr>
                        <a:lnSpc>
                          <a:spcPct val="100000"/>
                        </a:lnSpc>
                      </a:pPr>
                      <a:r>
                        <a:rPr lang="en-US" sz="1800" b="1" strike="noStrike" spc="-1">
                          <a:solidFill>
                            <a:srgbClr val="FF0000"/>
                          </a:solidFill>
                          <a:latin typeface="Calibri"/>
                        </a:rPr>
                        <a:t>Process</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gridSpan="3">
                  <a:txBody>
                    <a:bodyPr/>
                    <a:lstStyle/>
                    <a:p>
                      <a:pPr>
                        <a:lnSpc>
                          <a:spcPct val="100000"/>
                        </a:lnSpc>
                      </a:pPr>
                      <a:r>
                        <a:rPr lang="en-US" sz="1800" b="1" strike="noStrike" spc="-1">
                          <a:solidFill>
                            <a:srgbClr val="FF0000"/>
                          </a:solidFill>
                          <a:latin typeface="Calibri"/>
                        </a:rPr>
                        <a:t>Allocation</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tc gridSpan="3">
                  <a:txBody>
                    <a:bodyPr/>
                    <a:lstStyle/>
                    <a:p>
                      <a:pPr>
                        <a:lnSpc>
                          <a:spcPct val="100000"/>
                        </a:lnSpc>
                      </a:pPr>
                      <a:r>
                        <a:rPr lang="en-US" sz="1800" b="1" strike="noStrike" spc="-1">
                          <a:solidFill>
                            <a:srgbClr val="FF0000"/>
                          </a:solidFill>
                          <a:latin typeface="Calibri"/>
                        </a:rPr>
                        <a:t>Max</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tc gridSpan="3">
                  <a:txBody>
                    <a:bodyPr/>
                    <a:lstStyle/>
                    <a:p>
                      <a:pPr>
                        <a:lnSpc>
                          <a:spcPct val="100000"/>
                        </a:lnSpc>
                      </a:pPr>
                      <a:r>
                        <a:rPr lang="en-US" sz="1800" b="1" strike="noStrike" spc="-1">
                          <a:solidFill>
                            <a:srgbClr val="FF0000"/>
                          </a:solidFill>
                          <a:latin typeface="Calibri"/>
                        </a:rPr>
                        <a:t>Available</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extLst>
                  <a:ext uri="{0D108BD9-81ED-4DB2-BD59-A6C34878D82A}">
                    <a16:rowId xmlns:a16="http://schemas.microsoft.com/office/drawing/2014/main" val="10000"/>
                  </a:ext>
                </a:extLst>
              </a:tr>
              <a:tr h="366120">
                <a:tc vMerge="1">
                  <a:txBody>
                    <a:bodyPr/>
                    <a:lstStyle/>
                    <a:p>
                      <a:endParaRPr/>
                    </a:p>
                  </a:txBody>
                  <a:tcPr marL="90000" marR="90000">
                    <a:solidFill>
                      <a:srgbClr val="729FCF"/>
                    </a:solidFill>
                  </a:tcPr>
                </a:tc>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0</a:t>
                      </a:r>
                      <a:endParaRPr lang="en-IN" sz="20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7</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5</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1</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rowSpan="4" gridSpan="3">
                  <a:txBody>
                    <a:bodyPr/>
                    <a:lstStyle/>
                    <a:p>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rowSpan="4" hMerge="1">
                  <a:txBody>
                    <a:bodyPr/>
                    <a:lstStyle/>
                    <a:p>
                      <a:endParaRPr/>
                    </a:p>
                  </a:txBody>
                  <a:tcPr marL="90000" marR="90000">
                    <a:solidFill>
                      <a:srgbClr val="729FCF"/>
                    </a:solidFill>
                  </a:tcPr>
                </a:tc>
                <a:tc rowSpan="4" hMerge="1">
                  <a:txBody>
                    <a:bodyPr/>
                    <a:lstStyle/>
                    <a:p>
                      <a:endParaRPr/>
                    </a:p>
                  </a:txBody>
                  <a:tcPr marL="90000" marR="90000">
                    <a:solidFill>
                      <a:srgbClr val="729FCF"/>
                    </a:solidFill>
                  </a:tcPr>
                </a:tc>
                <a:extLst>
                  <a:ext uri="{0D108BD9-81ED-4DB2-BD59-A6C34878D82A}">
                    <a16:rowId xmlns:a16="http://schemas.microsoft.com/office/drawing/2014/main" val="10003"/>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2</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9</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gridSpan="3"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extLst>
                  <a:ext uri="{0D108BD9-81ED-4DB2-BD59-A6C34878D82A}">
                    <a16:rowId xmlns:a16="http://schemas.microsoft.com/office/drawing/2014/main" val="10004"/>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3</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gridSpan="3"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extLst>
                  <a:ext uri="{0D108BD9-81ED-4DB2-BD59-A6C34878D82A}">
                    <a16:rowId xmlns:a16="http://schemas.microsoft.com/office/drawing/2014/main" val="10005"/>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4</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gridSpan="3"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extLst>
                  <a:ext uri="{0D108BD9-81ED-4DB2-BD59-A6C34878D82A}">
                    <a16:rowId xmlns:a16="http://schemas.microsoft.com/office/drawing/2014/main" val="10006"/>
                  </a:ext>
                </a:extLst>
              </a:tr>
            </a:tbl>
          </a:graphicData>
        </a:graphic>
      </p:graphicFrame>
      <p:graphicFrame>
        <p:nvGraphicFramePr>
          <p:cNvPr id="157" name="Table 5"/>
          <p:cNvGraphicFramePr>
            <a:graphicFrameLocks noGrp="1"/>
          </p:cNvGraphicFramePr>
          <p:nvPr/>
        </p:nvGraphicFramePr>
        <p:xfrm>
          <a:off x="9759600" y="3045240"/>
          <a:ext cx="1978200" cy="2891880"/>
        </p:xfrm>
        <a:graphic>
          <a:graphicData uri="http://schemas.openxmlformats.org/drawingml/2006/table">
            <a:tbl>
              <a:tblPr/>
              <a:tblGrid>
                <a:gridCol w="629280">
                  <a:extLst>
                    <a:ext uri="{9D8B030D-6E8A-4147-A177-3AD203B41FA5}">
                      <a16:colId xmlns:a16="http://schemas.microsoft.com/office/drawing/2014/main" val="20000"/>
                    </a:ext>
                  </a:extLst>
                </a:gridCol>
                <a:gridCol w="698400">
                  <a:extLst>
                    <a:ext uri="{9D8B030D-6E8A-4147-A177-3AD203B41FA5}">
                      <a16:colId xmlns:a16="http://schemas.microsoft.com/office/drawing/2014/main" val="20001"/>
                    </a:ext>
                  </a:extLst>
                </a:gridCol>
                <a:gridCol w="650520">
                  <a:extLst>
                    <a:ext uri="{9D8B030D-6E8A-4147-A177-3AD203B41FA5}">
                      <a16:colId xmlns:a16="http://schemas.microsoft.com/office/drawing/2014/main" val="20002"/>
                    </a:ext>
                  </a:extLst>
                </a:gridCol>
              </a:tblGrid>
              <a:tr h="383400">
                <a:tc gridSpan="3">
                  <a:txBody>
                    <a:bodyPr/>
                    <a:lstStyle/>
                    <a:p>
                      <a:pPr>
                        <a:lnSpc>
                          <a:spcPct val="100000"/>
                        </a:lnSpc>
                      </a:pPr>
                      <a:r>
                        <a:rPr lang="en-US" sz="1800" b="1" strike="noStrike" spc="-1">
                          <a:solidFill>
                            <a:srgbClr val="FF0000"/>
                          </a:solidFill>
                          <a:latin typeface="Calibri"/>
                        </a:rPr>
                        <a:t>Need</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extLst>
                  <a:ext uri="{0D108BD9-81ED-4DB2-BD59-A6C34878D82A}">
                    <a16:rowId xmlns:a16="http://schemas.microsoft.com/office/drawing/2014/main" val="10000"/>
                  </a:ext>
                </a:extLst>
              </a:tr>
              <a:tr h="383400">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388800">
                <a:tc>
                  <a:txBody>
                    <a:bodyPr/>
                    <a:lstStyle/>
                    <a:p>
                      <a:pPr>
                        <a:lnSpc>
                          <a:spcPct val="100000"/>
                        </a:lnSpc>
                      </a:pPr>
                      <a:r>
                        <a:rPr lang="en-US" sz="1800" b="0" strike="noStrike" spc="-1">
                          <a:solidFill>
                            <a:srgbClr val="000000"/>
                          </a:solidFill>
                          <a:latin typeface="Calibri"/>
                        </a:rPr>
                        <a:t>7</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449640">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3"/>
                  </a:ext>
                </a:extLst>
              </a:tr>
              <a:tr h="448200">
                <a:tc>
                  <a:txBody>
                    <a:bodyPr/>
                    <a:lstStyle/>
                    <a:p>
                      <a:pPr>
                        <a:lnSpc>
                          <a:spcPct val="100000"/>
                        </a:lnSpc>
                      </a:pPr>
                      <a:r>
                        <a:rPr lang="en-US" sz="1800" b="0" strike="noStrike" spc="-1">
                          <a:solidFill>
                            <a:srgbClr val="000000"/>
                          </a:solidFill>
                          <a:latin typeface="Calibri"/>
                        </a:rPr>
                        <a:t>6</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4"/>
                  </a:ext>
                </a:extLst>
              </a:tr>
              <a:tr h="448200">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5"/>
                  </a:ext>
                </a:extLst>
              </a:tr>
              <a:tr h="390240">
                <a:tc>
                  <a:txBody>
                    <a:bodyPr/>
                    <a:lstStyle/>
                    <a:p>
                      <a:pP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6"/>
                  </a:ext>
                </a:extLst>
              </a:tr>
            </a:tbl>
          </a:graphicData>
        </a:graphic>
      </p:graphicFrame>
      <p:graphicFrame>
        <p:nvGraphicFramePr>
          <p:cNvPr id="158" name="Table 6"/>
          <p:cNvGraphicFramePr>
            <a:graphicFrameLocks noGrp="1"/>
          </p:cNvGraphicFramePr>
          <p:nvPr/>
        </p:nvGraphicFramePr>
        <p:xfrm>
          <a:off x="8811360" y="3045240"/>
          <a:ext cx="948240" cy="2924640"/>
        </p:xfrm>
        <a:graphic>
          <a:graphicData uri="http://schemas.openxmlformats.org/drawingml/2006/table">
            <a:tbl>
              <a:tblPr/>
              <a:tblGrid>
                <a:gridCol w="948240">
                  <a:extLst>
                    <a:ext uri="{9D8B030D-6E8A-4147-A177-3AD203B41FA5}">
                      <a16:colId xmlns:a16="http://schemas.microsoft.com/office/drawing/2014/main" val="20000"/>
                    </a:ext>
                  </a:extLst>
                </a:gridCol>
              </a:tblGrid>
              <a:tr h="366120">
                <a:tc>
                  <a:txBody>
                    <a:bodyPr/>
                    <a:lstStyle/>
                    <a:p>
                      <a:pPr>
                        <a:lnSpc>
                          <a:spcPct val="100000"/>
                        </a:lnSpc>
                      </a:pPr>
                      <a:r>
                        <a:rPr lang="en-US" sz="1800" b="1" strike="noStrike" spc="-1">
                          <a:solidFill>
                            <a:srgbClr val="FF0000"/>
                          </a:solidFill>
                          <a:latin typeface="Calibri"/>
                        </a:rPr>
                        <a:t>Process</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extLst>
                  <a:ext uri="{0D108BD9-81ED-4DB2-BD59-A6C34878D82A}">
                    <a16:rowId xmlns:a16="http://schemas.microsoft.com/office/drawing/2014/main" val="10000"/>
                  </a:ext>
                </a:extLst>
              </a:tr>
              <a:tr h="366120">
                <a:tc>
                  <a:txBody>
                    <a:bodyPr/>
                    <a:lstStyle/>
                    <a:p>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0</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1</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3"/>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2</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4"/>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3</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5"/>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4</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6"/>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0" name="CustomShape 2"/>
          <p:cNvSpPr/>
          <p:nvPr/>
        </p:nvSpPr>
        <p:spPr>
          <a:xfrm>
            <a:off x="367560" y="24696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Resource-Request Algorithm</a:t>
            </a:r>
            <a:endParaRPr lang="en-IN" sz="4000" b="0" strike="noStrike" spc="-1">
              <a:latin typeface="Arial"/>
            </a:endParaRPr>
          </a:p>
        </p:txBody>
      </p:sp>
      <p:sp>
        <p:nvSpPr>
          <p:cNvPr id="161" name="CustomShape 3"/>
          <p:cNvSpPr/>
          <p:nvPr/>
        </p:nvSpPr>
        <p:spPr>
          <a:xfrm>
            <a:off x="367560" y="1431360"/>
            <a:ext cx="116636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tabLst>
                <a:tab pos="0" algn="l"/>
              </a:tabLst>
            </a:pPr>
            <a:r>
              <a:rPr lang="en-US" sz="2400" b="0" i="1" strike="noStrike" spc="-1" dirty="0">
                <a:solidFill>
                  <a:srgbClr val="000000"/>
                </a:solidFill>
                <a:latin typeface="Calibri"/>
                <a:ea typeface="DejaVu Sans"/>
              </a:rPr>
              <a:t> </a:t>
            </a:r>
            <a:r>
              <a:rPr lang="en-US" sz="2400" b="1" i="1" strike="noStrike" spc="-1" dirty="0" err="1">
                <a:solidFill>
                  <a:srgbClr val="000000"/>
                </a:solidFill>
                <a:latin typeface="Calibri"/>
                <a:ea typeface="DejaVu Sans"/>
              </a:rPr>
              <a:t>Request</a:t>
            </a:r>
            <a:r>
              <a:rPr lang="en-US" sz="2400" b="1" i="1" strike="noStrike" spc="-1" baseline="-25000" dirty="0" err="1">
                <a:solidFill>
                  <a:srgbClr val="000000"/>
                </a:solidFill>
                <a:latin typeface="Calibri"/>
                <a:ea typeface="DejaVu Sans"/>
              </a:rPr>
              <a:t>i</a:t>
            </a:r>
            <a:r>
              <a:rPr lang="en-US" sz="2400" b="0" strike="noStrike" spc="-1" dirty="0">
                <a:solidFill>
                  <a:srgbClr val="000000"/>
                </a:solidFill>
                <a:latin typeface="Calibri"/>
                <a:ea typeface="DejaVu Sans"/>
              </a:rPr>
              <a:t> = request vector for process </a:t>
            </a:r>
            <a:r>
              <a:rPr lang="en-US" sz="2400" b="1" i="1" strike="noStrike" spc="-1" dirty="0">
                <a:solidFill>
                  <a:srgbClr val="000000"/>
                </a:solidFill>
                <a:latin typeface="Calibri"/>
                <a:ea typeface="DejaVu Sans"/>
              </a:rPr>
              <a:t>P</a:t>
            </a:r>
            <a:r>
              <a:rPr lang="en-US" sz="2400" b="1"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If </a:t>
            </a:r>
            <a:r>
              <a:rPr lang="en-US" sz="2400" b="1" i="1" strike="noStrike" spc="-1" dirty="0" err="1">
                <a:solidFill>
                  <a:srgbClr val="000000"/>
                </a:solidFill>
                <a:latin typeface="Calibri"/>
                <a:ea typeface="DejaVu Sans"/>
              </a:rPr>
              <a:t>Request</a:t>
            </a:r>
            <a:r>
              <a:rPr lang="en-US" sz="2400" b="1" i="1" strike="noStrike" spc="-1" baseline="-25000" dirty="0" err="1">
                <a:solidFill>
                  <a:srgbClr val="000000"/>
                </a:solidFill>
                <a:latin typeface="Calibri"/>
                <a:ea typeface="DejaVu Sans"/>
              </a:rPr>
              <a:t>i</a:t>
            </a:r>
            <a:r>
              <a:rPr lang="en-US" sz="2400" b="1" strike="noStrike" spc="-1" baseline="-25000" dirty="0">
                <a:solidFill>
                  <a:srgbClr val="000000"/>
                </a:solidFill>
                <a:latin typeface="Calibri"/>
                <a:ea typeface="DejaVu Sans"/>
              </a:rPr>
              <a:t> </a:t>
            </a:r>
            <a:r>
              <a:rPr lang="en-US" sz="2400" b="1" strike="noStrike" spc="-1" dirty="0">
                <a:solidFill>
                  <a:srgbClr val="000000"/>
                </a:solidFill>
                <a:latin typeface="Calibri"/>
                <a:ea typeface="DejaVu Sans"/>
              </a:rPr>
              <a:t>[</a:t>
            </a:r>
            <a:r>
              <a:rPr lang="en-US" sz="2400" b="1" i="1" strike="noStrike" spc="-1" dirty="0">
                <a:solidFill>
                  <a:srgbClr val="000000"/>
                </a:solidFill>
                <a:latin typeface="Calibri"/>
                <a:ea typeface="DejaVu Sans"/>
              </a:rPr>
              <a:t>j</a:t>
            </a:r>
            <a:r>
              <a:rPr lang="en-US" sz="2400" b="1" strike="noStrike" spc="-1" dirty="0">
                <a:solidFill>
                  <a:srgbClr val="000000"/>
                </a:solidFill>
                <a:latin typeface="Calibri"/>
                <a:ea typeface="DejaVu Sans"/>
              </a:rPr>
              <a:t>] = </a:t>
            </a:r>
            <a:r>
              <a:rPr lang="en-US" sz="2400" b="1" i="1" strike="noStrike" spc="-1" dirty="0">
                <a:solidFill>
                  <a:srgbClr val="000000"/>
                </a:solidFill>
                <a:latin typeface="Calibri"/>
                <a:ea typeface="DejaVu Sans"/>
              </a:rPr>
              <a:t>k</a:t>
            </a:r>
            <a:r>
              <a:rPr lang="en-US" sz="2400" b="1" strike="noStrike" spc="-1" dirty="0">
                <a:solidFill>
                  <a:srgbClr val="000000"/>
                </a:solidFill>
                <a:latin typeface="Calibri"/>
                <a:ea typeface="DejaVu Sans"/>
              </a:rPr>
              <a:t> </a:t>
            </a:r>
            <a:r>
              <a:rPr lang="en-US" sz="2400" b="0" strike="noStrike" spc="-1" dirty="0">
                <a:solidFill>
                  <a:srgbClr val="000000"/>
                </a:solidFill>
                <a:latin typeface="Calibri"/>
                <a:ea typeface="DejaVu Sans"/>
              </a:rPr>
              <a:t>then process </a:t>
            </a:r>
            <a:r>
              <a:rPr lang="en-US" sz="2400" b="1" i="1" strike="noStrike" spc="-1" dirty="0">
                <a:solidFill>
                  <a:srgbClr val="000000"/>
                </a:solidFill>
                <a:latin typeface="Calibri"/>
                <a:ea typeface="DejaVu Sans"/>
              </a:rPr>
              <a:t>P</a:t>
            </a:r>
            <a:r>
              <a:rPr lang="en-US" sz="2400" b="1"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wants </a:t>
            </a:r>
            <a:r>
              <a:rPr lang="en-US" sz="2400" b="1" i="1" strike="noStrike" spc="-1" dirty="0">
                <a:solidFill>
                  <a:srgbClr val="000000"/>
                </a:solidFill>
                <a:latin typeface="Calibri"/>
                <a:ea typeface="DejaVu Sans"/>
              </a:rPr>
              <a:t>k</a:t>
            </a:r>
            <a:r>
              <a:rPr lang="en-US" sz="2400" b="0" strike="noStrike" spc="-1" dirty="0">
                <a:solidFill>
                  <a:srgbClr val="000000"/>
                </a:solidFill>
                <a:latin typeface="Calibri"/>
                <a:ea typeface="DejaVu Sans"/>
              </a:rPr>
              <a:t> instances of resource type </a:t>
            </a:r>
            <a:r>
              <a:rPr lang="en-US" sz="2400" b="1" i="1" strike="noStrike" spc="-1" dirty="0">
                <a:solidFill>
                  <a:srgbClr val="000000"/>
                </a:solidFill>
                <a:latin typeface="Calibri"/>
                <a:ea typeface="DejaVu Sans"/>
              </a:rPr>
              <a:t>R</a:t>
            </a:r>
            <a:r>
              <a:rPr lang="en-US" sz="2400" b="1" i="1" strike="noStrike" spc="-1" baseline="-25000" dirty="0">
                <a:solidFill>
                  <a:srgbClr val="000000"/>
                </a:solidFill>
                <a:latin typeface="Calibri"/>
                <a:ea typeface="DejaVu Sans"/>
              </a:rPr>
              <a:t>j</a:t>
            </a:r>
            <a:endParaRPr lang="en-IN" sz="2400" b="0" strike="noStrike" spc="-1" dirty="0">
              <a:latin typeface="Arial"/>
            </a:endParaRPr>
          </a:p>
          <a:p>
            <a:pPr marL="685800" indent="-227520">
              <a:lnSpc>
                <a:spcPct val="90000"/>
              </a:lnSpc>
              <a:spcBef>
                <a:spcPts val="499"/>
              </a:spcBef>
              <a:tabLst>
                <a:tab pos="0" algn="l"/>
              </a:tabLst>
            </a:pPr>
            <a:r>
              <a:rPr lang="en-US" sz="2400" b="0" strike="noStrike" spc="-1" dirty="0">
                <a:solidFill>
                  <a:srgbClr val="000000"/>
                </a:solidFill>
                <a:latin typeface="Calibri"/>
                <a:ea typeface="DejaVu Sans"/>
              </a:rPr>
              <a:t>1.	If </a:t>
            </a:r>
            <a:r>
              <a:rPr lang="en-US" sz="2400" b="1" i="1" strike="noStrike" spc="-1" dirty="0" err="1">
                <a:solidFill>
                  <a:srgbClr val="000000"/>
                </a:solidFill>
                <a:latin typeface="Calibri"/>
                <a:ea typeface="DejaVu Sans"/>
              </a:rPr>
              <a:t>Request</a:t>
            </a:r>
            <a:r>
              <a:rPr lang="en-US" sz="2400" b="1" i="1" strike="noStrike" spc="-1" baseline="-25000" dirty="0" err="1">
                <a:solidFill>
                  <a:srgbClr val="000000"/>
                </a:solidFill>
                <a:latin typeface="Calibri"/>
                <a:ea typeface="DejaVu Sans"/>
              </a:rPr>
              <a:t>i</a:t>
            </a:r>
            <a:r>
              <a:rPr lang="en-US" sz="2400" b="1" i="1" strike="noStrike" spc="-1" dirty="0">
                <a:solidFill>
                  <a:srgbClr val="000000"/>
                </a:solidFill>
                <a:latin typeface="Calibri"/>
                <a:ea typeface="DejaVu Sans"/>
              </a:rPr>
              <a:t> </a:t>
            </a:r>
            <a:r>
              <a:rPr lang="en-US" sz="2400" b="1" i="1" strike="noStrike" spc="-1" dirty="0">
                <a:solidFill>
                  <a:srgbClr val="000000"/>
                </a:solidFill>
                <a:latin typeface="Symbol" charset="2"/>
                <a:ea typeface="DejaVu Sans"/>
              </a:rPr>
              <a:t>&lt;=</a:t>
            </a:r>
            <a:r>
              <a:rPr lang="en-US" sz="2400" b="1" strike="noStrike" spc="-1" dirty="0">
                <a:solidFill>
                  <a:srgbClr val="000000"/>
                </a:solidFill>
                <a:latin typeface="Calibri"/>
                <a:ea typeface="DejaVu Sans"/>
              </a:rPr>
              <a:t> </a:t>
            </a:r>
            <a:r>
              <a:rPr lang="en-US" sz="2400" b="1" i="1" strike="noStrike" spc="-1" dirty="0" err="1">
                <a:solidFill>
                  <a:srgbClr val="000000"/>
                </a:solidFill>
                <a:latin typeface="Calibri"/>
                <a:ea typeface="DejaVu Sans"/>
              </a:rPr>
              <a:t>Need</a:t>
            </a:r>
            <a:r>
              <a:rPr lang="en-US" sz="2400" b="1" i="1" strike="noStrike" spc="-1" baseline="-25000" dirty="0" err="1">
                <a:solidFill>
                  <a:srgbClr val="000000"/>
                </a:solidFill>
                <a:latin typeface="Calibri"/>
                <a:ea typeface="DejaVu Sans"/>
              </a:rPr>
              <a:t>i</a:t>
            </a:r>
            <a:r>
              <a:rPr lang="en-US" sz="2400" b="1" i="1" strike="noStrike" spc="-1" dirty="0">
                <a:solidFill>
                  <a:srgbClr val="000000"/>
                </a:solidFill>
                <a:latin typeface="Calibri"/>
                <a:ea typeface="DejaVu Sans"/>
              </a:rPr>
              <a:t> </a:t>
            </a:r>
            <a:r>
              <a:rPr lang="en-US" sz="2400" b="0" strike="noStrike" spc="-1" dirty="0">
                <a:solidFill>
                  <a:srgbClr val="000000"/>
                </a:solidFill>
                <a:latin typeface="Calibri"/>
                <a:ea typeface="DejaVu Sans"/>
              </a:rPr>
              <a:t>go to step 2.  Otherwise, raise error condition, since process has exceeded its maximum claim</a:t>
            </a:r>
            <a:endParaRPr lang="en-IN" sz="2400" b="0" strike="noStrike" spc="-1" dirty="0">
              <a:latin typeface="Arial"/>
            </a:endParaRPr>
          </a:p>
          <a:p>
            <a:pPr marL="685800" indent="-227520">
              <a:lnSpc>
                <a:spcPct val="90000"/>
              </a:lnSpc>
              <a:spcBef>
                <a:spcPts val="499"/>
              </a:spcBef>
              <a:tabLst>
                <a:tab pos="0" algn="l"/>
              </a:tabLst>
            </a:pPr>
            <a:r>
              <a:rPr lang="en-US" sz="2400" b="0" strike="noStrike" spc="-1" dirty="0">
                <a:solidFill>
                  <a:srgbClr val="000000"/>
                </a:solidFill>
                <a:latin typeface="Calibri"/>
                <a:ea typeface="DejaVu Sans"/>
              </a:rPr>
              <a:t>2.	If </a:t>
            </a:r>
            <a:r>
              <a:rPr lang="en-US" sz="2400" b="1" i="1" strike="noStrike" spc="-1" dirty="0" err="1">
                <a:solidFill>
                  <a:srgbClr val="000000"/>
                </a:solidFill>
                <a:latin typeface="Calibri"/>
                <a:ea typeface="DejaVu Sans"/>
              </a:rPr>
              <a:t>Request</a:t>
            </a:r>
            <a:r>
              <a:rPr lang="en-US" sz="2400" b="1" i="1" strike="noStrike" spc="-1" baseline="-25000" dirty="0" err="1">
                <a:solidFill>
                  <a:srgbClr val="000000"/>
                </a:solidFill>
                <a:latin typeface="Calibri"/>
                <a:ea typeface="DejaVu Sans"/>
              </a:rPr>
              <a:t>i</a:t>
            </a:r>
            <a:r>
              <a:rPr lang="en-US" sz="2400" b="1" strike="noStrike" spc="-1" dirty="0">
                <a:solidFill>
                  <a:srgbClr val="000000"/>
                </a:solidFill>
                <a:latin typeface="Calibri"/>
                <a:ea typeface="DejaVu Sans"/>
              </a:rPr>
              <a:t> </a:t>
            </a:r>
            <a:r>
              <a:rPr lang="en-US" sz="2400" b="1" strike="noStrike" spc="-1" dirty="0">
                <a:solidFill>
                  <a:srgbClr val="000000"/>
                </a:solidFill>
                <a:latin typeface="Symbol" charset="2"/>
                <a:ea typeface="DejaVu Sans"/>
              </a:rPr>
              <a:t>&lt;=</a:t>
            </a:r>
            <a:r>
              <a:rPr lang="en-US" sz="2400" b="1" strike="noStrike" spc="-1" dirty="0">
                <a:solidFill>
                  <a:srgbClr val="000000"/>
                </a:solidFill>
                <a:latin typeface="Calibri"/>
                <a:ea typeface="DejaVu Sans"/>
              </a:rPr>
              <a:t> </a:t>
            </a:r>
            <a:r>
              <a:rPr lang="en-US" sz="2400" b="1" i="1" strike="noStrike" spc="-1" dirty="0">
                <a:solidFill>
                  <a:srgbClr val="000000"/>
                </a:solidFill>
                <a:latin typeface="Calibri"/>
                <a:ea typeface="DejaVu Sans"/>
              </a:rPr>
              <a:t>Available</a:t>
            </a:r>
            <a:r>
              <a:rPr lang="en-US" sz="2400" b="0" strike="noStrike" spc="-1" dirty="0">
                <a:solidFill>
                  <a:srgbClr val="000000"/>
                </a:solidFill>
                <a:latin typeface="Calibri"/>
                <a:ea typeface="DejaVu Sans"/>
              </a:rPr>
              <a:t>, go to step 3.  Otherwise </a:t>
            </a:r>
            <a:r>
              <a:rPr lang="en-US" sz="2400" b="1" i="1" strike="noStrike" spc="-1" dirty="0">
                <a:solidFill>
                  <a:srgbClr val="000000"/>
                </a:solidFill>
                <a:latin typeface="Calibri"/>
                <a:ea typeface="DejaVu Sans"/>
              </a:rPr>
              <a:t>P</a:t>
            </a:r>
            <a:r>
              <a:rPr lang="en-US" sz="2400" b="1"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must wait, since resources are not available</a:t>
            </a:r>
            <a:endParaRPr lang="en-IN" sz="2400" b="0" strike="noStrike" spc="-1" dirty="0">
              <a:latin typeface="Arial"/>
            </a:endParaRPr>
          </a:p>
          <a:p>
            <a:pPr marL="685800" indent="-227520">
              <a:lnSpc>
                <a:spcPct val="90000"/>
              </a:lnSpc>
              <a:spcBef>
                <a:spcPts val="499"/>
              </a:spcBef>
              <a:tabLst>
                <a:tab pos="0" algn="l"/>
              </a:tabLst>
            </a:pPr>
            <a:r>
              <a:rPr lang="en-US" sz="2400" b="0" strike="noStrike" spc="-1" dirty="0">
                <a:solidFill>
                  <a:srgbClr val="000000"/>
                </a:solidFill>
                <a:latin typeface="Calibri"/>
                <a:ea typeface="DejaVu Sans"/>
              </a:rPr>
              <a:t>3.	Pretend to allocate requested resources to </a:t>
            </a:r>
            <a:r>
              <a:rPr lang="en-US" sz="2400" b="1" i="1" strike="noStrike" spc="-1" dirty="0">
                <a:solidFill>
                  <a:srgbClr val="000000"/>
                </a:solidFill>
                <a:latin typeface="Calibri"/>
                <a:ea typeface="DejaVu Sans"/>
              </a:rPr>
              <a:t>P</a:t>
            </a:r>
            <a:r>
              <a:rPr lang="en-US" sz="2400" b="1"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by modifying the state as follows:</a:t>
            </a:r>
            <a:endParaRPr lang="en-IN" sz="2400" b="0" strike="noStrike" spc="-1" dirty="0">
              <a:latin typeface="Arial"/>
            </a:endParaRPr>
          </a:p>
          <a:p>
            <a:pPr marL="1600200" indent="-227520">
              <a:lnSpc>
                <a:spcPct val="90000"/>
              </a:lnSpc>
              <a:spcBef>
                <a:spcPts val="499"/>
              </a:spcBef>
              <a:tabLst>
                <a:tab pos="0" algn="l"/>
              </a:tabLst>
            </a:pPr>
            <a:r>
              <a:rPr lang="en-US" sz="2400" b="0" strike="noStrike" spc="-1" dirty="0">
                <a:solidFill>
                  <a:srgbClr val="000000"/>
                </a:solidFill>
                <a:latin typeface="Calibri"/>
                <a:ea typeface="DejaVu Sans"/>
              </a:rPr>
              <a:t>		</a:t>
            </a:r>
            <a:r>
              <a:rPr lang="en-US" sz="2400" b="1" i="1" strike="noStrike" spc="-1" dirty="0">
                <a:solidFill>
                  <a:srgbClr val="000000"/>
                </a:solidFill>
                <a:latin typeface="Calibri"/>
                <a:ea typeface="DejaVu Sans"/>
              </a:rPr>
              <a:t>Available</a:t>
            </a:r>
            <a:r>
              <a:rPr lang="en-US" sz="2400" b="1" strike="noStrike" spc="-1" dirty="0">
                <a:solidFill>
                  <a:srgbClr val="000000"/>
                </a:solidFill>
                <a:latin typeface="Calibri"/>
                <a:ea typeface="DejaVu Sans"/>
              </a:rPr>
              <a:t> = </a:t>
            </a:r>
            <a:r>
              <a:rPr lang="en-US" sz="2400" b="1" i="1" strike="noStrike" spc="-1" dirty="0">
                <a:solidFill>
                  <a:srgbClr val="000000"/>
                </a:solidFill>
                <a:latin typeface="Calibri"/>
                <a:ea typeface="DejaVu Sans"/>
              </a:rPr>
              <a:t>Available  </a:t>
            </a:r>
            <a:r>
              <a:rPr lang="en-US" sz="2400" b="1" strike="noStrike" spc="-1" dirty="0">
                <a:solidFill>
                  <a:srgbClr val="000000"/>
                </a:solidFill>
                <a:latin typeface="Calibri"/>
                <a:ea typeface="DejaVu Sans"/>
              </a:rPr>
              <a:t>–</a:t>
            </a:r>
            <a:r>
              <a:rPr lang="en-US" sz="2400" b="1" i="1" strike="noStrike" spc="-1" dirty="0">
                <a:solidFill>
                  <a:srgbClr val="000000"/>
                </a:solidFill>
                <a:latin typeface="Calibri"/>
                <a:ea typeface="DejaVu Sans"/>
              </a:rPr>
              <a:t> </a:t>
            </a:r>
            <a:r>
              <a:rPr lang="en-US" sz="2400" b="1" i="1" strike="noStrike" spc="-1" dirty="0" err="1">
                <a:solidFill>
                  <a:srgbClr val="000000"/>
                </a:solidFill>
                <a:latin typeface="Calibri"/>
                <a:ea typeface="DejaVu Sans"/>
              </a:rPr>
              <a:t>Request</a:t>
            </a:r>
            <a:r>
              <a:rPr lang="en-US" sz="2400" b="1" i="1" strike="noStrike" spc="-1" baseline="-25000" dirty="0" err="1">
                <a:solidFill>
                  <a:srgbClr val="000000"/>
                </a:solidFill>
                <a:latin typeface="Calibri"/>
                <a:ea typeface="DejaVu Sans"/>
              </a:rPr>
              <a:t>i</a:t>
            </a:r>
            <a:r>
              <a:rPr lang="en-US" sz="2400" b="1" i="1" strike="noStrike" spc="-1" baseline="-25000" dirty="0">
                <a:solidFill>
                  <a:srgbClr val="000000"/>
                </a:solidFill>
                <a:latin typeface="Calibri"/>
                <a:ea typeface="DejaVu Sans"/>
              </a:rPr>
              <a:t> </a:t>
            </a:r>
            <a:r>
              <a:rPr lang="en-US" sz="2400" b="1" i="1" strike="noStrike" spc="-1" dirty="0">
                <a:solidFill>
                  <a:srgbClr val="000000"/>
                </a:solidFill>
                <a:latin typeface="Calibri"/>
                <a:ea typeface="DejaVu Sans"/>
              </a:rPr>
              <a:t>;</a:t>
            </a:r>
            <a:endParaRPr lang="en-IN" sz="2400" b="0" strike="noStrike" spc="-1" dirty="0">
              <a:latin typeface="Arial"/>
            </a:endParaRPr>
          </a:p>
          <a:p>
            <a:pPr marL="1600200" indent="-227520">
              <a:lnSpc>
                <a:spcPct val="90000"/>
              </a:lnSpc>
              <a:spcBef>
                <a:spcPts val="499"/>
              </a:spcBef>
              <a:tabLst>
                <a:tab pos="0" algn="l"/>
              </a:tabLst>
            </a:pPr>
            <a:r>
              <a:rPr lang="en-US" sz="2400" b="1" strike="noStrike" spc="-1" dirty="0">
                <a:solidFill>
                  <a:srgbClr val="000000"/>
                </a:solidFill>
                <a:latin typeface="Calibri"/>
                <a:ea typeface="DejaVu Sans"/>
              </a:rPr>
              <a:t>		</a:t>
            </a:r>
            <a:r>
              <a:rPr lang="en-US" sz="2400" b="1" i="1" strike="noStrike" spc="-1" dirty="0" err="1">
                <a:solidFill>
                  <a:srgbClr val="000000"/>
                </a:solidFill>
                <a:latin typeface="Calibri"/>
                <a:ea typeface="DejaVu Sans"/>
              </a:rPr>
              <a:t>Allocation</a:t>
            </a:r>
            <a:r>
              <a:rPr lang="en-US" sz="2400" b="1" i="1" strike="noStrike" spc="-1" baseline="-25000" dirty="0" err="1">
                <a:solidFill>
                  <a:srgbClr val="000000"/>
                </a:solidFill>
                <a:latin typeface="Calibri"/>
                <a:ea typeface="DejaVu Sans"/>
              </a:rPr>
              <a:t>i</a:t>
            </a:r>
            <a:r>
              <a:rPr lang="en-US" sz="2400" b="1" strike="noStrike" spc="-1" baseline="-25000" dirty="0">
                <a:solidFill>
                  <a:srgbClr val="000000"/>
                </a:solidFill>
                <a:latin typeface="Calibri"/>
                <a:ea typeface="DejaVu Sans"/>
              </a:rPr>
              <a:t> </a:t>
            </a:r>
            <a:r>
              <a:rPr lang="en-US" sz="2400" b="1" strike="noStrike" spc="-1" dirty="0">
                <a:solidFill>
                  <a:srgbClr val="000000"/>
                </a:solidFill>
                <a:latin typeface="Calibri"/>
                <a:ea typeface="DejaVu Sans"/>
              </a:rPr>
              <a:t>= </a:t>
            </a:r>
            <a:r>
              <a:rPr lang="en-US" sz="2400" b="1" i="1" strike="noStrike" spc="-1" dirty="0" err="1">
                <a:solidFill>
                  <a:srgbClr val="000000"/>
                </a:solidFill>
                <a:latin typeface="Calibri"/>
                <a:ea typeface="DejaVu Sans"/>
              </a:rPr>
              <a:t>Allocation</a:t>
            </a:r>
            <a:r>
              <a:rPr lang="en-US" sz="2400" b="1" i="1" strike="noStrike" spc="-1" baseline="-25000" dirty="0" err="1">
                <a:solidFill>
                  <a:srgbClr val="000000"/>
                </a:solidFill>
                <a:latin typeface="Calibri"/>
                <a:ea typeface="DejaVu Sans"/>
              </a:rPr>
              <a:t>i</a:t>
            </a:r>
            <a:r>
              <a:rPr lang="en-US" sz="2400" b="1" strike="noStrike" spc="-1" dirty="0">
                <a:solidFill>
                  <a:srgbClr val="000000"/>
                </a:solidFill>
                <a:latin typeface="Calibri"/>
                <a:ea typeface="DejaVu Sans"/>
              </a:rPr>
              <a:t> + </a:t>
            </a:r>
            <a:r>
              <a:rPr lang="en-US" sz="2400" b="1" i="1" strike="noStrike" spc="-1" dirty="0" err="1">
                <a:solidFill>
                  <a:srgbClr val="000000"/>
                </a:solidFill>
                <a:latin typeface="Calibri"/>
                <a:ea typeface="DejaVu Sans"/>
              </a:rPr>
              <a:t>Request</a:t>
            </a:r>
            <a:r>
              <a:rPr lang="en-US" sz="2400" b="1" i="1" strike="noStrike" spc="-1" baseline="-25000" dirty="0" err="1">
                <a:solidFill>
                  <a:srgbClr val="000000"/>
                </a:solidFill>
                <a:latin typeface="Calibri"/>
                <a:ea typeface="DejaVu Sans"/>
              </a:rPr>
              <a:t>i</a:t>
            </a:r>
            <a:r>
              <a:rPr lang="en-US" sz="2400" b="1" strike="noStrike" spc="-1" dirty="0">
                <a:solidFill>
                  <a:srgbClr val="000000"/>
                </a:solidFill>
                <a:latin typeface="Calibri"/>
                <a:ea typeface="DejaVu Sans"/>
              </a:rPr>
              <a:t>;</a:t>
            </a:r>
            <a:endParaRPr lang="en-IN" sz="2400" b="0" strike="noStrike" spc="-1" dirty="0">
              <a:latin typeface="Arial"/>
            </a:endParaRPr>
          </a:p>
          <a:p>
            <a:pPr marL="1600200" indent="-227520">
              <a:lnSpc>
                <a:spcPct val="90000"/>
              </a:lnSpc>
              <a:spcBef>
                <a:spcPts val="499"/>
              </a:spcBef>
              <a:tabLst>
                <a:tab pos="0" algn="l"/>
              </a:tabLst>
            </a:pPr>
            <a:r>
              <a:rPr lang="en-US" sz="2400" b="1" strike="noStrike" spc="-1" dirty="0">
                <a:solidFill>
                  <a:srgbClr val="000000"/>
                </a:solidFill>
                <a:latin typeface="Calibri"/>
                <a:ea typeface="DejaVu Sans"/>
              </a:rPr>
              <a:t>		</a:t>
            </a:r>
            <a:r>
              <a:rPr lang="en-US" sz="2400" b="1" i="1" strike="noStrike" spc="-1" dirty="0" err="1">
                <a:solidFill>
                  <a:srgbClr val="000000"/>
                </a:solidFill>
                <a:latin typeface="Calibri"/>
                <a:ea typeface="DejaVu Sans"/>
              </a:rPr>
              <a:t>Need</a:t>
            </a:r>
            <a:r>
              <a:rPr lang="en-US" sz="2400" b="1" i="1" strike="noStrike" spc="-1" baseline="-25000" dirty="0" err="1">
                <a:solidFill>
                  <a:srgbClr val="000000"/>
                </a:solidFill>
                <a:latin typeface="Calibri"/>
                <a:ea typeface="DejaVu Sans"/>
              </a:rPr>
              <a:t>i</a:t>
            </a:r>
            <a:r>
              <a:rPr lang="en-US" sz="2400" b="1" i="1" strike="noStrike" spc="-1" dirty="0">
                <a:solidFill>
                  <a:srgbClr val="000000"/>
                </a:solidFill>
                <a:latin typeface="Calibri"/>
                <a:ea typeface="DejaVu Sans"/>
              </a:rPr>
              <a:t> </a:t>
            </a:r>
            <a:r>
              <a:rPr lang="en-US" sz="2400" b="1" strike="noStrike" spc="-1" dirty="0">
                <a:solidFill>
                  <a:srgbClr val="000000"/>
                </a:solidFill>
                <a:latin typeface="Calibri"/>
                <a:ea typeface="DejaVu Sans"/>
              </a:rPr>
              <a:t>=</a:t>
            </a:r>
            <a:r>
              <a:rPr lang="en-US" sz="2400" b="1" i="1" strike="noStrike" spc="-1" dirty="0">
                <a:solidFill>
                  <a:srgbClr val="000000"/>
                </a:solidFill>
                <a:latin typeface="Calibri"/>
                <a:ea typeface="DejaVu Sans"/>
              </a:rPr>
              <a:t> </a:t>
            </a:r>
            <a:r>
              <a:rPr lang="en-US" sz="2400" b="1" i="1" strike="noStrike" spc="-1" dirty="0" err="1">
                <a:solidFill>
                  <a:srgbClr val="000000"/>
                </a:solidFill>
                <a:latin typeface="Calibri"/>
                <a:ea typeface="DejaVu Sans"/>
              </a:rPr>
              <a:t>Need</a:t>
            </a:r>
            <a:r>
              <a:rPr lang="en-US" sz="2400" b="1" i="1" strike="noStrike" spc="-1" baseline="-25000" dirty="0" err="1">
                <a:solidFill>
                  <a:srgbClr val="000000"/>
                </a:solidFill>
                <a:latin typeface="Calibri"/>
                <a:ea typeface="DejaVu Sans"/>
              </a:rPr>
              <a:t>i</a:t>
            </a:r>
            <a:r>
              <a:rPr lang="en-US" sz="2400" b="1" strike="noStrike" spc="-1" dirty="0">
                <a:solidFill>
                  <a:srgbClr val="000000"/>
                </a:solidFill>
                <a:latin typeface="Calibri"/>
                <a:ea typeface="DejaVu Sans"/>
              </a:rPr>
              <a:t> – </a:t>
            </a:r>
            <a:r>
              <a:rPr lang="en-US" sz="2400" b="1" i="1" strike="noStrike" spc="-1" dirty="0" err="1">
                <a:solidFill>
                  <a:srgbClr val="000000"/>
                </a:solidFill>
                <a:latin typeface="Calibri"/>
                <a:ea typeface="DejaVu Sans"/>
              </a:rPr>
              <a:t>Request</a:t>
            </a:r>
            <a:r>
              <a:rPr lang="en-US" sz="2400" b="1" i="1" strike="noStrike" spc="-1" baseline="-25000" dirty="0" err="1">
                <a:solidFill>
                  <a:srgbClr val="000000"/>
                </a:solidFill>
                <a:latin typeface="Calibri"/>
                <a:ea typeface="DejaVu Sans"/>
              </a:rPr>
              <a:t>i</a:t>
            </a:r>
            <a:r>
              <a:rPr lang="en-US" sz="2400" b="1" i="1" strike="noStrike" spc="-1" baseline="-25000" dirty="0">
                <a:solidFill>
                  <a:srgbClr val="000000"/>
                </a:solidFill>
                <a:latin typeface="Calibri"/>
                <a:ea typeface="DejaVu Sans"/>
              </a:rPr>
              <a:t> </a:t>
            </a:r>
            <a:r>
              <a:rPr lang="en-US" sz="2400" b="1" i="1" strike="noStrike" spc="-1" dirty="0">
                <a:solidFill>
                  <a:srgbClr val="000000"/>
                </a:solidFill>
                <a:latin typeface="Calibri"/>
                <a:ea typeface="DejaVu Sans"/>
              </a:rPr>
              <a:t>;</a:t>
            </a:r>
            <a:endParaRPr lang="en-IN" sz="2400" b="0" strike="noStrike" spc="-1" dirty="0">
              <a:latin typeface="Arial"/>
            </a:endParaRPr>
          </a:p>
          <a:p>
            <a:pPr marL="1143000" lvl="2" indent="-227520">
              <a:lnSpc>
                <a:spcPct val="90000"/>
              </a:lnSpc>
              <a:spcBef>
                <a:spcPts val="499"/>
              </a:spcBef>
              <a:buClr>
                <a:srgbClr val="CC6600"/>
              </a:buClr>
              <a:buSzPct val="80000"/>
              <a:buFont typeface="Monotype Sorts" charset="2"/>
              <a:buChar char=""/>
              <a:tabLst>
                <a:tab pos="0" algn="l"/>
              </a:tabLst>
            </a:pPr>
            <a:r>
              <a:rPr lang="en-US" sz="2400" b="0" strike="noStrike" spc="-1" dirty="0">
                <a:solidFill>
                  <a:srgbClr val="000000"/>
                </a:solidFill>
                <a:latin typeface="Calibri"/>
                <a:ea typeface="DejaVu Sans"/>
              </a:rPr>
              <a:t>If safe: the resources are allocated to </a:t>
            </a:r>
            <a:r>
              <a:rPr lang="en-US" sz="2400" b="1" i="1" strike="noStrike" spc="-1" dirty="0">
                <a:solidFill>
                  <a:srgbClr val="000000"/>
                </a:solidFill>
                <a:latin typeface="Calibri"/>
                <a:ea typeface="DejaVu Sans"/>
              </a:rPr>
              <a:t>P</a:t>
            </a:r>
            <a:r>
              <a:rPr lang="en-US" sz="2400" b="1" i="1" strike="noStrike" spc="-1" baseline="-25000" dirty="0">
                <a:solidFill>
                  <a:srgbClr val="000000"/>
                </a:solidFill>
                <a:latin typeface="Calibri"/>
                <a:ea typeface="DejaVu Sans"/>
              </a:rPr>
              <a:t>i</a:t>
            </a:r>
            <a:endParaRPr lang="en-IN" sz="2400" b="0" strike="noStrike" spc="-1" dirty="0">
              <a:latin typeface="Arial"/>
            </a:endParaRPr>
          </a:p>
          <a:p>
            <a:pPr marL="1143000" lvl="2" indent="-227520">
              <a:lnSpc>
                <a:spcPct val="90000"/>
              </a:lnSpc>
              <a:spcBef>
                <a:spcPts val="499"/>
              </a:spcBef>
              <a:buClr>
                <a:srgbClr val="CC6600"/>
              </a:buClr>
              <a:buSzPct val="80000"/>
              <a:buFont typeface="Monotype Sorts" charset="2"/>
              <a:buChar char=""/>
              <a:tabLst>
                <a:tab pos="0" algn="l"/>
              </a:tabLst>
            </a:pPr>
            <a:r>
              <a:rPr lang="en-US" sz="2400" b="0" strike="noStrike" spc="-1" dirty="0">
                <a:solidFill>
                  <a:srgbClr val="000000"/>
                </a:solidFill>
                <a:latin typeface="Calibri"/>
                <a:ea typeface="DejaVu Sans"/>
              </a:rPr>
              <a:t>If unsafe: </a:t>
            </a:r>
            <a:r>
              <a:rPr lang="en-US" sz="2400" b="1" i="1" strike="noStrike" spc="-1" dirty="0">
                <a:solidFill>
                  <a:srgbClr val="000000"/>
                </a:solidFill>
                <a:latin typeface="Calibri"/>
                <a:ea typeface="DejaVu Sans"/>
              </a:rPr>
              <a:t>P</a:t>
            </a:r>
            <a:r>
              <a:rPr lang="en-US" sz="2400" b="1" i="1" strike="noStrike" spc="-1" baseline="-25000" dirty="0">
                <a:solidFill>
                  <a:srgbClr val="000000"/>
                </a:solidFill>
                <a:latin typeface="Calibri"/>
                <a:ea typeface="DejaVu Sans"/>
              </a:rPr>
              <a:t>i</a:t>
            </a:r>
            <a:r>
              <a:rPr lang="en-US" sz="2400" b="0" strike="noStrike" spc="-1" dirty="0">
                <a:solidFill>
                  <a:srgbClr val="000000"/>
                </a:solidFill>
                <a:latin typeface="Calibri"/>
                <a:ea typeface="DejaVu Sans"/>
              </a:rPr>
              <a:t> must wait, and the old resource-allocation state is restored</a:t>
            </a:r>
            <a:endParaRPr lang="en-IN" sz="2400" b="0" strike="noStrike" spc="-1" dirty="0">
              <a:latin typeface="Arial"/>
            </a:endParaRP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3" name="CustomShape 2"/>
          <p:cNvSpPr/>
          <p:nvPr/>
        </p:nvSpPr>
        <p:spPr>
          <a:xfrm>
            <a:off x="320400" y="0"/>
            <a:ext cx="8503560" cy="139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Banker’s Algorithm Example: </a:t>
            </a:r>
            <a:endParaRPr lang="en-IN" sz="4000" b="0" strike="noStrike" spc="-1">
              <a:latin typeface="Arial"/>
            </a:endParaRPr>
          </a:p>
          <a:p>
            <a:pPr algn="ctr">
              <a:lnSpc>
                <a:spcPct val="100000"/>
              </a:lnSpc>
            </a:pPr>
            <a:r>
              <a:rPr lang="en-US" sz="4000" b="0" i="1" strike="noStrike" spc="-1">
                <a:solidFill>
                  <a:srgbClr val="0000FF"/>
                </a:solidFill>
                <a:latin typeface="Arial"/>
                <a:ea typeface="DejaVu Sans"/>
              </a:rPr>
              <a:t>P</a:t>
            </a:r>
            <a:r>
              <a:rPr lang="en-US" sz="4000" b="0" i="1" strike="noStrike" spc="-1" baseline="-25000">
                <a:solidFill>
                  <a:srgbClr val="0000FF"/>
                </a:solidFill>
                <a:latin typeface="Arial"/>
                <a:ea typeface="DejaVu Sans"/>
              </a:rPr>
              <a:t>1</a:t>
            </a:r>
            <a:r>
              <a:rPr lang="en-US" sz="4000" b="0" i="1" strike="noStrike" spc="-1">
                <a:solidFill>
                  <a:srgbClr val="0000FF"/>
                </a:solidFill>
                <a:latin typeface="Arial"/>
                <a:ea typeface="DejaVu Sans"/>
              </a:rPr>
              <a:t> Requests (1,0,2)</a:t>
            </a:r>
            <a:endParaRPr lang="en-IN" sz="4000" b="0" strike="noStrike" spc="-1">
              <a:latin typeface="Arial"/>
            </a:endParaRPr>
          </a:p>
        </p:txBody>
      </p:sp>
      <p:sp>
        <p:nvSpPr>
          <p:cNvPr id="164" name="CustomShape 3"/>
          <p:cNvSpPr/>
          <p:nvPr/>
        </p:nvSpPr>
        <p:spPr>
          <a:xfrm>
            <a:off x="680760" y="1285200"/>
            <a:ext cx="10620360" cy="225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tabLst>
                <a:tab pos="1544760" algn="l"/>
                <a:tab pos="2452680" algn="ctr"/>
                <a:tab pos="3767040" algn="ctr"/>
                <a:tab pos="5022720" algn="ctr"/>
              </a:tabLst>
            </a:pPr>
            <a:r>
              <a:rPr lang="en-US" sz="2400" b="0" strike="noStrike" spc="-1">
                <a:solidFill>
                  <a:srgbClr val="000000"/>
                </a:solidFill>
                <a:latin typeface="Calibri"/>
                <a:ea typeface="DejaVu Sans"/>
              </a:rPr>
              <a:t>Check that Request </a:t>
            </a:r>
            <a:r>
              <a:rPr lang="en-US" sz="2400" b="0" strike="noStrike" spc="-1">
                <a:solidFill>
                  <a:srgbClr val="000000"/>
                </a:solidFill>
                <a:latin typeface="Symbol" charset="2"/>
                <a:ea typeface="DejaVu Sans"/>
              </a:rPr>
              <a:t>&lt;=</a:t>
            </a:r>
            <a:r>
              <a:rPr lang="en-US" sz="2400" b="0" strike="noStrike" spc="-1">
                <a:solidFill>
                  <a:srgbClr val="000000"/>
                </a:solidFill>
                <a:latin typeface="Calibri"/>
                <a:ea typeface="DejaVu Sans"/>
              </a:rPr>
              <a:t> Available (that is, (1,0,2) </a:t>
            </a:r>
            <a:r>
              <a:rPr lang="en-US" sz="2400" b="0" strike="noStrike" spc="-1">
                <a:solidFill>
                  <a:srgbClr val="000000"/>
                </a:solidFill>
                <a:latin typeface="Symbol" charset="2"/>
                <a:ea typeface="DejaVu Sans"/>
              </a:rPr>
              <a:t>&lt;=</a:t>
            </a:r>
            <a:r>
              <a:rPr lang="en-US" sz="2400" b="0" strike="noStrike" spc="-1">
                <a:solidFill>
                  <a:srgbClr val="000000"/>
                </a:solidFill>
                <a:latin typeface="Calibri"/>
                <a:ea typeface="DejaVu Sans"/>
              </a:rPr>
              <a:t> (3,3,2)</a:t>
            </a:r>
            <a:r>
              <a:rPr lang="en-US" sz="2400" b="0" strike="noStrike" spc="-1">
                <a:solidFill>
                  <a:srgbClr val="000000"/>
                </a:solidFill>
                <a:latin typeface="Symbol" charset="2"/>
                <a:ea typeface="DejaVu Sans"/>
              </a:rPr>
              <a:t>:</a:t>
            </a:r>
            <a:r>
              <a:rPr lang="en-US" sz="2400" b="0" strike="noStrike" spc="-1">
                <a:solidFill>
                  <a:srgbClr val="000000"/>
                </a:solidFill>
                <a:latin typeface="Calibri"/>
                <a:ea typeface="DejaVu Sans"/>
              </a:rPr>
              <a:t> true </a:t>
            </a: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marL="228600" indent="-227520">
              <a:lnSpc>
                <a:spcPct val="90000"/>
              </a:lnSpc>
              <a:spcBef>
                <a:spcPts val="1001"/>
              </a:spcBef>
              <a:buClr>
                <a:srgbClr val="000000"/>
              </a:buClr>
              <a:buFont typeface="Wingdings" charset="2"/>
              <a:buChar char=""/>
              <a:tabLst>
                <a:tab pos="1544760" algn="l"/>
                <a:tab pos="2452680" algn="ctr"/>
                <a:tab pos="3767040" algn="ctr"/>
                <a:tab pos="5022720" algn="ctr"/>
              </a:tabLst>
            </a:pPr>
            <a:r>
              <a:rPr lang="en-US" sz="2400" b="0" strike="noStrike" spc="-1">
                <a:solidFill>
                  <a:srgbClr val="000000"/>
                </a:solidFill>
                <a:latin typeface="Calibri"/>
                <a:ea typeface="DejaVu Sans"/>
              </a:rPr>
              <a:t>Executing safety algorithm shows that sequence &lt;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1</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3</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4</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0</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2</a:t>
            </a:r>
            <a:r>
              <a:rPr lang="en-US" sz="2400" b="0" strike="noStrike" spc="-1">
                <a:solidFill>
                  <a:srgbClr val="000000"/>
                </a:solidFill>
                <a:latin typeface="Calibri"/>
                <a:ea typeface="DejaVu Sans"/>
              </a:rPr>
              <a:t>&gt; satisfies safety requirement</a:t>
            </a:r>
            <a:endParaRPr lang="en-IN" sz="2400" b="0" strike="noStrike" spc="-1">
              <a:latin typeface="Arial"/>
            </a:endParaRPr>
          </a:p>
          <a:p>
            <a:pPr marL="228600" indent="-227520">
              <a:lnSpc>
                <a:spcPct val="90000"/>
              </a:lnSpc>
              <a:spcBef>
                <a:spcPts val="1001"/>
              </a:spcBef>
              <a:buClr>
                <a:srgbClr val="000000"/>
              </a:buClr>
              <a:buFont typeface="Wingdings" charset="2"/>
              <a:buChar char=""/>
              <a:tabLst>
                <a:tab pos="1544760" algn="l"/>
                <a:tab pos="2452680" algn="ctr"/>
                <a:tab pos="3767040" algn="ctr"/>
                <a:tab pos="5022720" algn="ctr"/>
              </a:tabLst>
            </a:pPr>
            <a:r>
              <a:rPr lang="en-US" sz="2400" b="0" strike="noStrike" spc="-1">
                <a:solidFill>
                  <a:srgbClr val="000000"/>
                </a:solidFill>
                <a:latin typeface="Calibri"/>
                <a:ea typeface="DejaVu Sans"/>
              </a:rPr>
              <a:t>Can request for (3,3,0) by </a:t>
            </a:r>
            <a:r>
              <a:rPr lang="en-US" sz="2400" b="1" i="1" strike="noStrike" spc="-1">
                <a:solidFill>
                  <a:srgbClr val="000000"/>
                </a:solidFill>
                <a:latin typeface="Calibri"/>
                <a:ea typeface="DejaVu Sans"/>
              </a:rPr>
              <a:t>P</a:t>
            </a:r>
            <a:r>
              <a:rPr lang="en-US" sz="2400" b="1" strike="noStrike" spc="-1" baseline="-25000">
                <a:solidFill>
                  <a:srgbClr val="000000"/>
                </a:solidFill>
                <a:latin typeface="Calibri"/>
                <a:ea typeface="DejaVu Sans"/>
              </a:rPr>
              <a:t>4</a:t>
            </a:r>
            <a:r>
              <a:rPr lang="en-US" sz="2400" b="0" strike="noStrike" spc="-1">
                <a:solidFill>
                  <a:srgbClr val="000000"/>
                </a:solidFill>
                <a:latin typeface="Calibri"/>
                <a:ea typeface="DejaVu Sans"/>
              </a:rPr>
              <a:t> be granted?</a:t>
            </a:r>
            <a:endParaRPr lang="en-IN" sz="2400" b="0" strike="noStrike" spc="-1">
              <a:latin typeface="Arial"/>
            </a:endParaRPr>
          </a:p>
          <a:p>
            <a:pPr marL="228600" indent="-227520">
              <a:lnSpc>
                <a:spcPct val="90000"/>
              </a:lnSpc>
              <a:spcBef>
                <a:spcPts val="1001"/>
              </a:spcBef>
              <a:buClr>
                <a:srgbClr val="000000"/>
              </a:buClr>
              <a:buFont typeface="Wingdings" charset="2"/>
              <a:buChar char=""/>
              <a:tabLst>
                <a:tab pos="1544760" algn="l"/>
                <a:tab pos="2452680" algn="ctr"/>
                <a:tab pos="3767040" algn="ctr"/>
                <a:tab pos="5022720" algn="ctr"/>
              </a:tabLst>
            </a:pPr>
            <a:r>
              <a:rPr lang="en-US" sz="2400" b="0" strike="noStrike" spc="-1">
                <a:solidFill>
                  <a:srgbClr val="000000"/>
                </a:solidFill>
                <a:latin typeface="Calibri"/>
                <a:ea typeface="DejaVu Sans"/>
              </a:rPr>
              <a:t>Can request for (0,2,0) by </a:t>
            </a:r>
            <a:r>
              <a:rPr lang="en-US" sz="2400" b="1" i="1" strike="noStrike" spc="-1">
                <a:solidFill>
                  <a:srgbClr val="000000"/>
                </a:solidFill>
                <a:latin typeface="Calibri"/>
                <a:ea typeface="DejaVu Sans"/>
              </a:rPr>
              <a:t>P</a:t>
            </a:r>
            <a:r>
              <a:rPr lang="en-US" sz="2400" b="1" strike="noStrike" spc="-1" baseline="-25000">
                <a:solidFill>
                  <a:srgbClr val="000000"/>
                </a:solidFill>
                <a:latin typeface="Calibri"/>
                <a:ea typeface="DejaVu Sans"/>
              </a:rPr>
              <a:t>0</a:t>
            </a:r>
            <a:r>
              <a:rPr lang="en-US" sz="2400" b="0" strike="noStrike" spc="-1">
                <a:solidFill>
                  <a:srgbClr val="000000"/>
                </a:solidFill>
                <a:latin typeface="Calibri"/>
                <a:ea typeface="DejaVu Sans"/>
              </a:rPr>
              <a:t> be granted?</a:t>
            </a:r>
            <a:endParaRPr lang="en-IN" sz="2400" b="0" strike="noStrike" spc="-1">
              <a:latin typeface="Arial"/>
            </a:endParaRPr>
          </a:p>
        </p:txBody>
      </p:sp>
      <p:graphicFrame>
        <p:nvGraphicFramePr>
          <p:cNvPr id="165" name="Table 4"/>
          <p:cNvGraphicFramePr>
            <a:graphicFrameLocks noGrp="1"/>
          </p:cNvGraphicFramePr>
          <p:nvPr/>
        </p:nvGraphicFramePr>
        <p:xfrm>
          <a:off x="1130040" y="1780920"/>
          <a:ext cx="6885000" cy="2924640"/>
        </p:xfrm>
        <a:graphic>
          <a:graphicData uri="http://schemas.openxmlformats.org/drawingml/2006/table">
            <a:tbl>
              <a:tblPr/>
              <a:tblGrid>
                <a:gridCol w="948240">
                  <a:extLst>
                    <a:ext uri="{9D8B030D-6E8A-4147-A177-3AD203B41FA5}">
                      <a16:colId xmlns:a16="http://schemas.microsoft.com/office/drawing/2014/main" val="20000"/>
                    </a:ext>
                  </a:extLst>
                </a:gridCol>
                <a:gridCol w="677160">
                  <a:extLst>
                    <a:ext uri="{9D8B030D-6E8A-4147-A177-3AD203B41FA5}">
                      <a16:colId xmlns:a16="http://schemas.microsoft.com/office/drawing/2014/main" val="20001"/>
                    </a:ext>
                  </a:extLst>
                </a:gridCol>
                <a:gridCol w="677160">
                  <a:extLst>
                    <a:ext uri="{9D8B030D-6E8A-4147-A177-3AD203B41FA5}">
                      <a16:colId xmlns:a16="http://schemas.microsoft.com/office/drawing/2014/main" val="20002"/>
                    </a:ext>
                  </a:extLst>
                </a:gridCol>
                <a:gridCol w="677160">
                  <a:extLst>
                    <a:ext uri="{9D8B030D-6E8A-4147-A177-3AD203B41FA5}">
                      <a16:colId xmlns:a16="http://schemas.microsoft.com/office/drawing/2014/main" val="20003"/>
                    </a:ext>
                  </a:extLst>
                </a:gridCol>
                <a:gridCol w="677160">
                  <a:extLst>
                    <a:ext uri="{9D8B030D-6E8A-4147-A177-3AD203B41FA5}">
                      <a16:colId xmlns:a16="http://schemas.microsoft.com/office/drawing/2014/main" val="20004"/>
                    </a:ext>
                  </a:extLst>
                </a:gridCol>
                <a:gridCol w="677160">
                  <a:extLst>
                    <a:ext uri="{9D8B030D-6E8A-4147-A177-3AD203B41FA5}">
                      <a16:colId xmlns:a16="http://schemas.microsoft.com/office/drawing/2014/main" val="20005"/>
                    </a:ext>
                  </a:extLst>
                </a:gridCol>
                <a:gridCol w="677160">
                  <a:extLst>
                    <a:ext uri="{9D8B030D-6E8A-4147-A177-3AD203B41FA5}">
                      <a16:colId xmlns:a16="http://schemas.microsoft.com/office/drawing/2014/main" val="20006"/>
                    </a:ext>
                  </a:extLst>
                </a:gridCol>
                <a:gridCol w="677160">
                  <a:extLst>
                    <a:ext uri="{9D8B030D-6E8A-4147-A177-3AD203B41FA5}">
                      <a16:colId xmlns:a16="http://schemas.microsoft.com/office/drawing/2014/main" val="20007"/>
                    </a:ext>
                  </a:extLst>
                </a:gridCol>
                <a:gridCol w="677160">
                  <a:extLst>
                    <a:ext uri="{9D8B030D-6E8A-4147-A177-3AD203B41FA5}">
                      <a16:colId xmlns:a16="http://schemas.microsoft.com/office/drawing/2014/main" val="20008"/>
                    </a:ext>
                  </a:extLst>
                </a:gridCol>
                <a:gridCol w="519480">
                  <a:extLst>
                    <a:ext uri="{9D8B030D-6E8A-4147-A177-3AD203B41FA5}">
                      <a16:colId xmlns:a16="http://schemas.microsoft.com/office/drawing/2014/main" val="20009"/>
                    </a:ext>
                  </a:extLst>
                </a:gridCol>
              </a:tblGrid>
              <a:tr h="366120">
                <a:tc rowSpan="2">
                  <a:txBody>
                    <a:bodyPr/>
                    <a:lstStyle/>
                    <a:p>
                      <a:pPr>
                        <a:lnSpc>
                          <a:spcPct val="100000"/>
                        </a:lnSpc>
                      </a:pPr>
                      <a:r>
                        <a:rPr lang="en-US" sz="1800" b="1" strike="noStrike" spc="-1">
                          <a:solidFill>
                            <a:srgbClr val="FF0000"/>
                          </a:solidFill>
                          <a:latin typeface="Calibri"/>
                        </a:rPr>
                        <a:t>Process</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gridSpan="3">
                  <a:txBody>
                    <a:bodyPr/>
                    <a:lstStyle/>
                    <a:p>
                      <a:pPr algn="ctr">
                        <a:lnSpc>
                          <a:spcPct val="100000"/>
                        </a:lnSpc>
                      </a:pPr>
                      <a:r>
                        <a:rPr lang="en-US" sz="1800" b="1" strike="noStrike" spc="-1">
                          <a:solidFill>
                            <a:srgbClr val="FF0000"/>
                          </a:solidFill>
                          <a:latin typeface="Calibri"/>
                        </a:rPr>
                        <a:t>Allocation</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tc gridSpan="3">
                  <a:txBody>
                    <a:bodyPr/>
                    <a:lstStyle/>
                    <a:p>
                      <a:pPr algn="ctr">
                        <a:lnSpc>
                          <a:spcPct val="100000"/>
                        </a:lnSpc>
                      </a:pPr>
                      <a:r>
                        <a:rPr lang="en-US" sz="1800" b="1" strike="noStrike" spc="-1">
                          <a:solidFill>
                            <a:srgbClr val="FF0000"/>
                          </a:solidFill>
                          <a:latin typeface="Calibri"/>
                        </a:rPr>
                        <a:t>Max</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tc gridSpan="3">
                  <a:txBody>
                    <a:bodyPr/>
                    <a:lstStyle/>
                    <a:p>
                      <a:pPr algn="ctr">
                        <a:lnSpc>
                          <a:spcPct val="100000"/>
                        </a:lnSpc>
                      </a:pPr>
                      <a:r>
                        <a:rPr lang="en-US" sz="1800" b="1" strike="noStrike" spc="-1">
                          <a:solidFill>
                            <a:srgbClr val="FF0000"/>
                          </a:solidFill>
                          <a:latin typeface="Calibri"/>
                        </a:rPr>
                        <a:t>Available</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extLst>
                  <a:ext uri="{0D108BD9-81ED-4DB2-BD59-A6C34878D82A}">
                    <a16:rowId xmlns:a16="http://schemas.microsoft.com/office/drawing/2014/main" val="10000"/>
                  </a:ext>
                </a:extLst>
              </a:tr>
              <a:tr h="366120">
                <a:tc vMerge="1">
                  <a:txBody>
                    <a:bodyPr/>
                    <a:lstStyle/>
                    <a:p>
                      <a:endParaRPr/>
                    </a:p>
                  </a:txBody>
                  <a:tcPr marL="90000" marR="90000">
                    <a:solidFill>
                      <a:srgbClr val="729FCF"/>
                    </a:solidFill>
                  </a:tcPr>
                </a:tc>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0</a:t>
                      </a:r>
                      <a:endParaRPr lang="en-IN" sz="20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7</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5</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1</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rowSpan="4" gridSpan="3">
                  <a:txBody>
                    <a:bodyPr/>
                    <a:lstStyle/>
                    <a:p>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rowSpan="4" hMerge="1">
                  <a:txBody>
                    <a:bodyPr/>
                    <a:lstStyle/>
                    <a:p>
                      <a:endParaRPr/>
                    </a:p>
                  </a:txBody>
                  <a:tcPr marL="90000" marR="90000">
                    <a:solidFill>
                      <a:srgbClr val="729FCF"/>
                    </a:solidFill>
                  </a:tcPr>
                </a:tc>
                <a:tc rowSpan="4" hMerge="1">
                  <a:txBody>
                    <a:bodyPr/>
                    <a:lstStyle/>
                    <a:p>
                      <a:endParaRPr/>
                    </a:p>
                  </a:txBody>
                  <a:tcPr marL="90000" marR="90000">
                    <a:solidFill>
                      <a:srgbClr val="729FCF"/>
                    </a:solidFill>
                  </a:tcPr>
                </a:tc>
                <a:extLst>
                  <a:ext uri="{0D108BD9-81ED-4DB2-BD59-A6C34878D82A}">
                    <a16:rowId xmlns:a16="http://schemas.microsoft.com/office/drawing/2014/main" val="10003"/>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2</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9</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gridSpan="3"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extLst>
                  <a:ext uri="{0D108BD9-81ED-4DB2-BD59-A6C34878D82A}">
                    <a16:rowId xmlns:a16="http://schemas.microsoft.com/office/drawing/2014/main" val="10004"/>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3</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gridSpan="3"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extLst>
                  <a:ext uri="{0D108BD9-81ED-4DB2-BD59-A6C34878D82A}">
                    <a16:rowId xmlns:a16="http://schemas.microsoft.com/office/drawing/2014/main" val="10005"/>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4</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gridSpan="3"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extLst>
                  <a:ext uri="{0D108BD9-81ED-4DB2-BD59-A6C34878D82A}">
                    <a16:rowId xmlns:a16="http://schemas.microsoft.com/office/drawing/2014/main" val="10006"/>
                  </a:ext>
                </a:extLst>
              </a:tr>
            </a:tbl>
          </a:graphicData>
        </a:graphic>
      </p:graphicFrame>
      <p:graphicFrame>
        <p:nvGraphicFramePr>
          <p:cNvPr id="166" name="Table 5"/>
          <p:cNvGraphicFramePr>
            <a:graphicFrameLocks noGrp="1"/>
          </p:cNvGraphicFramePr>
          <p:nvPr/>
        </p:nvGraphicFramePr>
        <p:xfrm>
          <a:off x="9907920" y="1796760"/>
          <a:ext cx="1978200" cy="2872080"/>
        </p:xfrm>
        <a:graphic>
          <a:graphicData uri="http://schemas.openxmlformats.org/drawingml/2006/table">
            <a:tbl>
              <a:tblPr/>
              <a:tblGrid>
                <a:gridCol w="629280">
                  <a:extLst>
                    <a:ext uri="{9D8B030D-6E8A-4147-A177-3AD203B41FA5}">
                      <a16:colId xmlns:a16="http://schemas.microsoft.com/office/drawing/2014/main" val="20000"/>
                    </a:ext>
                  </a:extLst>
                </a:gridCol>
                <a:gridCol w="698400">
                  <a:extLst>
                    <a:ext uri="{9D8B030D-6E8A-4147-A177-3AD203B41FA5}">
                      <a16:colId xmlns:a16="http://schemas.microsoft.com/office/drawing/2014/main" val="20001"/>
                    </a:ext>
                  </a:extLst>
                </a:gridCol>
                <a:gridCol w="650520">
                  <a:extLst>
                    <a:ext uri="{9D8B030D-6E8A-4147-A177-3AD203B41FA5}">
                      <a16:colId xmlns:a16="http://schemas.microsoft.com/office/drawing/2014/main" val="20002"/>
                    </a:ext>
                  </a:extLst>
                </a:gridCol>
              </a:tblGrid>
              <a:tr h="366120">
                <a:tc gridSpan="3">
                  <a:txBody>
                    <a:bodyPr/>
                    <a:lstStyle/>
                    <a:p>
                      <a:pPr algn="ctr">
                        <a:lnSpc>
                          <a:spcPct val="100000"/>
                        </a:lnSpc>
                      </a:pPr>
                      <a:r>
                        <a:rPr lang="en-US" sz="1800" b="1" strike="noStrike" spc="-1">
                          <a:solidFill>
                            <a:srgbClr val="FF0000"/>
                          </a:solidFill>
                          <a:latin typeface="Calibri"/>
                        </a:rPr>
                        <a:t>Need</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extLst>
                  <a:ext uri="{0D108BD9-81ED-4DB2-BD59-A6C34878D82A}">
                    <a16:rowId xmlns:a16="http://schemas.microsoft.com/office/drawing/2014/main" val="10000"/>
                  </a:ext>
                </a:extLst>
              </a:tr>
              <a:tr h="366120">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403200">
                <a:tc>
                  <a:txBody>
                    <a:bodyPr/>
                    <a:lstStyle/>
                    <a:p>
                      <a:pPr>
                        <a:lnSpc>
                          <a:spcPct val="100000"/>
                        </a:lnSpc>
                      </a:pPr>
                      <a:r>
                        <a:rPr lang="en-US" sz="1800" b="0" strike="noStrike" spc="-1">
                          <a:solidFill>
                            <a:srgbClr val="000000"/>
                          </a:solidFill>
                          <a:latin typeface="Calibri"/>
                        </a:rPr>
                        <a:t>7</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429480">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3"/>
                  </a:ext>
                </a:extLst>
              </a:tr>
              <a:tr h="429480">
                <a:tc>
                  <a:txBody>
                    <a:bodyPr/>
                    <a:lstStyle/>
                    <a:p>
                      <a:pPr>
                        <a:lnSpc>
                          <a:spcPct val="100000"/>
                        </a:lnSpc>
                      </a:pPr>
                      <a:r>
                        <a:rPr lang="en-US" sz="1800" b="0" strike="noStrike" spc="-1">
                          <a:solidFill>
                            <a:srgbClr val="000000"/>
                          </a:solidFill>
                          <a:latin typeface="Calibri"/>
                        </a:rPr>
                        <a:t>6</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4"/>
                  </a:ext>
                </a:extLst>
              </a:tr>
              <a:tr h="466920">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5"/>
                  </a:ext>
                </a:extLst>
              </a:tr>
              <a:tr h="410760">
                <a:tc>
                  <a:txBody>
                    <a:bodyPr/>
                    <a:lstStyle/>
                    <a:p>
                      <a:pP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6"/>
                  </a:ext>
                </a:extLst>
              </a:tr>
            </a:tbl>
          </a:graphicData>
        </a:graphic>
      </p:graphicFrame>
      <p:graphicFrame>
        <p:nvGraphicFramePr>
          <p:cNvPr id="167" name="Table 6"/>
          <p:cNvGraphicFramePr>
            <a:graphicFrameLocks noGrp="1"/>
          </p:cNvGraphicFramePr>
          <p:nvPr/>
        </p:nvGraphicFramePr>
        <p:xfrm>
          <a:off x="8959680" y="1796760"/>
          <a:ext cx="948240" cy="2893800"/>
        </p:xfrm>
        <a:graphic>
          <a:graphicData uri="http://schemas.openxmlformats.org/drawingml/2006/table">
            <a:tbl>
              <a:tblPr/>
              <a:tblGrid>
                <a:gridCol w="948240">
                  <a:extLst>
                    <a:ext uri="{9D8B030D-6E8A-4147-A177-3AD203B41FA5}">
                      <a16:colId xmlns:a16="http://schemas.microsoft.com/office/drawing/2014/main" val="20000"/>
                    </a:ext>
                  </a:extLst>
                </a:gridCol>
              </a:tblGrid>
              <a:tr h="335160">
                <a:tc>
                  <a:txBody>
                    <a:bodyPr/>
                    <a:lstStyle/>
                    <a:p>
                      <a:pPr>
                        <a:lnSpc>
                          <a:spcPct val="100000"/>
                        </a:lnSpc>
                      </a:pPr>
                      <a:r>
                        <a:rPr lang="en-US" sz="1600" b="1" strike="noStrike" spc="-1">
                          <a:solidFill>
                            <a:srgbClr val="FF0000"/>
                          </a:solidFill>
                          <a:latin typeface="Calibri"/>
                        </a:rPr>
                        <a:t>Process</a:t>
                      </a:r>
                      <a:endParaRPr lang="en-IN" sz="16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extLst>
                  <a:ext uri="{0D108BD9-81ED-4DB2-BD59-A6C34878D82A}">
                    <a16:rowId xmlns:a16="http://schemas.microsoft.com/office/drawing/2014/main" val="10000"/>
                  </a:ext>
                </a:extLst>
              </a:tr>
              <a:tr h="366120">
                <a:tc>
                  <a:txBody>
                    <a:bodyPr/>
                    <a:lstStyle/>
                    <a:p>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0</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1</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3"/>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2</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4"/>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3</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5"/>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4</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6"/>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par>
                                <p:cTn id="7" presetID="1" presetClass="entr" presetSubtype="0" dur="1"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9" name="CustomShape 2"/>
          <p:cNvSpPr/>
          <p:nvPr/>
        </p:nvSpPr>
        <p:spPr>
          <a:xfrm>
            <a:off x="320400" y="0"/>
            <a:ext cx="8503560" cy="139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Banker’s Algorithm Example: </a:t>
            </a:r>
            <a:endParaRPr lang="en-IN" sz="4000" b="0" strike="noStrike" spc="-1">
              <a:latin typeface="Arial"/>
            </a:endParaRPr>
          </a:p>
          <a:p>
            <a:pPr algn="ctr">
              <a:lnSpc>
                <a:spcPct val="100000"/>
              </a:lnSpc>
            </a:pPr>
            <a:r>
              <a:rPr lang="en-US" sz="4000" b="0" strike="noStrike" spc="-1">
                <a:solidFill>
                  <a:srgbClr val="0000FF"/>
                </a:solidFill>
                <a:latin typeface="Arial"/>
                <a:ea typeface="DejaVu Sans"/>
              </a:rPr>
              <a:t>P</a:t>
            </a:r>
            <a:r>
              <a:rPr lang="en-US" sz="4000" b="0" strike="noStrike" spc="-1" baseline="-25000">
                <a:solidFill>
                  <a:srgbClr val="0000FF"/>
                </a:solidFill>
                <a:latin typeface="Arial"/>
                <a:ea typeface="DejaVu Sans"/>
              </a:rPr>
              <a:t>1</a:t>
            </a:r>
            <a:r>
              <a:rPr lang="en-US" sz="4000" b="0" strike="noStrike" spc="-1">
                <a:solidFill>
                  <a:srgbClr val="0000FF"/>
                </a:solidFill>
                <a:latin typeface="Arial"/>
                <a:ea typeface="DejaVu Sans"/>
              </a:rPr>
              <a:t> Requests (1,0,2)</a:t>
            </a:r>
            <a:endParaRPr lang="en-IN" sz="4000" b="0" strike="noStrike" spc="-1">
              <a:latin typeface="Arial"/>
            </a:endParaRPr>
          </a:p>
        </p:txBody>
      </p:sp>
      <p:sp>
        <p:nvSpPr>
          <p:cNvPr id="170" name="CustomShape 3"/>
          <p:cNvSpPr/>
          <p:nvPr/>
        </p:nvSpPr>
        <p:spPr>
          <a:xfrm>
            <a:off x="680760" y="1285200"/>
            <a:ext cx="10620360" cy="225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tabLst>
                <a:tab pos="1544760" algn="l"/>
                <a:tab pos="2452680" algn="ctr"/>
                <a:tab pos="3767040" algn="ctr"/>
                <a:tab pos="5022720" algn="ctr"/>
              </a:tabLst>
            </a:pPr>
            <a:r>
              <a:rPr lang="en-US" sz="2400" b="0" strike="noStrike" spc="-1">
                <a:solidFill>
                  <a:srgbClr val="000000"/>
                </a:solidFill>
                <a:latin typeface="Calibri"/>
                <a:ea typeface="DejaVu Sans"/>
              </a:rPr>
              <a:t>Check that Request </a:t>
            </a:r>
            <a:r>
              <a:rPr lang="en-US" sz="2400" b="0" strike="noStrike" spc="-1">
                <a:solidFill>
                  <a:srgbClr val="000000"/>
                </a:solidFill>
                <a:latin typeface="Symbol" charset="2"/>
                <a:ea typeface="DejaVu Sans"/>
              </a:rPr>
              <a:t>&lt;=</a:t>
            </a:r>
            <a:r>
              <a:rPr lang="en-US" sz="2400" b="0" strike="noStrike" spc="-1">
                <a:solidFill>
                  <a:srgbClr val="000000"/>
                </a:solidFill>
                <a:latin typeface="Calibri"/>
                <a:ea typeface="DejaVu Sans"/>
              </a:rPr>
              <a:t> Available (that is, (1,0,2) </a:t>
            </a:r>
            <a:r>
              <a:rPr lang="en-US" sz="2400" b="0" strike="noStrike" spc="-1">
                <a:solidFill>
                  <a:srgbClr val="000000"/>
                </a:solidFill>
                <a:latin typeface="Symbol" charset="2"/>
                <a:ea typeface="DejaVu Sans"/>
              </a:rPr>
              <a:t>&lt;=</a:t>
            </a:r>
            <a:r>
              <a:rPr lang="en-US" sz="2400" b="0" strike="noStrike" spc="-1">
                <a:solidFill>
                  <a:srgbClr val="000000"/>
                </a:solidFill>
                <a:latin typeface="Calibri"/>
                <a:ea typeface="DejaVu Sans"/>
              </a:rPr>
              <a:t> (3,3,2)</a:t>
            </a:r>
            <a:r>
              <a:rPr lang="en-US" sz="2400" b="0" strike="noStrike" spc="-1">
                <a:solidFill>
                  <a:srgbClr val="000000"/>
                </a:solidFill>
                <a:latin typeface="Symbol" charset="2"/>
                <a:ea typeface="DejaVu Sans"/>
              </a:rPr>
              <a:t>:</a:t>
            </a:r>
            <a:r>
              <a:rPr lang="en-US" sz="2400" b="0" strike="noStrike" spc="-1">
                <a:solidFill>
                  <a:srgbClr val="000000"/>
                </a:solidFill>
                <a:latin typeface="Calibri"/>
                <a:ea typeface="DejaVu Sans"/>
              </a:rPr>
              <a:t> true </a:t>
            </a: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a:lnSpc>
                <a:spcPct val="90000"/>
              </a:lnSpc>
              <a:spcBef>
                <a:spcPts val="1001"/>
              </a:spcBef>
              <a:tabLst>
                <a:tab pos="1544760" algn="l"/>
                <a:tab pos="2452680" algn="ctr"/>
                <a:tab pos="3767040" algn="ctr"/>
                <a:tab pos="5022720" algn="ctr"/>
              </a:tabLst>
            </a:pPr>
            <a:endParaRPr lang="en-IN" sz="2400" b="0" strike="noStrike" spc="-1">
              <a:latin typeface="Arial"/>
            </a:endParaRPr>
          </a:p>
          <a:p>
            <a:pPr marL="228600" indent="-227520">
              <a:lnSpc>
                <a:spcPct val="90000"/>
              </a:lnSpc>
              <a:spcBef>
                <a:spcPts val="1001"/>
              </a:spcBef>
              <a:buClr>
                <a:srgbClr val="000000"/>
              </a:buClr>
              <a:buFont typeface="Wingdings" charset="2"/>
              <a:buChar char=""/>
              <a:tabLst>
                <a:tab pos="1544760" algn="l"/>
                <a:tab pos="2452680" algn="ctr"/>
                <a:tab pos="3767040" algn="ctr"/>
                <a:tab pos="5022720" algn="ctr"/>
              </a:tabLst>
            </a:pPr>
            <a:r>
              <a:rPr lang="en-US" sz="2400" b="0" strike="noStrike" spc="-1">
                <a:solidFill>
                  <a:srgbClr val="000000"/>
                </a:solidFill>
                <a:latin typeface="Calibri"/>
                <a:ea typeface="DejaVu Sans"/>
              </a:rPr>
              <a:t>Executing safety algorithm shows that sequence &lt;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1</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3</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4</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0</a:t>
            </a:r>
            <a:r>
              <a:rPr lang="en-US" sz="2400" b="0" strike="noStrike" spc="-1">
                <a:solidFill>
                  <a:srgbClr val="000000"/>
                </a:solidFill>
                <a:latin typeface="Calibri"/>
                <a:ea typeface="DejaVu Sans"/>
              </a:rPr>
              <a:t>, </a:t>
            </a:r>
            <a:r>
              <a:rPr lang="en-US" sz="2400" b="0" i="1" strike="noStrike" spc="-1">
                <a:solidFill>
                  <a:srgbClr val="000000"/>
                </a:solidFill>
                <a:latin typeface="Calibri"/>
                <a:ea typeface="DejaVu Sans"/>
              </a:rPr>
              <a:t>P</a:t>
            </a:r>
            <a:r>
              <a:rPr lang="en-US" sz="2400" b="0" strike="noStrike" spc="-1" baseline="-25000">
                <a:solidFill>
                  <a:srgbClr val="000000"/>
                </a:solidFill>
                <a:latin typeface="Calibri"/>
                <a:ea typeface="DejaVu Sans"/>
              </a:rPr>
              <a:t>2</a:t>
            </a:r>
            <a:r>
              <a:rPr lang="en-US" sz="2400" b="0" strike="noStrike" spc="-1">
                <a:solidFill>
                  <a:srgbClr val="000000"/>
                </a:solidFill>
                <a:latin typeface="Calibri"/>
                <a:ea typeface="DejaVu Sans"/>
              </a:rPr>
              <a:t>&gt; satisfies safety requirement</a:t>
            </a:r>
            <a:endParaRPr lang="en-IN" sz="2400" b="0" strike="noStrike" spc="-1">
              <a:latin typeface="Arial"/>
            </a:endParaRPr>
          </a:p>
          <a:p>
            <a:pPr marL="228600" indent="-227520">
              <a:lnSpc>
                <a:spcPct val="90000"/>
              </a:lnSpc>
              <a:spcBef>
                <a:spcPts val="1001"/>
              </a:spcBef>
              <a:buClr>
                <a:srgbClr val="000000"/>
              </a:buClr>
              <a:buFont typeface="Wingdings" charset="2"/>
              <a:buChar char=""/>
              <a:tabLst>
                <a:tab pos="1544760" algn="l"/>
                <a:tab pos="2452680" algn="ctr"/>
                <a:tab pos="3767040" algn="ctr"/>
                <a:tab pos="5022720" algn="ctr"/>
              </a:tabLst>
            </a:pPr>
            <a:r>
              <a:rPr lang="en-US" sz="2400" b="0" strike="noStrike" spc="-1">
                <a:solidFill>
                  <a:srgbClr val="000000"/>
                </a:solidFill>
                <a:latin typeface="Calibri"/>
                <a:ea typeface="DejaVu Sans"/>
              </a:rPr>
              <a:t>Can request for (3,3,0) by </a:t>
            </a:r>
            <a:r>
              <a:rPr lang="en-US" sz="2400" b="1" i="1" strike="noStrike" spc="-1">
                <a:solidFill>
                  <a:srgbClr val="000000"/>
                </a:solidFill>
                <a:latin typeface="Calibri"/>
                <a:ea typeface="DejaVu Sans"/>
              </a:rPr>
              <a:t>P</a:t>
            </a:r>
            <a:r>
              <a:rPr lang="en-US" sz="2400" b="1" strike="noStrike" spc="-1" baseline="-25000">
                <a:solidFill>
                  <a:srgbClr val="000000"/>
                </a:solidFill>
                <a:latin typeface="Calibri"/>
                <a:ea typeface="DejaVu Sans"/>
              </a:rPr>
              <a:t>4</a:t>
            </a:r>
            <a:r>
              <a:rPr lang="en-US" sz="2400" b="0" strike="noStrike" spc="-1">
                <a:solidFill>
                  <a:srgbClr val="000000"/>
                </a:solidFill>
                <a:latin typeface="Calibri"/>
                <a:ea typeface="DejaVu Sans"/>
              </a:rPr>
              <a:t> be granted? </a:t>
            </a:r>
            <a:r>
              <a:rPr lang="en-US" sz="2400" b="1" strike="noStrike" spc="-1">
                <a:solidFill>
                  <a:srgbClr val="000000"/>
                </a:solidFill>
                <a:latin typeface="Calibri"/>
                <a:ea typeface="DejaVu Sans"/>
              </a:rPr>
              <a:t>NO: resources unavailable</a:t>
            </a:r>
            <a:endParaRPr lang="en-IN" sz="2400" b="0" strike="noStrike" spc="-1">
              <a:latin typeface="Arial"/>
            </a:endParaRPr>
          </a:p>
          <a:p>
            <a:pPr marL="228600" indent="-227520">
              <a:lnSpc>
                <a:spcPct val="90000"/>
              </a:lnSpc>
              <a:spcBef>
                <a:spcPts val="1001"/>
              </a:spcBef>
              <a:buClr>
                <a:srgbClr val="000000"/>
              </a:buClr>
              <a:buFont typeface="Wingdings" charset="2"/>
              <a:buChar char=""/>
              <a:tabLst>
                <a:tab pos="1544760" algn="l"/>
                <a:tab pos="2452680" algn="ctr"/>
                <a:tab pos="3767040" algn="ctr"/>
                <a:tab pos="5022720" algn="ctr"/>
              </a:tabLst>
            </a:pPr>
            <a:r>
              <a:rPr lang="en-US" sz="2400" b="0" strike="noStrike" spc="-1">
                <a:solidFill>
                  <a:srgbClr val="000000"/>
                </a:solidFill>
                <a:latin typeface="Calibri"/>
                <a:ea typeface="DejaVu Sans"/>
              </a:rPr>
              <a:t>Can request for (0,2,0) by </a:t>
            </a:r>
            <a:r>
              <a:rPr lang="en-US" sz="2400" b="1" i="1" strike="noStrike" spc="-1">
                <a:solidFill>
                  <a:srgbClr val="000000"/>
                </a:solidFill>
                <a:latin typeface="Calibri"/>
                <a:ea typeface="DejaVu Sans"/>
              </a:rPr>
              <a:t>P</a:t>
            </a:r>
            <a:r>
              <a:rPr lang="en-US" sz="2400" b="1" strike="noStrike" spc="-1" baseline="-25000">
                <a:solidFill>
                  <a:srgbClr val="000000"/>
                </a:solidFill>
                <a:latin typeface="Calibri"/>
                <a:ea typeface="DejaVu Sans"/>
              </a:rPr>
              <a:t>0</a:t>
            </a:r>
            <a:r>
              <a:rPr lang="en-US" sz="2400" b="0" strike="noStrike" spc="-1">
                <a:solidFill>
                  <a:srgbClr val="000000"/>
                </a:solidFill>
                <a:latin typeface="Calibri"/>
                <a:ea typeface="DejaVu Sans"/>
              </a:rPr>
              <a:t> be granted? </a:t>
            </a:r>
            <a:r>
              <a:rPr lang="en-US" sz="2400" b="1" strike="noStrike" spc="-1">
                <a:solidFill>
                  <a:srgbClr val="000000"/>
                </a:solidFill>
                <a:latin typeface="Calibri"/>
                <a:ea typeface="DejaVu Sans"/>
              </a:rPr>
              <a:t>NO: results in unsafe state</a:t>
            </a:r>
            <a:endParaRPr lang="en-IN" sz="2400" b="0" strike="noStrike" spc="-1">
              <a:latin typeface="Arial"/>
            </a:endParaRPr>
          </a:p>
        </p:txBody>
      </p:sp>
      <p:graphicFrame>
        <p:nvGraphicFramePr>
          <p:cNvPr id="171" name="Table 4"/>
          <p:cNvGraphicFramePr>
            <a:graphicFrameLocks noGrp="1"/>
          </p:cNvGraphicFramePr>
          <p:nvPr/>
        </p:nvGraphicFramePr>
        <p:xfrm>
          <a:off x="1130040" y="1780920"/>
          <a:ext cx="6885000" cy="2924640"/>
        </p:xfrm>
        <a:graphic>
          <a:graphicData uri="http://schemas.openxmlformats.org/drawingml/2006/table">
            <a:tbl>
              <a:tblPr/>
              <a:tblGrid>
                <a:gridCol w="948240">
                  <a:extLst>
                    <a:ext uri="{9D8B030D-6E8A-4147-A177-3AD203B41FA5}">
                      <a16:colId xmlns:a16="http://schemas.microsoft.com/office/drawing/2014/main" val="20000"/>
                    </a:ext>
                  </a:extLst>
                </a:gridCol>
                <a:gridCol w="677160">
                  <a:extLst>
                    <a:ext uri="{9D8B030D-6E8A-4147-A177-3AD203B41FA5}">
                      <a16:colId xmlns:a16="http://schemas.microsoft.com/office/drawing/2014/main" val="20001"/>
                    </a:ext>
                  </a:extLst>
                </a:gridCol>
                <a:gridCol w="677160">
                  <a:extLst>
                    <a:ext uri="{9D8B030D-6E8A-4147-A177-3AD203B41FA5}">
                      <a16:colId xmlns:a16="http://schemas.microsoft.com/office/drawing/2014/main" val="20002"/>
                    </a:ext>
                  </a:extLst>
                </a:gridCol>
                <a:gridCol w="677160">
                  <a:extLst>
                    <a:ext uri="{9D8B030D-6E8A-4147-A177-3AD203B41FA5}">
                      <a16:colId xmlns:a16="http://schemas.microsoft.com/office/drawing/2014/main" val="20003"/>
                    </a:ext>
                  </a:extLst>
                </a:gridCol>
                <a:gridCol w="677160">
                  <a:extLst>
                    <a:ext uri="{9D8B030D-6E8A-4147-A177-3AD203B41FA5}">
                      <a16:colId xmlns:a16="http://schemas.microsoft.com/office/drawing/2014/main" val="20004"/>
                    </a:ext>
                  </a:extLst>
                </a:gridCol>
                <a:gridCol w="677160">
                  <a:extLst>
                    <a:ext uri="{9D8B030D-6E8A-4147-A177-3AD203B41FA5}">
                      <a16:colId xmlns:a16="http://schemas.microsoft.com/office/drawing/2014/main" val="20005"/>
                    </a:ext>
                  </a:extLst>
                </a:gridCol>
                <a:gridCol w="677160">
                  <a:extLst>
                    <a:ext uri="{9D8B030D-6E8A-4147-A177-3AD203B41FA5}">
                      <a16:colId xmlns:a16="http://schemas.microsoft.com/office/drawing/2014/main" val="20006"/>
                    </a:ext>
                  </a:extLst>
                </a:gridCol>
                <a:gridCol w="677160">
                  <a:extLst>
                    <a:ext uri="{9D8B030D-6E8A-4147-A177-3AD203B41FA5}">
                      <a16:colId xmlns:a16="http://schemas.microsoft.com/office/drawing/2014/main" val="20007"/>
                    </a:ext>
                  </a:extLst>
                </a:gridCol>
                <a:gridCol w="677160">
                  <a:extLst>
                    <a:ext uri="{9D8B030D-6E8A-4147-A177-3AD203B41FA5}">
                      <a16:colId xmlns:a16="http://schemas.microsoft.com/office/drawing/2014/main" val="20008"/>
                    </a:ext>
                  </a:extLst>
                </a:gridCol>
                <a:gridCol w="519480">
                  <a:extLst>
                    <a:ext uri="{9D8B030D-6E8A-4147-A177-3AD203B41FA5}">
                      <a16:colId xmlns:a16="http://schemas.microsoft.com/office/drawing/2014/main" val="20009"/>
                    </a:ext>
                  </a:extLst>
                </a:gridCol>
              </a:tblGrid>
              <a:tr h="366120">
                <a:tc rowSpan="2">
                  <a:txBody>
                    <a:bodyPr/>
                    <a:lstStyle/>
                    <a:p>
                      <a:pPr>
                        <a:lnSpc>
                          <a:spcPct val="100000"/>
                        </a:lnSpc>
                      </a:pPr>
                      <a:r>
                        <a:rPr lang="en-US" sz="1800" b="1" strike="noStrike" spc="-1">
                          <a:solidFill>
                            <a:srgbClr val="FF0000"/>
                          </a:solidFill>
                          <a:latin typeface="Calibri"/>
                        </a:rPr>
                        <a:t>Process</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gridSpan="3">
                  <a:txBody>
                    <a:bodyPr/>
                    <a:lstStyle/>
                    <a:p>
                      <a:pPr algn="ctr">
                        <a:lnSpc>
                          <a:spcPct val="100000"/>
                        </a:lnSpc>
                      </a:pPr>
                      <a:r>
                        <a:rPr lang="en-US" sz="1800" b="1" strike="noStrike" spc="-1">
                          <a:solidFill>
                            <a:srgbClr val="FF0000"/>
                          </a:solidFill>
                          <a:latin typeface="Calibri"/>
                        </a:rPr>
                        <a:t>Allocation</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tc gridSpan="3">
                  <a:txBody>
                    <a:bodyPr/>
                    <a:lstStyle/>
                    <a:p>
                      <a:pPr algn="ctr">
                        <a:lnSpc>
                          <a:spcPct val="100000"/>
                        </a:lnSpc>
                      </a:pPr>
                      <a:r>
                        <a:rPr lang="en-US" sz="1800" b="1" strike="noStrike" spc="-1">
                          <a:solidFill>
                            <a:srgbClr val="FF0000"/>
                          </a:solidFill>
                          <a:latin typeface="Calibri"/>
                        </a:rPr>
                        <a:t>Max</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tc gridSpan="3">
                  <a:txBody>
                    <a:bodyPr/>
                    <a:lstStyle/>
                    <a:p>
                      <a:pPr algn="ctr">
                        <a:lnSpc>
                          <a:spcPct val="100000"/>
                        </a:lnSpc>
                      </a:pPr>
                      <a:r>
                        <a:rPr lang="en-US" sz="1800" b="1" strike="noStrike" spc="-1">
                          <a:solidFill>
                            <a:srgbClr val="FF0000"/>
                          </a:solidFill>
                          <a:latin typeface="Calibri"/>
                        </a:rPr>
                        <a:t>Available</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extLst>
                  <a:ext uri="{0D108BD9-81ED-4DB2-BD59-A6C34878D82A}">
                    <a16:rowId xmlns:a16="http://schemas.microsoft.com/office/drawing/2014/main" val="10000"/>
                  </a:ext>
                </a:extLst>
              </a:tr>
              <a:tr h="366120">
                <a:tc vMerge="1">
                  <a:txBody>
                    <a:bodyPr/>
                    <a:lstStyle/>
                    <a:p>
                      <a:endParaRPr/>
                    </a:p>
                  </a:txBody>
                  <a:tcPr marL="90000" marR="90000">
                    <a:solidFill>
                      <a:srgbClr val="729FCF"/>
                    </a:solidFill>
                  </a:tcPr>
                </a:tc>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0</a:t>
                      </a:r>
                      <a:endParaRPr lang="en-IN" sz="20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7</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5</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1</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rowSpan="4" gridSpan="3">
                  <a:txBody>
                    <a:bodyPr/>
                    <a:lstStyle/>
                    <a:p>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rowSpan="4" hMerge="1">
                  <a:txBody>
                    <a:bodyPr/>
                    <a:lstStyle/>
                    <a:p>
                      <a:endParaRPr/>
                    </a:p>
                  </a:txBody>
                  <a:tcPr marL="90000" marR="90000">
                    <a:solidFill>
                      <a:srgbClr val="729FCF"/>
                    </a:solidFill>
                  </a:tcPr>
                </a:tc>
                <a:tc rowSpan="4" hMerge="1">
                  <a:txBody>
                    <a:bodyPr/>
                    <a:lstStyle/>
                    <a:p>
                      <a:endParaRPr/>
                    </a:p>
                  </a:txBody>
                  <a:tcPr marL="90000" marR="90000">
                    <a:solidFill>
                      <a:srgbClr val="729FCF"/>
                    </a:solidFill>
                  </a:tcPr>
                </a:tc>
                <a:extLst>
                  <a:ext uri="{0D108BD9-81ED-4DB2-BD59-A6C34878D82A}">
                    <a16:rowId xmlns:a16="http://schemas.microsoft.com/office/drawing/2014/main" val="10003"/>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2</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9</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gridSpan="3"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extLst>
                  <a:ext uri="{0D108BD9-81ED-4DB2-BD59-A6C34878D82A}">
                    <a16:rowId xmlns:a16="http://schemas.microsoft.com/office/drawing/2014/main" val="10004"/>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3</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gridSpan="3"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extLst>
                  <a:ext uri="{0D108BD9-81ED-4DB2-BD59-A6C34878D82A}">
                    <a16:rowId xmlns:a16="http://schemas.microsoft.com/office/drawing/2014/main" val="10005"/>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4</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gridSpan="3"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tc hMerge="1" vMerge="1">
                  <a:txBody>
                    <a:bodyPr/>
                    <a:lstStyle/>
                    <a:p>
                      <a:endParaRPr/>
                    </a:p>
                  </a:txBody>
                  <a:tcPr marL="90000" marR="90000">
                    <a:solidFill>
                      <a:srgbClr val="729FCF"/>
                    </a:solidFill>
                  </a:tcPr>
                </a:tc>
                <a:extLst>
                  <a:ext uri="{0D108BD9-81ED-4DB2-BD59-A6C34878D82A}">
                    <a16:rowId xmlns:a16="http://schemas.microsoft.com/office/drawing/2014/main" val="10006"/>
                  </a:ext>
                </a:extLst>
              </a:tr>
            </a:tbl>
          </a:graphicData>
        </a:graphic>
      </p:graphicFrame>
      <p:graphicFrame>
        <p:nvGraphicFramePr>
          <p:cNvPr id="172" name="Table 5"/>
          <p:cNvGraphicFramePr>
            <a:graphicFrameLocks noGrp="1"/>
          </p:cNvGraphicFramePr>
          <p:nvPr/>
        </p:nvGraphicFramePr>
        <p:xfrm>
          <a:off x="9907920" y="1796760"/>
          <a:ext cx="1978200" cy="2872080"/>
        </p:xfrm>
        <a:graphic>
          <a:graphicData uri="http://schemas.openxmlformats.org/drawingml/2006/table">
            <a:tbl>
              <a:tblPr/>
              <a:tblGrid>
                <a:gridCol w="629280">
                  <a:extLst>
                    <a:ext uri="{9D8B030D-6E8A-4147-A177-3AD203B41FA5}">
                      <a16:colId xmlns:a16="http://schemas.microsoft.com/office/drawing/2014/main" val="20000"/>
                    </a:ext>
                  </a:extLst>
                </a:gridCol>
                <a:gridCol w="698400">
                  <a:extLst>
                    <a:ext uri="{9D8B030D-6E8A-4147-A177-3AD203B41FA5}">
                      <a16:colId xmlns:a16="http://schemas.microsoft.com/office/drawing/2014/main" val="20001"/>
                    </a:ext>
                  </a:extLst>
                </a:gridCol>
                <a:gridCol w="650520">
                  <a:extLst>
                    <a:ext uri="{9D8B030D-6E8A-4147-A177-3AD203B41FA5}">
                      <a16:colId xmlns:a16="http://schemas.microsoft.com/office/drawing/2014/main" val="20002"/>
                    </a:ext>
                  </a:extLst>
                </a:gridCol>
              </a:tblGrid>
              <a:tr h="366120">
                <a:tc gridSpan="3">
                  <a:txBody>
                    <a:bodyPr/>
                    <a:lstStyle/>
                    <a:p>
                      <a:pPr algn="ctr">
                        <a:lnSpc>
                          <a:spcPct val="100000"/>
                        </a:lnSpc>
                      </a:pPr>
                      <a:r>
                        <a:rPr lang="en-US" sz="1800" b="1" strike="noStrike" spc="-1">
                          <a:solidFill>
                            <a:srgbClr val="FF0000"/>
                          </a:solidFill>
                          <a:latin typeface="Calibri"/>
                        </a:rPr>
                        <a:t>Need</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tc hMerge="1">
                  <a:txBody>
                    <a:bodyPr/>
                    <a:lstStyle/>
                    <a:p>
                      <a:endParaRPr/>
                    </a:p>
                  </a:txBody>
                  <a:tcPr marL="90000" marR="90000">
                    <a:solidFill>
                      <a:srgbClr val="729FCF"/>
                    </a:solidFill>
                  </a:tcPr>
                </a:tc>
                <a:tc hMerge="1">
                  <a:txBody>
                    <a:bodyPr/>
                    <a:lstStyle/>
                    <a:p>
                      <a:endParaRPr/>
                    </a:p>
                  </a:txBody>
                  <a:tcPr marL="90000" marR="90000">
                    <a:solidFill>
                      <a:srgbClr val="729FCF"/>
                    </a:solidFill>
                  </a:tcPr>
                </a:tc>
                <a:extLst>
                  <a:ext uri="{0D108BD9-81ED-4DB2-BD59-A6C34878D82A}">
                    <a16:rowId xmlns:a16="http://schemas.microsoft.com/office/drawing/2014/main" val="10000"/>
                  </a:ext>
                </a:extLst>
              </a:tr>
              <a:tr h="366120">
                <a:tc>
                  <a:txBody>
                    <a:bodyPr/>
                    <a:lstStyle/>
                    <a:p>
                      <a:pPr>
                        <a:lnSpc>
                          <a:spcPct val="100000"/>
                        </a:lnSpc>
                      </a:pPr>
                      <a:r>
                        <a:rPr lang="en-US" sz="1800" b="1" strike="noStrike" spc="-1">
                          <a:solidFill>
                            <a:srgbClr val="0000FF"/>
                          </a:solidFill>
                          <a:latin typeface="Calibri"/>
                        </a:rPr>
                        <a:t>A</a:t>
                      </a:r>
                      <a:endParaRPr lang="en-IN" sz="1800" b="0" strike="noStrike" spc="-1">
                        <a:latin typeface="Arial"/>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B</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1" strike="noStrike" spc="-1">
                          <a:solidFill>
                            <a:srgbClr val="0000FF"/>
                          </a:solidFill>
                          <a:latin typeface="Calibri"/>
                        </a:rPr>
                        <a:t>C</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403200">
                <a:tc>
                  <a:txBody>
                    <a:bodyPr/>
                    <a:lstStyle/>
                    <a:p>
                      <a:pPr>
                        <a:lnSpc>
                          <a:spcPct val="100000"/>
                        </a:lnSpc>
                      </a:pPr>
                      <a:r>
                        <a:rPr lang="en-US" sz="1800" b="0" strike="noStrike" spc="-1">
                          <a:solidFill>
                            <a:srgbClr val="000000"/>
                          </a:solidFill>
                          <a:latin typeface="Calibri"/>
                        </a:rPr>
                        <a:t>7</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466920">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2</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3"/>
                  </a:ext>
                </a:extLst>
              </a:tr>
              <a:tr h="429480">
                <a:tc>
                  <a:txBody>
                    <a:bodyPr/>
                    <a:lstStyle/>
                    <a:p>
                      <a:pPr>
                        <a:lnSpc>
                          <a:spcPct val="100000"/>
                        </a:lnSpc>
                      </a:pPr>
                      <a:r>
                        <a:rPr lang="en-US" sz="1800" b="0" strike="noStrike" spc="-1">
                          <a:solidFill>
                            <a:srgbClr val="000000"/>
                          </a:solidFill>
                          <a:latin typeface="Calibri"/>
                        </a:rPr>
                        <a:t>6</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4"/>
                  </a:ext>
                </a:extLst>
              </a:tr>
              <a:tr h="429480">
                <a:tc>
                  <a:txBody>
                    <a:bodyPr/>
                    <a:lstStyle/>
                    <a:p>
                      <a:pPr>
                        <a:lnSpc>
                          <a:spcPct val="100000"/>
                        </a:lnSpc>
                      </a:pPr>
                      <a:r>
                        <a:rPr lang="en-US" sz="1800" b="0" strike="noStrike" spc="-1">
                          <a:solidFill>
                            <a:srgbClr val="000000"/>
                          </a:solidFill>
                          <a:latin typeface="Calibri"/>
                        </a:rPr>
                        <a:t>0</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5"/>
                  </a:ext>
                </a:extLst>
              </a:tr>
              <a:tr h="410760">
                <a:tc>
                  <a:txBody>
                    <a:bodyPr/>
                    <a:lstStyle/>
                    <a:p>
                      <a:pPr>
                        <a:lnSpc>
                          <a:spcPct val="100000"/>
                        </a:lnSpc>
                      </a:pPr>
                      <a:r>
                        <a:rPr lang="en-US" sz="1800" b="0" strike="noStrike" spc="-1">
                          <a:solidFill>
                            <a:srgbClr val="000000"/>
                          </a:solidFill>
                          <a:latin typeface="Calibri"/>
                        </a:rPr>
                        <a:t>4</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3</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tc>
                  <a:txBody>
                    <a:bodyPr/>
                    <a:lstStyle/>
                    <a:p>
                      <a:pPr>
                        <a:lnSpc>
                          <a:spcPct val="100000"/>
                        </a:lnSpc>
                      </a:pPr>
                      <a:r>
                        <a:rPr lang="en-US" sz="1800" b="0" strike="noStrike" spc="-1">
                          <a:solidFill>
                            <a:srgbClr val="000000"/>
                          </a:solidFill>
                          <a:latin typeface="Calibri"/>
                        </a:rPr>
                        <a:t>1</a:t>
                      </a:r>
                      <a:endParaRPr lang="en-IN" sz="18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6"/>
                  </a:ext>
                </a:extLst>
              </a:tr>
            </a:tbl>
          </a:graphicData>
        </a:graphic>
      </p:graphicFrame>
      <p:graphicFrame>
        <p:nvGraphicFramePr>
          <p:cNvPr id="173" name="Table 6"/>
          <p:cNvGraphicFramePr>
            <a:graphicFrameLocks noGrp="1"/>
          </p:cNvGraphicFramePr>
          <p:nvPr/>
        </p:nvGraphicFramePr>
        <p:xfrm>
          <a:off x="8959680" y="1796760"/>
          <a:ext cx="948240" cy="2893800"/>
        </p:xfrm>
        <a:graphic>
          <a:graphicData uri="http://schemas.openxmlformats.org/drawingml/2006/table">
            <a:tbl>
              <a:tblPr/>
              <a:tblGrid>
                <a:gridCol w="948240">
                  <a:extLst>
                    <a:ext uri="{9D8B030D-6E8A-4147-A177-3AD203B41FA5}">
                      <a16:colId xmlns:a16="http://schemas.microsoft.com/office/drawing/2014/main" val="20000"/>
                    </a:ext>
                  </a:extLst>
                </a:gridCol>
              </a:tblGrid>
              <a:tr h="335160">
                <a:tc>
                  <a:txBody>
                    <a:bodyPr/>
                    <a:lstStyle/>
                    <a:p>
                      <a:pPr>
                        <a:lnSpc>
                          <a:spcPct val="100000"/>
                        </a:lnSpc>
                      </a:pPr>
                      <a:r>
                        <a:rPr lang="en-US" sz="1600" b="1" strike="noStrike" spc="-1">
                          <a:solidFill>
                            <a:srgbClr val="FF0000"/>
                          </a:solidFill>
                          <a:latin typeface="Calibri"/>
                        </a:rPr>
                        <a:t>Process</a:t>
                      </a:r>
                      <a:endParaRPr lang="en-IN" sz="1600" b="0" strike="noStrike" spc="-1">
                        <a:latin typeface="Arial"/>
                      </a:endParaRPr>
                    </a:p>
                  </a:txBody>
                  <a:tcPr>
                    <a:lnL w="12240">
                      <a:solidFill>
                        <a:srgbClr val="70AD47"/>
                      </a:solidFill>
                    </a:lnL>
                    <a:lnR w="12240">
                      <a:solidFill>
                        <a:srgbClr val="70AD47"/>
                      </a:solidFill>
                    </a:lnR>
                    <a:lnT w="12240">
                      <a:solidFill>
                        <a:srgbClr val="70AD47"/>
                      </a:solidFill>
                    </a:lnT>
                    <a:lnB w="25200">
                      <a:solidFill>
                        <a:srgbClr val="70AD47"/>
                      </a:solidFill>
                    </a:lnB>
                    <a:solidFill>
                      <a:srgbClr val="92D050"/>
                    </a:solidFill>
                  </a:tcPr>
                </a:tc>
                <a:extLst>
                  <a:ext uri="{0D108BD9-81ED-4DB2-BD59-A6C34878D82A}">
                    <a16:rowId xmlns:a16="http://schemas.microsoft.com/office/drawing/2014/main" val="10000"/>
                  </a:ext>
                </a:extLst>
              </a:tr>
              <a:tr h="366120">
                <a:tc>
                  <a:txBody>
                    <a:bodyPr/>
                    <a:lstStyle/>
                    <a:p>
                      <a:endParaRPr/>
                    </a:p>
                  </a:txBody>
                  <a:tcPr>
                    <a:lnL w="12240">
                      <a:solidFill>
                        <a:srgbClr val="70AD47"/>
                      </a:solidFill>
                    </a:lnL>
                    <a:lnR w="12240">
                      <a:solidFill>
                        <a:srgbClr val="70AD47"/>
                      </a:solidFill>
                    </a:lnR>
                    <a:lnT w="25200" cap="flat" cmpd="sng" algn="ctr">
                      <a:solidFill>
                        <a:srgbClr val="70AD47"/>
                      </a:solidFill>
                      <a:prstDash val="solid"/>
                      <a:round/>
                      <a:headEnd type="none" w="med" len="med"/>
                      <a:tailEnd type="none" w="med" len="med"/>
                    </a:lnT>
                    <a:lnB w="12240">
                      <a:solidFill>
                        <a:srgbClr val="70AD47"/>
                      </a:solidFill>
                    </a:lnB>
                    <a:solidFill>
                      <a:srgbClr val="70AD47">
                        <a:alpha val="20000"/>
                      </a:srgbClr>
                    </a:solidFill>
                  </a:tcPr>
                </a:tc>
                <a:extLst>
                  <a:ext uri="{0D108BD9-81ED-4DB2-BD59-A6C34878D82A}">
                    <a16:rowId xmlns:a16="http://schemas.microsoft.com/office/drawing/2014/main" val="10001"/>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0</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2"/>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1</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3"/>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2</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4"/>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3</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solidFill>
                      <a:srgbClr val="70AD47">
                        <a:alpha val="20000"/>
                      </a:srgbClr>
                    </a:solidFill>
                  </a:tcPr>
                </a:tc>
                <a:extLst>
                  <a:ext uri="{0D108BD9-81ED-4DB2-BD59-A6C34878D82A}">
                    <a16:rowId xmlns:a16="http://schemas.microsoft.com/office/drawing/2014/main" val="10005"/>
                  </a:ext>
                </a:extLst>
              </a:tr>
              <a:tr h="438480">
                <a:tc>
                  <a:txBody>
                    <a:bodyPr/>
                    <a:lstStyle/>
                    <a:p>
                      <a:pPr>
                        <a:lnSpc>
                          <a:spcPct val="100000"/>
                        </a:lnSpc>
                      </a:pPr>
                      <a:r>
                        <a:rPr lang="en-US" sz="2000" b="1" strike="noStrike" spc="-1">
                          <a:solidFill>
                            <a:srgbClr val="D34DE9"/>
                          </a:solidFill>
                          <a:latin typeface="Calibri"/>
                        </a:rPr>
                        <a:t>P</a:t>
                      </a:r>
                      <a:r>
                        <a:rPr lang="en-US" sz="2000" b="1" strike="noStrike" spc="-1" baseline="-25000">
                          <a:solidFill>
                            <a:srgbClr val="D34DE9"/>
                          </a:solidFill>
                          <a:latin typeface="Calibri"/>
                        </a:rPr>
                        <a:t>4</a:t>
                      </a:r>
                      <a:endParaRPr lang="en-IN" sz="2000" b="0" strike="noStrike" spc="-1">
                        <a:latin typeface="Arial"/>
                      </a:endParaRPr>
                    </a:p>
                  </a:txBody>
                  <a:tcPr>
                    <a:lnL w="12240">
                      <a:solidFill>
                        <a:srgbClr val="70AD47"/>
                      </a:solidFill>
                    </a:lnL>
                    <a:lnR w="12240">
                      <a:solidFill>
                        <a:srgbClr val="70AD47"/>
                      </a:solidFill>
                    </a:lnR>
                    <a:lnT w="12240">
                      <a:solidFill>
                        <a:srgbClr val="70AD47"/>
                      </a:solidFill>
                    </a:lnT>
                    <a:lnB w="12240">
                      <a:solidFill>
                        <a:srgbClr val="70AD47"/>
                      </a:solidFill>
                    </a:lnB>
                    <a:noFill/>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192" name="CustomShape 2"/>
          <p:cNvSpPr/>
          <p:nvPr/>
        </p:nvSpPr>
        <p:spPr>
          <a:xfrm>
            <a:off x="757800" y="2953080"/>
            <a:ext cx="10674720" cy="698040"/>
          </a:xfrm>
          <a:prstGeom prst="rect">
            <a:avLst/>
          </a:prstGeom>
          <a:noFill/>
          <a:ln>
            <a:noFill/>
          </a:ln>
        </p:spPr>
        <p:style>
          <a:lnRef idx="0">
            <a:scrgbClr r="0" g="0" b="0"/>
          </a:lnRef>
          <a:fillRef idx="0">
            <a:scrgbClr r="0" g="0" b="0"/>
          </a:fillRef>
          <a:effectRef idx="0">
            <a:scrgbClr r="0" g="0" b="0"/>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193"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endParaRPr/>
          </a:p>
        </p:txBody>
      </p:sp>
      <p:sp>
        <p:nvSpPr>
          <p:cNvPr id="194" name="CustomShape 4"/>
          <p:cNvSpPr/>
          <p:nvPr/>
        </p:nvSpPr>
        <p:spPr>
          <a:xfrm>
            <a:off x="-398520" y="273600"/>
            <a:ext cx="10971720" cy="1144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Arial"/>
                <a:ea typeface="DejaVu Sans"/>
              </a:rPr>
              <a:t>Handout Overview</a:t>
            </a:r>
            <a:endParaRPr lang="en-IN" sz="4000" b="0" strike="noStrike" spc="-1">
              <a:latin typeface="Arial"/>
            </a:endParaRPr>
          </a:p>
        </p:txBody>
      </p:sp>
      <p:sp>
        <p:nvSpPr>
          <p:cNvPr id="195" name="CustomShape 5"/>
          <p:cNvSpPr/>
          <p:nvPr/>
        </p:nvSpPr>
        <p:spPr>
          <a:xfrm>
            <a:off x="609480" y="1604520"/>
            <a:ext cx="10971720" cy="3976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1" strike="noStrike" spc="-1">
                <a:solidFill>
                  <a:srgbClr val="00008B"/>
                </a:solidFill>
                <a:latin typeface="Calibri"/>
                <a:ea typeface="DejaVu Sans"/>
              </a:rPr>
              <a:t>Let’s go through the handout</a:t>
            </a:r>
            <a:endParaRPr lang="en-IN" sz="4000" b="0" strike="noStrike" spc="-1">
              <a:latin typeface="Aria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Computing Environments</a:t>
            </a:r>
            <a:endParaRPr lang="en-IN" sz="4000" b="0" strike="noStrike" spc="-1">
              <a:latin typeface="Arial"/>
            </a:endParaRPr>
          </a:p>
        </p:txBody>
      </p:sp>
      <p:sp>
        <p:nvSpPr>
          <p:cNvPr id="257" name="CustomShape 2"/>
          <p:cNvSpPr/>
          <p:nvPr/>
        </p:nvSpPr>
        <p:spPr>
          <a:xfrm>
            <a:off x="43560" y="1391400"/>
            <a:ext cx="6490080" cy="447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343080" indent="-341640">
              <a:lnSpc>
                <a:spcPct val="100000"/>
              </a:lnSpc>
              <a:buClr>
                <a:srgbClr val="FF0000"/>
              </a:buClr>
              <a:buFont typeface="Wingdings" charset="2"/>
              <a:buChar char=""/>
            </a:pPr>
            <a:r>
              <a:rPr lang="en-GB" sz="2400" b="1" strike="noStrike" spc="-1">
                <a:solidFill>
                  <a:srgbClr val="FF0000"/>
                </a:solidFill>
                <a:latin typeface="Cambria"/>
                <a:ea typeface="DejaVu Sans"/>
              </a:rPr>
              <a:t>Multiprocessors</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mbria"/>
                <a:ea typeface="DejaVu Sans"/>
              </a:rPr>
              <a:t>Also known as </a:t>
            </a:r>
            <a:r>
              <a:rPr lang="en-GB" sz="2400" b="1" strike="noStrike" spc="-1">
                <a:solidFill>
                  <a:srgbClr val="3366FF"/>
                </a:solidFill>
                <a:latin typeface="Cambria"/>
                <a:ea typeface="DejaVu Sans"/>
              </a:rPr>
              <a:t>parallel systems</a:t>
            </a:r>
            <a:r>
              <a:rPr lang="en-GB" sz="2400" b="0" strike="noStrike" spc="-1">
                <a:solidFill>
                  <a:srgbClr val="000000"/>
                </a:solidFill>
                <a:latin typeface="Cambria"/>
                <a:ea typeface="DejaVu Sans"/>
              </a:rPr>
              <a:t>, </a:t>
            </a:r>
            <a:r>
              <a:rPr lang="en-GB" sz="2400" b="1" strike="noStrike" spc="-1">
                <a:solidFill>
                  <a:srgbClr val="3366FF"/>
                </a:solidFill>
                <a:latin typeface="Cambria"/>
                <a:ea typeface="DejaVu Sans"/>
              </a:rPr>
              <a:t>multi-core systems</a:t>
            </a:r>
            <a:endParaRPr lang="en-IN" sz="2400" b="0" strike="noStrike" spc="-1">
              <a:latin typeface="Arial"/>
            </a:endParaRPr>
          </a:p>
          <a:p>
            <a:pPr marL="800280" lvl="1" indent="-341640">
              <a:lnSpc>
                <a:spcPct val="100000"/>
              </a:lnSpc>
              <a:buClr>
                <a:srgbClr val="3366FF"/>
              </a:buClr>
              <a:buFont typeface="Wingdings" charset="2"/>
              <a:buChar char=""/>
            </a:pPr>
            <a:r>
              <a:rPr lang="en-GB" sz="2400" b="0" strike="noStrike" spc="-1">
                <a:solidFill>
                  <a:srgbClr val="3366FF"/>
                </a:solidFill>
                <a:latin typeface="Cambria"/>
                <a:ea typeface="DejaVu Sans"/>
              </a:rPr>
              <a:t>2 or more processors in close communication, sharing the computer bus and sometimes the clock, memory and peripheral devices</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mbria"/>
                <a:ea typeface="DejaVu Sans"/>
              </a:rPr>
              <a:t>Advantages:</a:t>
            </a:r>
            <a:endParaRPr lang="en-IN" sz="2400" b="0" strike="noStrike" spc="-1">
              <a:latin typeface="Arial"/>
            </a:endParaRPr>
          </a:p>
          <a:p>
            <a:pPr marL="1200240" lvl="2" indent="-341640">
              <a:lnSpc>
                <a:spcPct val="100000"/>
              </a:lnSpc>
              <a:buClr>
                <a:srgbClr val="3366FF"/>
              </a:buClr>
              <a:buFont typeface="Wingdings" charset="2"/>
              <a:buChar char=""/>
            </a:pPr>
            <a:r>
              <a:rPr lang="en-GB" sz="2400" b="1" strike="noStrike" spc="-1">
                <a:solidFill>
                  <a:srgbClr val="3366FF"/>
                </a:solidFill>
                <a:latin typeface="Cambria"/>
                <a:ea typeface="DejaVu Sans"/>
              </a:rPr>
              <a:t>Increased throughput</a:t>
            </a:r>
            <a:endParaRPr lang="en-IN" sz="2400" b="0" strike="noStrike" spc="-1">
              <a:latin typeface="Arial"/>
            </a:endParaRPr>
          </a:p>
          <a:p>
            <a:pPr marL="1200240" lvl="2" indent="-341640">
              <a:lnSpc>
                <a:spcPct val="100000"/>
              </a:lnSpc>
              <a:buClr>
                <a:srgbClr val="3366FF"/>
              </a:buClr>
              <a:buFont typeface="Wingdings" charset="2"/>
              <a:buChar char=""/>
            </a:pPr>
            <a:r>
              <a:rPr lang="en-GB" sz="2400" b="1" strike="noStrike" spc="-1">
                <a:solidFill>
                  <a:srgbClr val="3366FF"/>
                </a:solidFill>
                <a:latin typeface="Cambria"/>
                <a:ea typeface="DejaVu Sans"/>
              </a:rPr>
              <a:t>Economy of scale</a:t>
            </a:r>
            <a:endParaRPr lang="en-IN" sz="2400" b="0" strike="noStrike" spc="-1">
              <a:latin typeface="Arial"/>
            </a:endParaRPr>
          </a:p>
          <a:p>
            <a:pPr marL="1200240" lvl="2" indent="-341640">
              <a:lnSpc>
                <a:spcPct val="100000"/>
              </a:lnSpc>
              <a:buClr>
                <a:srgbClr val="3366FF"/>
              </a:buClr>
              <a:buFont typeface="Wingdings" charset="2"/>
              <a:buChar char=""/>
            </a:pPr>
            <a:r>
              <a:rPr lang="en-GB" sz="2400" b="1" strike="noStrike" spc="-1">
                <a:solidFill>
                  <a:srgbClr val="3366FF"/>
                </a:solidFill>
                <a:latin typeface="Cambria"/>
                <a:ea typeface="DejaVu Sans"/>
              </a:rPr>
              <a:t>Increased reliability </a:t>
            </a:r>
            <a:r>
              <a:rPr lang="en-GB" sz="2400" b="0" strike="noStrike" spc="-1">
                <a:solidFill>
                  <a:srgbClr val="000000"/>
                </a:solidFill>
                <a:latin typeface="Cambria"/>
                <a:ea typeface="DejaVu Sans"/>
              </a:rPr>
              <a:t>– graceful degradation, fault tolerance</a:t>
            </a:r>
            <a:endParaRPr lang="en-IN" sz="2400" b="0" strike="noStrike" spc="-1">
              <a:latin typeface="Arial"/>
            </a:endParaRPr>
          </a:p>
        </p:txBody>
      </p:sp>
      <p:pic>
        <p:nvPicPr>
          <p:cNvPr id="258" name="Picture 2"/>
          <p:cNvPicPr/>
          <p:nvPr/>
        </p:nvPicPr>
        <p:blipFill>
          <a:blip r:embed="rId2"/>
          <a:stretch>
            <a:fillRect/>
          </a:stretch>
        </p:blipFill>
        <p:spPr>
          <a:xfrm>
            <a:off x="6975720" y="1475280"/>
            <a:ext cx="4961160" cy="2455920"/>
          </a:xfrm>
          <a:prstGeom prst="rect">
            <a:avLst/>
          </a:prstGeom>
          <a:ln>
            <a:noFill/>
          </a:ln>
        </p:spPr>
      </p:pic>
      <p:sp>
        <p:nvSpPr>
          <p:cNvPr id="259" name="CustomShape 3"/>
          <p:cNvSpPr/>
          <p:nvPr/>
        </p:nvSpPr>
        <p:spPr>
          <a:xfrm>
            <a:off x="5055120" y="4095000"/>
            <a:ext cx="713628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800280" lvl="1" indent="-341640">
              <a:lnSpc>
                <a:spcPct val="100000"/>
              </a:lnSpc>
              <a:buClr>
                <a:srgbClr val="000000"/>
              </a:buClr>
              <a:buFont typeface="Wingdings" charset="2"/>
              <a:buChar char=""/>
            </a:pPr>
            <a:r>
              <a:rPr lang="en-GB" sz="2400" b="0" strike="noStrike" spc="-1">
                <a:solidFill>
                  <a:srgbClr val="000000"/>
                </a:solidFill>
                <a:latin typeface="Cambria"/>
                <a:ea typeface="DejaVu Sans"/>
              </a:rPr>
              <a:t>Two types:</a:t>
            </a:r>
            <a:endParaRPr lang="en-IN" sz="2400" b="0" strike="noStrike" spc="-1">
              <a:latin typeface="Arial"/>
            </a:endParaRPr>
          </a:p>
          <a:p>
            <a:pPr marL="1200240" lvl="2" indent="-341640">
              <a:lnSpc>
                <a:spcPct val="100000"/>
              </a:lnSpc>
              <a:buClr>
                <a:srgbClr val="3366FF"/>
              </a:buClr>
              <a:buFont typeface="Wingdings" charset="2"/>
              <a:buChar char=""/>
            </a:pPr>
            <a:r>
              <a:rPr lang="en-GB" sz="2400" b="1" strike="noStrike" spc="-1">
                <a:solidFill>
                  <a:srgbClr val="3366FF"/>
                </a:solidFill>
                <a:latin typeface="Cambria"/>
                <a:ea typeface="DejaVu Sans"/>
              </a:rPr>
              <a:t>Asymmetric Multiprocessing </a:t>
            </a:r>
            <a:r>
              <a:rPr lang="en-GB" sz="2400" b="0" strike="noStrike" spc="-1">
                <a:solidFill>
                  <a:srgbClr val="000000"/>
                </a:solidFill>
                <a:latin typeface="Cambria"/>
                <a:ea typeface="DejaVu Sans"/>
              </a:rPr>
              <a:t>– each processor is assigned a specific task, boss processor controls worker processors</a:t>
            </a:r>
            <a:endParaRPr lang="en-IN" sz="2400" b="0" strike="noStrike" spc="-1">
              <a:latin typeface="Arial"/>
            </a:endParaRPr>
          </a:p>
          <a:p>
            <a:pPr marL="1200240" lvl="2" indent="-341640">
              <a:lnSpc>
                <a:spcPct val="100000"/>
              </a:lnSpc>
              <a:buClr>
                <a:srgbClr val="3366FF"/>
              </a:buClr>
              <a:buFont typeface="Wingdings" charset="2"/>
              <a:buChar char=""/>
            </a:pPr>
            <a:r>
              <a:rPr lang="en-GB" sz="2400" b="1" strike="noStrike" spc="-1">
                <a:solidFill>
                  <a:srgbClr val="3366FF"/>
                </a:solidFill>
                <a:latin typeface="Cambria"/>
                <a:ea typeface="DejaVu Sans"/>
              </a:rPr>
              <a:t>Symmetric Multiprocessing </a:t>
            </a:r>
            <a:r>
              <a:rPr lang="en-GB" sz="2400" b="0" strike="noStrike" spc="-1">
                <a:solidFill>
                  <a:srgbClr val="000000"/>
                </a:solidFill>
                <a:latin typeface="Cambria"/>
                <a:ea typeface="DejaVu Sans"/>
              </a:rPr>
              <a:t>– each processor performs all tasks, peers</a:t>
            </a:r>
            <a:endParaRPr lang="en-IN" sz="24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5" name="CustomShape 2"/>
          <p:cNvSpPr/>
          <p:nvPr/>
        </p:nvSpPr>
        <p:spPr>
          <a:xfrm>
            <a:off x="367560" y="246960"/>
            <a:ext cx="8503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Deadlock Detection</a:t>
            </a:r>
            <a:endParaRPr lang="en-IN" sz="4000" b="0" strike="noStrike" spc="-1">
              <a:latin typeface="Arial"/>
            </a:endParaRPr>
          </a:p>
        </p:txBody>
      </p:sp>
      <p:sp>
        <p:nvSpPr>
          <p:cNvPr id="176" name="CustomShape 3"/>
          <p:cNvSpPr/>
          <p:nvPr/>
        </p:nvSpPr>
        <p:spPr>
          <a:xfrm>
            <a:off x="367560" y="1431360"/>
            <a:ext cx="116636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Allow system to enter deadlock state </a:t>
            </a:r>
            <a:br/>
            <a:r>
              <a:rPr lang="en-US" sz="2400" b="0" strike="noStrike" spc="-1">
                <a:solidFill>
                  <a:srgbClr val="000000"/>
                </a:solidFill>
                <a:latin typeface="Calibri"/>
                <a:ea typeface="DejaVu Sans"/>
              </a:rPr>
              <a:t> </a:t>
            </a:r>
            <a:endParaRPr lang="en-IN" sz="2400" b="0" strike="noStrike" spc="-1">
              <a:latin typeface="Arial"/>
            </a:endParaRPr>
          </a:p>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Detection algorithm</a:t>
            </a:r>
            <a:br/>
            <a:r>
              <a:rPr lang="en-US" sz="2400" b="0" strike="noStrike" spc="-1">
                <a:solidFill>
                  <a:srgbClr val="000000"/>
                </a:solidFill>
                <a:latin typeface="Calibri"/>
                <a:ea typeface="DejaVu Sans"/>
              </a:rPr>
              <a:t> </a:t>
            </a:r>
            <a:endParaRPr lang="en-IN" sz="2400" b="0" strike="noStrike" spc="-1">
              <a:latin typeface="Arial"/>
            </a:endParaRPr>
          </a:p>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Recovery scheme</a:t>
            </a:r>
            <a:endParaRPr lang="en-IN" sz="2400" b="0" strike="noStrike" spc="-1">
              <a:latin typeface="Arial"/>
            </a:endParaRPr>
          </a:p>
        </p:txBody>
      </p: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8" name="CustomShape 2"/>
          <p:cNvSpPr/>
          <p:nvPr/>
        </p:nvSpPr>
        <p:spPr>
          <a:xfrm>
            <a:off x="466560" y="0"/>
            <a:ext cx="850356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Single Instance of Each Resource Type</a:t>
            </a:r>
            <a:endParaRPr lang="en-IN" sz="4000" b="0" strike="noStrike" spc="-1">
              <a:latin typeface="Arial"/>
            </a:endParaRPr>
          </a:p>
        </p:txBody>
      </p:sp>
      <p:sp>
        <p:nvSpPr>
          <p:cNvPr id="179" name="CustomShape 3"/>
          <p:cNvSpPr/>
          <p:nvPr/>
        </p:nvSpPr>
        <p:spPr>
          <a:xfrm>
            <a:off x="71280" y="1431360"/>
            <a:ext cx="53978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Maintain </a:t>
            </a:r>
            <a:r>
              <a:rPr lang="en-US" sz="2400" b="1" strike="noStrike" spc="-1">
                <a:solidFill>
                  <a:srgbClr val="3366FF"/>
                </a:solidFill>
                <a:latin typeface="Calibri"/>
                <a:ea typeface="DejaVu Sans"/>
              </a:rPr>
              <a:t>wait-for </a:t>
            </a:r>
            <a:r>
              <a:rPr lang="en-US" sz="2400" b="0" strike="noStrike" spc="-1">
                <a:solidFill>
                  <a:srgbClr val="000000"/>
                </a:solidFill>
                <a:latin typeface="Calibri"/>
                <a:ea typeface="DejaVu Sans"/>
              </a:rPr>
              <a:t>graph</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Nodes are processes</a:t>
            </a:r>
            <a:endParaRPr lang="en-IN" sz="2400" b="0" strike="noStrike" spc="-1">
              <a:latin typeface="Arial"/>
            </a:endParaRPr>
          </a:p>
          <a:p>
            <a:pPr>
              <a:lnSpc>
                <a:spcPct val="90000"/>
              </a:lnSpc>
              <a:spcBef>
                <a:spcPts val="499"/>
              </a:spcBef>
            </a:pPr>
            <a:r>
              <a:rPr lang="en-US" sz="2400" b="1" i="1" strike="noStrike" spc="-1">
                <a:solidFill>
                  <a:srgbClr val="000000"/>
                </a:solidFill>
                <a:latin typeface="Calibri"/>
                <a:ea typeface="DejaVu Sans"/>
              </a:rPr>
              <a:t>	P</a:t>
            </a:r>
            <a:r>
              <a:rPr lang="en-US" sz="2400" b="1" i="1" strike="noStrike" spc="-1" baseline="-25000">
                <a:solidFill>
                  <a:srgbClr val="000000"/>
                </a:solidFill>
                <a:latin typeface="Calibri"/>
                <a:ea typeface="DejaVu Sans"/>
              </a:rPr>
              <a:t>i</a:t>
            </a:r>
            <a:r>
              <a:rPr lang="en-US" sz="2400" b="1" strike="noStrike" spc="-1">
                <a:solidFill>
                  <a:srgbClr val="000000"/>
                </a:solidFill>
                <a:latin typeface="Calibri"/>
                <a:ea typeface="DejaVu Sans"/>
              </a:rPr>
              <a:t> </a:t>
            </a:r>
            <a:r>
              <a:rPr lang="en-US" sz="2800" b="0" i="1" strike="noStrike" spc="-1">
                <a:solidFill>
                  <a:srgbClr val="000000"/>
                </a:solidFill>
                <a:latin typeface="Arial"/>
                <a:ea typeface="Arial"/>
              </a:rPr>
              <a:t>→</a:t>
            </a:r>
            <a:r>
              <a:rPr lang="en-US" sz="2400" b="1" strike="noStrike" spc="-1">
                <a:solidFill>
                  <a:srgbClr val="000000"/>
                </a:solidFill>
                <a:latin typeface="Calibri"/>
                <a:ea typeface="DejaVu Sans"/>
              </a:rPr>
              <a:t> </a:t>
            </a:r>
            <a:r>
              <a:rPr lang="en-US" sz="2400" b="1" i="1" strike="noStrike" spc="-1">
                <a:solidFill>
                  <a:srgbClr val="000000"/>
                </a:solidFill>
                <a:latin typeface="Calibri"/>
                <a:ea typeface="DejaVu Sans"/>
              </a:rPr>
              <a:t>P</a:t>
            </a:r>
            <a:r>
              <a:rPr lang="en-US" sz="2400" b="1" i="1" strike="noStrike" spc="-1" baseline="-25000">
                <a:solidFill>
                  <a:srgbClr val="000000"/>
                </a:solidFill>
                <a:latin typeface="Calibri"/>
                <a:ea typeface="DejaVu Sans"/>
              </a:rPr>
              <a:t>j   </a:t>
            </a:r>
            <a:r>
              <a:rPr lang="en-US" sz="2400" b="0" strike="noStrike" spc="-1">
                <a:solidFill>
                  <a:srgbClr val="000000"/>
                </a:solidFill>
                <a:latin typeface="Calibri"/>
                <a:ea typeface="DejaVu Sans"/>
              </a:rPr>
              <a:t>if </a:t>
            </a:r>
            <a:r>
              <a:rPr lang="en-US" sz="2400" b="1" i="1" strike="noStrike" spc="-1">
                <a:solidFill>
                  <a:srgbClr val="000000"/>
                </a:solidFill>
                <a:latin typeface="Calibri"/>
                <a:ea typeface="DejaVu Sans"/>
              </a:rPr>
              <a:t>P</a:t>
            </a:r>
            <a:r>
              <a:rPr lang="en-US" sz="2400" b="1" i="1" strike="noStrike" spc="-1" baseline="-25000">
                <a:solidFill>
                  <a:srgbClr val="000000"/>
                </a:solidFill>
                <a:latin typeface="Calibri"/>
                <a:ea typeface="DejaVu Sans"/>
              </a:rPr>
              <a:t>i</a:t>
            </a:r>
            <a:r>
              <a:rPr lang="en-US" sz="2400" b="0" i="1" strike="noStrike" spc="-1">
                <a:solidFill>
                  <a:srgbClr val="000000"/>
                </a:solidFill>
                <a:latin typeface="Calibri"/>
                <a:ea typeface="DejaVu Sans"/>
              </a:rPr>
              <a:t> </a:t>
            </a:r>
            <a:r>
              <a:rPr lang="en-US" sz="2400" b="0" strike="noStrike" spc="-1">
                <a:solidFill>
                  <a:srgbClr val="000000"/>
                </a:solidFill>
                <a:latin typeface="Calibri"/>
                <a:ea typeface="DejaVu Sans"/>
              </a:rPr>
              <a:t>is waiting for</a:t>
            </a:r>
            <a:r>
              <a:rPr lang="en-US" sz="2400" b="0" i="1" strike="noStrike" spc="-1">
                <a:solidFill>
                  <a:srgbClr val="000000"/>
                </a:solidFill>
                <a:latin typeface="Calibri"/>
                <a:ea typeface="DejaVu Sans"/>
              </a:rPr>
              <a:t> </a:t>
            </a:r>
            <a:r>
              <a:rPr lang="en-US" sz="2400" b="1" i="1" strike="noStrike" spc="-1">
                <a:solidFill>
                  <a:srgbClr val="000000"/>
                </a:solidFill>
                <a:latin typeface="Calibri"/>
                <a:ea typeface="DejaVu Sans"/>
              </a:rPr>
              <a:t>P</a:t>
            </a:r>
            <a:r>
              <a:rPr lang="en-US" sz="2400" b="1" i="1" strike="noStrike" spc="-1" baseline="-25000">
                <a:solidFill>
                  <a:srgbClr val="000000"/>
                </a:solidFill>
                <a:latin typeface="Calibri"/>
                <a:ea typeface="DejaVu Sans"/>
              </a:rPr>
              <a:t>j</a:t>
            </a:r>
            <a:br/>
            <a:r>
              <a:rPr lang="en-US" sz="2400" b="1" i="1" strike="noStrike" spc="-1">
                <a:solidFill>
                  <a:srgbClr val="000000"/>
                </a:solidFill>
                <a:latin typeface="Calibri"/>
                <a:ea typeface="DejaVu Sans"/>
              </a:rPr>
              <a:t> </a:t>
            </a:r>
            <a:endParaRPr lang="en-IN" sz="2400" b="0" strike="noStrike" spc="-1">
              <a:latin typeface="Arial"/>
            </a:endParaRPr>
          </a:p>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Periodically invoke an algorithm that searches for a cycle in the graph. If there is a cycle, there exists a deadlock</a:t>
            </a:r>
            <a:endParaRPr lang="en-IN" sz="2400" b="0" strike="noStrike" spc="-1">
              <a:latin typeface="Arial"/>
            </a:endParaRPr>
          </a:p>
          <a:p>
            <a:pPr>
              <a:lnSpc>
                <a:spcPct val="90000"/>
              </a:lnSpc>
              <a:spcBef>
                <a:spcPts val="1001"/>
              </a:spcBef>
            </a:pPr>
            <a:endParaRPr lang="en-IN" sz="2400" b="0" strike="noStrike" spc="-1">
              <a:latin typeface="Arial"/>
            </a:endParaRPr>
          </a:p>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An algorithm to detect a cycle in a graph requires O(</a:t>
            </a:r>
            <a:r>
              <a:rPr lang="en-US" sz="2400" b="1" i="1" strike="noStrike" spc="-1">
                <a:solidFill>
                  <a:srgbClr val="000000"/>
                </a:solidFill>
                <a:latin typeface="Calibri"/>
                <a:ea typeface="DejaVu Sans"/>
              </a:rPr>
              <a:t>n</a:t>
            </a:r>
            <a:r>
              <a:rPr lang="en-US" sz="2400" b="1" strike="noStrike" spc="-1" baseline="30000">
                <a:solidFill>
                  <a:srgbClr val="000000"/>
                </a:solidFill>
                <a:latin typeface="Calibri"/>
                <a:ea typeface="DejaVu Sans"/>
              </a:rPr>
              <a:t>2</a:t>
            </a:r>
            <a:r>
              <a:rPr lang="en-US" sz="2400" b="0" strike="noStrike" spc="-1">
                <a:solidFill>
                  <a:srgbClr val="000000"/>
                </a:solidFill>
                <a:latin typeface="Calibri"/>
                <a:ea typeface="DejaVu Sans"/>
              </a:rPr>
              <a:t>)</a:t>
            </a:r>
            <a:r>
              <a:rPr lang="en-US" sz="2400" b="1" strike="noStrike" spc="-1">
                <a:solidFill>
                  <a:srgbClr val="000000"/>
                </a:solidFill>
                <a:latin typeface="Calibri"/>
                <a:ea typeface="DejaVu Sans"/>
              </a:rPr>
              <a:t> </a:t>
            </a:r>
            <a:r>
              <a:rPr lang="en-US" sz="2400" b="0" strike="noStrike" spc="-1">
                <a:solidFill>
                  <a:srgbClr val="000000"/>
                </a:solidFill>
                <a:latin typeface="Calibri"/>
                <a:ea typeface="DejaVu Sans"/>
              </a:rPr>
              <a:t>operations, where </a:t>
            </a:r>
            <a:r>
              <a:rPr lang="en-US" sz="2400" b="1" i="1" strike="noStrike" spc="-1">
                <a:solidFill>
                  <a:srgbClr val="000000"/>
                </a:solidFill>
                <a:latin typeface="Calibri"/>
                <a:ea typeface="DejaVu Sans"/>
              </a:rPr>
              <a:t>n</a:t>
            </a:r>
            <a:r>
              <a:rPr lang="en-US" sz="2400" b="0" strike="noStrike" spc="-1">
                <a:solidFill>
                  <a:srgbClr val="000000"/>
                </a:solidFill>
                <a:latin typeface="Calibri"/>
                <a:ea typeface="DejaVu Sans"/>
              </a:rPr>
              <a:t> is the number of vertices in the graph</a:t>
            </a:r>
            <a:endParaRPr lang="en-IN" sz="2400" b="0" strike="noStrike" spc="-1">
              <a:latin typeface="Arial"/>
            </a:endParaRPr>
          </a:p>
        </p:txBody>
      </p:sp>
      <p:pic>
        <p:nvPicPr>
          <p:cNvPr id="180" name="Picture 6" descr="7"/>
          <p:cNvPicPr/>
          <p:nvPr/>
        </p:nvPicPr>
        <p:blipFill>
          <a:blip r:embed="rId2"/>
          <a:stretch>
            <a:fillRect/>
          </a:stretch>
        </p:blipFill>
        <p:spPr>
          <a:xfrm>
            <a:off x="5634720" y="1676520"/>
            <a:ext cx="5936040" cy="3829680"/>
          </a:xfrm>
          <a:prstGeom prst="rect">
            <a:avLst/>
          </a:prstGeom>
          <a:ln>
            <a:noFill/>
          </a:ln>
        </p:spPr>
      </p:pic>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2" name="CustomShape 2"/>
          <p:cNvSpPr/>
          <p:nvPr/>
        </p:nvSpPr>
        <p:spPr>
          <a:xfrm>
            <a:off x="144000" y="72000"/>
            <a:ext cx="8682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Multiple Instances of Resource Types</a:t>
            </a:r>
            <a:endParaRPr lang="en-IN" sz="4000" b="0" strike="noStrike" spc="-1">
              <a:latin typeface="Arial"/>
            </a:endParaRPr>
          </a:p>
        </p:txBody>
      </p:sp>
      <p:sp>
        <p:nvSpPr>
          <p:cNvPr id="183" name="CustomShape 3"/>
          <p:cNvSpPr/>
          <p:nvPr/>
        </p:nvSpPr>
        <p:spPr>
          <a:xfrm>
            <a:off x="71280" y="1431360"/>
            <a:ext cx="1188036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400" b="1" strike="noStrike" spc="-1" dirty="0">
                <a:solidFill>
                  <a:srgbClr val="000000"/>
                </a:solidFill>
                <a:latin typeface="Calibri"/>
                <a:ea typeface="DejaVu Sans"/>
              </a:rPr>
              <a:t>Available:</a:t>
            </a:r>
            <a:r>
              <a:rPr lang="en-US" sz="2400" b="0" strike="noStrike" spc="-1" dirty="0">
                <a:solidFill>
                  <a:srgbClr val="000000"/>
                </a:solidFill>
                <a:latin typeface="Calibri"/>
                <a:ea typeface="DejaVu Sans"/>
              </a:rPr>
              <a:t> A vector of length </a:t>
            </a:r>
            <a:r>
              <a:rPr lang="en-US" sz="2400" b="0" i="1" strike="noStrike" spc="-1" dirty="0">
                <a:solidFill>
                  <a:srgbClr val="000000"/>
                </a:solidFill>
                <a:latin typeface="Calibri"/>
                <a:ea typeface="DejaVu Sans"/>
              </a:rPr>
              <a:t>m </a:t>
            </a:r>
            <a:r>
              <a:rPr lang="en-US" sz="2400" b="0" strike="noStrike" spc="-1" dirty="0">
                <a:solidFill>
                  <a:srgbClr val="000000"/>
                </a:solidFill>
                <a:latin typeface="Calibri"/>
                <a:ea typeface="DejaVu Sans"/>
              </a:rPr>
              <a:t>indicates the number of available resources of each type.</a:t>
            </a:r>
            <a:endParaRPr lang="en-IN" sz="2400" b="0" strike="noStrike" spc="-1" dirty="0">
              <a:latin typeface="Arial"/>
            </a:endParaRPr>
          </a:p>
          <a:p>
            <a:pPr marL="228600" indent="-227520">
              <a:lnSpc>
                <a:spcPct val="90000"/>
              </a:lnSpc>
              <a:spcBef>
                <a:spcPts val="1001"/>
              </a:spcBef>
              <a:buClr>
                <a:srgbClr val="000000"/>
              </a:buClr>
              <a:buFont typeface="Wingdings" charset="2"/>
              <a:buChar char=""/>
            </a:pPr>
            <a:r>
              <a:rPr lang="en-US" sz="2400" b="1" strike="noStrike" spc="-1" dirty="0">
                <a:solidFill>
                  <a:srgbClr val="000000"/>
                </a:solidFill>
                <a:latin typeface="Calibri"/>
                <a:ea typeface="DejaVu Sans"/>
              </a:rPr>
              <a:t>Allocation: </a:t>
            </a:r>
            <a:r>
              <a:rPr lang="en-US" sz="2400" b="0" strike="noStrike" spc="-1" dirty="0">
                <a:solidFill>
                  <a:srgbClr val="000000"/>
                </a:solidFill>
                <a:latin typeface="Calibri"/>
                <a:ea typeface="DejaVu Sans"/>
              </a:rPr>
              <a:t>An </a:t>
            </a:r>
            <a:r>
              <a:rPr lang="en-US" sz="2400" b="0" i="1" strike="noStrike" spc="-1" dirty="0">
                <a:solidFill>
                  <a:srgbClr val="000000"/>
                </a:solidFill>
                <a:latin typeface="Calibri"/>
                <a:ea typeface="DejaVu Sans"/>
              </a:rPr>
              <a:t>n × m</a:t>
            </a:r>
            <a:r>
              <a:rPr lang="en-US" sz="2400" b="0" strike="noStrike" spc="-1" dirty="0">
                <a:solidFill>
                  <a:srgbClr val="000000"/>
                </a:solidFill>
                <a:latin typeface="Calibri"/>
                <a:ea typeface="DejaVu Sans"/>
              </a:rPr>
              <a:t> matrix defines the number of resources of each type currently allocated to each thread.</a:t>
            </a:r>
            <a:endParaRPr lang="en-IN" sz="2400" b="0" strike="noStrike" spc="-1" dirty="0">
              <a:latin typeface="Arial"/>
            </a:endParaRPr>
          </a:p>
          <a:p>
            <a:pPr marL="228600" indent="-227520">
              <a:lnSpc>
                <a:spcPct val="90000"/>
              </a:lnSpc>
              <a:spcBef>
                <a:spcPts val="1001"/>
              </a:spcBef>
              <a:buClr>
                <a:srgbClr val="000000"/>
              </a:buClr>
              <a:buFont typeface="Wingdings" charset="2"/>
              <a:buChar char=""/>
            </a:pPr>
            <a:r>
              <a:rPr lang="en-US" sz="2400" b="1" strike="noStrike" spc="-1" dirty="0">
                <a:solidFill>
                  <a:srgbClr val="000000"/>
                </a:solidFill>
                <a:latin typeface="Calibri"/>
                <a:ea typeface="DejaVu Sans"/>
              </a:rPr>
              <a:t>Request: </a:t>
            </a:r>
            <a:r>
              <a:rPr lang="en-US" sz="2400" b="0" strike="noStrike" spc="-1" dirty="0">
                <a:solidFill>
                  <a:srgbClr val="000000"/>
                </a:solidFill>
                <a:latin typeface="Calibri"/>
                <a:ea typeface="DejaVu Sans"/>
              </a:rPr>
              <a:t>An </a:t>
            </a:r>
            <a:r>
              <a:rPr lang="en-US" sz="2400" b="0" i="1" strike="noStrike" spc="-1" dirty="0">
                <a:solidFill>
                  <a:srgbClr val="000000"/>
                </a:solidFill>
                <a:latin typeface="Calibri"/>
                <a:ea typeface="DejaVu Sans"/>
              </a:rPr>
              <a:t>n × m</a:t>
            </a:r>
            <a:r>
              <a:rPr lang="en-US" sz="2400" b="0" strike="noStrike" spc="-1" dirty="0">
                <a:solidFill>
                  <a:srgbClr val="000000"/>
                </a:solidFill>
                <a:latin typeface="Calibri"/>
                <a:ea typeface="DejaVu Sans"/>
              </a:rPr>
              <a:t> matrix indicates the current request of each thread. If </a:t>
            </a:r>
            <a:r>
              <a:rPr lang="en-US" sz="2400" b="0" i="1" strike="noStrike" spc="-1" dirty="0">
                <a:solidFill>
                  <a:srgbClr val="000000"/>
                </a:solidFill>
                <a:latin typeface="Calibri"/>
                <a:ea typeface="DejaVu Sans"/>
              </a:rPr>
              <a:t>Request[</a:t>
            </a:r>
            <a:r>
              <a:rPr lang="en-US" sz="2400" b="0" i="1" strike="noStrike" spc="-1" dirty="0" err="1">
                <a:solidFill>
                  <a:srgbClr val="000000"/>
                </a:solidFill>
                <a:latin typeface="Calibri"/>
                <a:ea typeface="DejaVu Sans"/>
              </a:rPr>
              <a:t>i</a:t>
            </a:r>
            <a:r>
              <a:rPr lang="en-US" sz="2400" b="0" i="1" strike="noStrike" spc="-1" dirty="0">
                <a:solidFill>
                  <a:srgbClr val="000000"/>
                </a:solidFill>
                <a:latin typeface="Calibri"/>
                <a:ea typeface="DejaVu Sans"/>
              </a:rPr>
              <a:t>][j] </a:t>
            </a:r>
            <a:r>
              <a:rPr lang="en-US" sz="2400" b="0" strike="noStrike" spc="-1" dirty="0">
                <a:solidFill>
                  <a:srgbClr val="000000"/>
                </a:solidFill>
                <a:latin typeface="Calibri"/>
                <a:ea typeface="DejaVu Sans"/>
              </a:rPr>
              <a:t>equals </a:t>
            </a:r>
            <a:r>
              <a:rPr lang="en-US" sz="2400" b="0" i="1" strike="noStrike" spc="-1" dirty="0">
                <a:solidFill>
                  <a:srgbClr val="000000"/>
                </a:solidFill>
                <a:latin typeface="Calibri"/>
                <a:ea typeface="DejaVu Sans"/>
              </a:rPr>
              <a:t>k</a:t>
            </a:r>
            <a:r>
              <a:rPr lang="en-US" sz="2400" b="0" strike="noStrike" spc="-1" dirty="0">
                <a:solidFill>
                  <a:srgbClr val="000000"/>
                </a:solidFill>
                <a:latin typeface="Calibri"/>
                <a:ea typeface="DejaVu Sans"/>
              </a:rPr>
              <a:t>, then thread </a:t>
            </a:r>
            <a:r>
              <a:rPr lang="en-US" sz="2400" b="0" i="1" strike="noStrike" spc="-1" dirty="0" err="1">
                <a:solidFill>
                  <a:srgbClr val="000000"/>
                </a:solidFill>
                <a:latin typeface="Calibri"/>
                <a:ea typeface="DejaVu Sans"/>
              </a:rPr>
              <a:t>T</a:t>
            </a:r>
            <a:r>
              <a:rPr lang="en-US" sz="3600" b="0" i="1" strike="noStrike" spc="-1" baseline="-33000" dirty="0" err="1">
                <a:solidFill>
                  <a:srgbClr val="000000"/>
                </a:solidFill>
                <a:latin typeface="Calibri"/>
                <a:ea typeface="DejaVu Sans"/>
              </a:rPr>
              <a:t>i</a:t>
            </a:r>
            <a:r>
              <a:rPr lang="en-US" sz="2400" b="0" strike="noStrike" spc="-1" dirty="0">
                <a:solidFill>
                  <a:srgbClr val="000000"/>
                </a:solidFill>
                <a:latin typeface="Calibri"/>
                <a:ea typeface="DejaVu Sans"/>
              </a:rPr>
              <a:t> is requesting </a:t>
            </a:r>
            <a:r>
              <a:rPr lang="en-US" sz="2400" b="0" i="1" strike="noStrike" spc="-1" dirty="0">
                <a:solidFill>
                  <a:srgbClr val="000000"/>
                </a:solidFill>
                <a:latin typeface="Calibri"/>
                <a:ea typeface="DejaVu Sans"/>
              </a:rPr>
              <a:t>k</a:t>
            </a:r>
            <a:r>
              <a:rPr lang="en-US" sz="2400" b="0" strike="noStrike" spc="-1" dirty="0">
                <a:solidFill>
                  <a:srgbClr val="000000"/>
                </a:solidFill>
                <a:latin typeface="Calibri"/>
                <a:ea typeface="DejaVu Sans"/>
              </a:rPr>
              <a:t> more instances of resource type </a:t>
            </a:r>
            <a:r>
              <a:rPr lang="en-US" sz="2400" b="0" i="1" strike="noStrike" spc="-1" dirty="0">
                <a:solidFill>
                  <a:srgbClr val="000000"/>
                </a:solidFill>
                <a:latin typeface="Calibri"/>
                <a:ea typeface="DejaVu Sans"/>
              </a:rPr>
              <a:t>R</a:t>
            </a:r>
            <a:r>
              <a:rPr lang="en-US" sz="3600" b="0" strike="noStrike" spc="-1" baseline="-33000" dirty="0">
                <a:solidFill>
                  <a:srgbClr val="000000"/>
                </a:solidFill>
                <a:latin typeface="Calibri"/>
                <a:ea typeface="DejaVu Sans"/>
              </a:rPr>
              <a:t>j</a:t>
            </a:r>
            <a:r>
              <a:rPr lang="en-US" sz="2400" b="0" strike="noStrike" spc="-1" dirty="0">
                <a:solidFill>
                  <a:srgbClr val="000000"/>
                </a:solidFill>
                <a:latin typeface="Calibri"/>
                <a:ea typeface="DejaVu Sans"/>
              </a:rPr>
              <a:t>.</a:t>
            </a:r>
            <a:endParaRPr lang="en-IN" sz="2400" b="0" strike="noStrike" spc="-1" dirty="0">
              <a:latin typeface="Arial"/>
            </a:endParaRPr>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5" name="CustomShape 2"/>
          <p:cNvSpPr/>
          <p:nvPr/>
        </p:nvSpPr>
        <p:spPr>
          <a:xfrm>
            <a:off x="144000" y="72000"/>
            <a:ext cx="8682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Multiple Instances of Resource Types</a:t>
            </a:r>
            <a:endParaRPr lang="en-IN" sz="4000" b="0" strike="noStrike" spc="-1">
              <a:latin typeface="Arial"/>
            </a:endParaRPr>
          </a:p>
        </p:txBody>
      </p:sp>
      <p:sp>
        <p:nvSpPr>
          <p:cNvPr id="186" name="CustomShape 3"/>
          <p:cNvSpPr/>
          <p:nvPr/>
        </p:nvSpPr>
        <p:spPr>
          <a:xfrm>
            <a:off x="71280" y="1431360"/>
            <a:ext cx="1188036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000" b="1" strike="noStrike" spc="-1">
                <a:solidFill>
                  <a:srgbClr val="000000"/>
                </a:solidFill>
                <a:latin typeface="Calibri"/>
                <a:ea typeface="DejaVu Sans"/>
              </a:rPr>
              <a:t>Algorithm:</a:t>
            </a:r>
            <a:endParaRPr lang="en-IN" sz="2000" b="0" strike="noStrike" spc="-1">
              <a:latin typeface="Arial"/>
            </a:endParaRPr>
          </a:p>
          <a:p>
            <a:pPr marL="432000" lvl="1" indent="-215640">
              <a:lnSpc>
                <a:spcPct val="90000"/>
              </a:lnSpc>
              <a:spcBef>
                <a:spcPts val="1001"/>
              </a:spcBef>
              <a:buClr>
                <a:srgbClr val="000000"/>
              </a:buClr>
              <a:buFont typeface="StarSymbol"/>
              <a:buAutoNum type="arabicParenR"/>
            </a:pPr>
            <a:r>
              <a:rPr lang="en-US" sz="2000" b="0" strike="noStrike" spc="-1">
                <a:solidFill>
                  <a:srgbClr val="000000"/>
                </a:solidFill>
                <a:latin typeface="Calibri"/>
                <a:ea typeface="DejaVu Sans"/>
              </a:rPr>
              <a:t> Let </a:t>
            </a:r>
            <a:r>
              <a:rPr lang="en-US" sz="2000" b="1" strike="noStrike" spc="-1">
                <a:solidFill>
                  <a:srgbClr val="000000"/>
                </a:solidFill>
                <a:latin typeface="Calibri"/>
                <a:ea typeface="DejaVu Sans"/>
              </a:rPr>
              <a:t>Work</a:t>
            </a:r>
            <a:r>
              <a:rPr lang="en-US" sz="2000" b="0" strike="noStrike" spc="-1">
                <a:solidFill>
                  <a:srgbClr val="000000"/>
                </a:solidFill>
                <a:latin typeface="Calibri"/>
                <a:ea typeface="DejaVu Sans"/>
              </a:rPr>
              <a:t> and </a:t>
            </a:r>
            <a:r>
              <a:rPr lang="en-US" sz="2000" b="1" strike="noStrike" spc="-1">
                <a:solidFill>
                  <a:srgbClr val="000000"/>
                </a:solidFill>
                <a:latin typeface="Calibri"/>
                <a:ea typeface="DejaVu Sans"/>
              </a:rPr>
              <a:t>Finish</a:t>
            </a:r>
            <a:r>
              <a:rPr lang="en-US" sz="2000" b="0" strike="noStrike" spc="-1">
                <a:solidFill>
                  <a:srgbClr val="000000"/>
                </a:solidFill>
                <a:latin typeface="Calibri"/>
                <a:ea typeface="DejaVu Sans"/>
              </a:rPr>
              <a:t> be vectors of length </a:t>
            </a:r>
            <a:r>
              <a:rPr lang="en-US" sz="2000" b="0" i="1" strike="noStrike" spc="-1">
                <a:solidFill>
                  <a:srgbClr val="000000"/>
                </a:solidFill>
                <a:latin typeface="Calibri"/>
                <a:ea typeface="DejaVu Sans"/>
              </a:rPr>
              <a:t>m</a:t>
            </a:r>
            <a:r>
              <a:rPr lang="en-US" sz="2000" b="0" strike="noStrike" spc="-1">
                <a:solidFill>
                  <a:srgbClr val="000000"/>
                </a:solidFill>
                <a:latin typeface="Calibri"/>
                <a:ea typeface="DejaVu Sans"/>
              </a:rPr>
              <a:t> and </a:t>
            </a:r>
            <a:r>
              <a:rPr lang="en-US" sz="2000" b="0" i="1" strike="noStrike" spc="-1">
                <a:solidFill>
                  <a:srgbClr val="000000"/>
                </a:solidFill>
                <a:latin typeface="Calibri"/>
                <a:ea typeface="DejaVu Sans"/>
              </a:rPr>
              <a:t>n</a:t>
            </a:r>
            <a:r>
              <a:rPr lang="en-US" sz="2000" b="0" strike="noStrike" spc="-1">
                <a:solidFill>
                  <a:srgbClr val="000000"/>
                </a:solidFill>
                <a:latin typeface="Calibri"/>
                <a:ea typeface="DejaVu Sans"/>
              </a:rPr>
              <a:t>, respectively. Initialize </a:t>
            </a:r>
            <a:r>
              <a:rPr lang="en-US" sz="2000" b="1" strike="noStrike" spc="-1">
                <a:solidFill>
                  <a:srgbClr val="000000"/>
                </a:solidFill>
                <a:latin typeface="Calibri"/>
                <a:ea typeface="DejaVu Sans"/>
              </a:rPr>
              <a:t>Work</a:t>
            </a:r>
            <a:r>
              <a:rPr lang="en-US" sz="2000" b="0" strike="noStrike" spc="-1">
                <a:solidFill>
                  <a:srgbClr val="000000"/>
                </a:solidFill>
                <a:latin typeface="Calibri"/>
                <a:ea typeface="DejaVu Sans"/>
              </a:rPr>
              <a:t> = </a:t>
            </a:r>
            <a:r>
              <a:rPr lang="en-US" sz="2000" b="1" strike="noStrike" spc="-1">
                <a:solidFill>
                  <a:srgbClr val="000000"/>
                </a:solidFill>
                <a:latin typeface="Calibri"/>
                <a:ea typeface="DejaVu Sans"/>
              </a:rPr>
              <a:t>Available</a:t>
            </a:r>
            <a:r>
              <a:rPr lang="en-US" sz="2000" b="0" strike="noStrike" spc="-1">
                <a:solidFill>
                  <a:srgbClr val="000000"/>
                </a:solidFill>
                <a:latin typeface="Calibri"/>
                <a:ea typeface="DejaVu Sans"/>
              </a:rPr>
              <a:t>. For </a:t>
            </a:r>
            <a:r>
              <a:rPr lang="en-US" sz="2000" b="0" i="1" strike="noStrike" spc="-1">
                <a:solidFill>
                  <a:srgbClr val="000000"/>
                </a:solidFill>
                <a:latin typeface="Calibri"/>
                <a:ea typeface="DejaVu Sans"/>
              </a:rPr>
              <a:t>i = 0, 1, ..., n–1</a:t>
            </a:r>
            <a:r>
              <a:rPr lang="en-US" sz="2000" b="0" strike="noStrike" spc="-1">
                <a:solidFill>
                  <a:srgbClr val="000000"/>
                </a:solidFill>
                <a:latin typeface="Calibri"/>
                <a:ea typeface="DejaVu Sans"/>
              </a:rPr>
              <a:t>, if </a:t>
            </a:r>
            <a:r>
              <a:rPr lang="en-US" sz="2000" b="0" i="1" strike="noStrike" spc="-1">
                <a:solidFill>
                  <a:srgbClr val="000000"/>
                </a:solidFill>
                <a:latin typeface="Calibri"/>
                <a:ea typeface="DejaVu Sans"/>
              </a:rPr>
              <a:t>Allocation</a:t>
            </a:r>
            <a:r>
              <a:rPr lang="en-US" sz="2800" b="0" i="1" strike="noStrike" spc="-1" baseline="-33000">
                <a:solidFill>
                  <a:srgbClr val="000000"/>
                </a:solidFill>
                <a:latin typeface="Calibri"/>
                <a:ea typeface="DejaVu Sans"/>
              </a:rPr>
              <a:t>i</a:t>
            </a:r>
            <a:r>
              <a:rPr lang="en-US" sz="2000" b="0" strike="noStrike" spc="-1">
                <a:solidFill>
                  <a:srgbClr val="000000"/>
                </a:solidFill>
                <a:latin typeface="Calibri"/>
                <a:ea typeface="DejaVu Sans"/>
              </a:rPr>
              <a:t> </a:t>
            </a:r>
            <a:r>
              <a:rPr lang="en-US" sz="2000" b="0" strike="noStrike" spc="-1">
                <a:solidFill>
                  <a:srgbClr val="000000"/>
                </a:solidFill>
                <a:latin typeface="padmaa"/>
                <a:ea typeface="padmaa"/>
              </a:rPr>
              <a:t>≠</a:t>
            </a:r>
            <a:r>
              <a:rPr lang="en-US" sz="2000" b="0" i="1" strike="noStrike" spc="-1">
                <a:solidFill>
                  <a:srgbClr val="000000"/>
                </a:solidFill>
                <a:latin typeface="Calibri"/>
                <a:ea typeface="DejaVu Sans"/>
              </a:rPr>
              <a:t> 0</a:t>
            </a:r>
            <a:r>
              <a:rPr lang="en-US" sz="2000" b="0" strike="noStrike" spc="-1">
                <a:solidFill>
                  <a:srgbClr val="000000"/>
                </a:solidFill>
                <a:latin typeface="Calibri"/>
                <a:ea typeface="DejaVu Sans"/>
              </a:rPr>
              <a:t>, then </a:t>
            </a:r>
            <a:r>
              <a:rPr lang="en-US" sz="2000" b="0" i="1" strike="noStrike" spc="-1">
                <a:solidFill>
                  <a:srgbClr val="000000"/>
                </a:solidFill>
                <a:latin typeface="Calibri"/>
                <a:ea typeface="DejaVu Sans"/>
              </a:rPr>
              <a:t>Finish[i]= false</a:t>
            </a:r>
            <a:r>
              <a:rPr lang="en-US" sz="2000" b="0" strike="noStrike" spc="-1">
                <a:solidFill>
                  <a:srgbClr val="000000"/>
                </a:solidFill>
                <a:latin typeface="Calibri"/>
                <a:ea typeface="DejaVu Sans"/>
              </a:rPr>
              <a:t>. Otherwise, </a:t>
            </a:r>
            <a:r>
              <a:rPr lang="en-US" sz="2000" b="0" i="1" strike="noStrike" spc="-1">
                <a:solidFill>
                  <a:srgbClr val="000000"/>
                </a:solidFill>
                <a:latin typeface="Calibri"/>
                <a:ea typeface="DejaVu Sans"/>
              </a:rPr>
              <a:t>Finish[i]= true</a:t>
            </a:r>
            <a:r>
              <a:rPr lang="en-US" sz="2000" b="0" strike="noStrike" spc="-1">
                <a:solidFill>
                  <a:srgbClr val="000000"/>
                </a:solidFill>
                <a:latin typeface="Calibri"/>
                <a:ea typeface="DejaVu Sans"/>
              </a:rPr>
              <a:t>.</a:t>
            </a:r>
            <a:endParaRPr lang="en-IN" sz="2000" b="0" strike="noStrike" spc="-1">
              <a:latin typeface="Arial"/>
            </a:endParaRPr>
          </a:p>
          <a:p>
            <a:pPr marL="432000" lvl="1" indent="-215640">
              <a:lnSpc>
                <a:spcPct val="90000"/>
              </a:lnSpc>
              <a:spcBef>
                <a:spcPts val="1001"/>
              </a:spcBef>
              <a:buClr>
                <a:srgbClr val="000000"/>
              </a:buClr>
              <a:buFont typeface="StarSymbol"/>
              <a:buAutoNum type="arabicParenR"/>
            </a:pPr>
            <a:r>
              <a:rPr lang="en-US" sz="2000" b="0" strike="noStrike" spc="-1">
                <a:solidFill>
                  <a:srgbClr val="000000"/>
                </a:solidFill>
                <a:latin typeface="Calibri"/>
                <a:ea typeface="DejaVu Sans"/>
              </a:rPr>
              <a:t> Find an index </a:t>
            </a:r>
            <a:r>
              <a:rPr lang="en-US" sz="2000" b="0" i="1" strike="noStrike" spc="-1">
                <a:solidFill>
                  <a:srgbClr val="000000"/>
                </a:solidFill>
                <a:latin typeface="Calibri"/>
                <a:ea typeface="DejaVu Sans"/>
              </a:rPr>
              <a:t>i</a:t>
            </a:r>
            <a:r>
              <a:rPr lang="en-US" sz="2000" b="0" strike="noStrike" spc="-1">
                <a:solidFill>
                  <a:srgbClr val="000000"/>
                </a:solidFill>
                <a:latin typeface="Calibri"/>
                <a:ea typeface="DejaVu Sans"/>
              </a:rPr>
              <a:t> such that both </a:t>
            </a:r>
            <a:endParaRPr lang="en-IN" sz="2000" b="0" strike="noStrike" spc="-1">
              <a:latin typeface="Arial"/>
            </a:endParaRPr>
          </a:p>
          <a:p>
            <a:pPr marL="648000" lvl="2" indent="-215640">
              <a:lnSpc>
                <a:spcPct val="90000"/>
              </a:lnSpc>
              <a:spcBef>
                <a:spcPts val="1001"/>
              </a:spcBef>
              <a:buClr>
                <a:srgbClr val="000000"/>
              </a:buClr>
              <a:buFont typeface="StarSymbol"/>
              <a:buAutoNum type="alphaLcParenR"/>
            </a:pPr>
            <a:r>
              <a:rPr lang="en-US" sz="2000" b="0" i="1" strike="noStrike" spc="-1">
                <a:solidFill>
                  <a:srgbClr val="000000"/>
                </a:solidFill>
                <a:latin typeface="Calibri"/>
                <a:ea typeface="DejaVu Sans"/>
              </a:rPr>
              <a:t> Finish[i]== false</a:t>
            </a:r>
            <a:r>
              <a:rPr lang="en-US" sz="2000" b="0" strike="noStrike" spc="-1">
                <a:solidFill>
                  <a:srgbClr val="000000"/>
                </a:solidFill>
                <a:latin typeface="Calibri"/>
                <a:ea typeface="DejaVu Sans"/>
              </a:rPr>
              <a:t> </a:t>
            </a:r>
            <a:endParaRPr lang="en-IN" sz="2000" b="0" strike="noStrike" spc="-1">
              <a:latin typeface="Arial"/>
            </a:endParaRPr>
          </a:p>
          <a:p>
            <a:pPr marL="648000" lvl="2" indent="-215640">
              <a:lnSpc>
                <a:spcPct val="90000"/>
              </a:lnSpc>
              <a:spcBef>
                <a:spcPts val="1001"/>
              </a:spcBef>
              <a:buClr>
                <a:srgbClr val="000000"/>
              </a:buClr>
              <a:buFont typeface="StarSymbol"/>
              <a:buAutoNum type="alphaLcParenR"/>
            </a:pPr>
            <a:r>
              <a:rPr lang="en-US" sz="2000" b="0" i="1" strike="noStrike" spc="-1">
                <a:solidFill>
                  <a:srgbClr val="000000"/>
                </a:solidFill>
                <a:latin typeface="Calibri"/>
                <a:ea typeface="DejaVu Sans"/>
              </a:rPr>
              <a:t> Request</a:t>
            </a:r>
            <a:r>
              <a:rPr lang="en-US" sz="2800" b="0" i="1" strike="noStrike" spc="-1" baseline="-33000">
                <a:solidFill>
                  <a:srgbClr val="000000"/>
                </a:solidFill>
                <a:latin typeface="Calibri"/>
                <a:ea typeface="DejaVu Sans"/>
              </a:rPr>
              <a:t>i</a:t>
            </a:r>
            <a:r>
              <a:rPr lang="en-US" sz="2000" b="0" i="1" strike="noStrike" spc="-1">
                <a:solidFill>
                  <a:srgbClr val="000000"/>
                </a:solidFill>
                <a:latin typeface="Calibri"/>
                <a:ea typeface="DejaVu Sans"/>
              </a:rPr>
              <a:t> ≤ Work</a:t>
            </a:r>
            <a:endParaRPr lang="en-IN" sz="2000" b="0" strike="noStrike" spc="-1">
              <a:latin typeface="Arial"/>
            </a:endParaRPr>
          </a:p>
          <a:p>
            <a:pPr marL="432000" lvl="1" indent="-215640">
              <a:lnSpc>
                <a:spcPct val="90000"/>
              </a:lnSpc>
              <a:spcBef>
                <a:spcPts val="1001"/>
              </a:spcBef>
              <a:buClr>
                <a:srgbClr val="000000"/>
              </a:buClr>
              <a:buFont typeface="StarSymbol"/>
              <a:buAutoNum type="arabicParenR"/>
            </a:pPr>
            <a:r>
              <a:rPr lang="en-US" sz="2000" b="0" strike="noStrike" spc="-1">
                <a:solidFill>
                  <a:srgbClr val="000000"/>
                </a:solidFill>
                <a:latin typeface="Calibri"/>
                <a:ea typeface="DejaVu Sans"/>
              </a:rPr>
              <a:t>If no such </a:t>
            </a:r>
            <a:r>
              <a:rPr lang="en-US" sz="2000" b="0" i="1" strike="noStrike" spc="-1">
                <a:solidFill>
                  <a:srgbClr val="000000"/>
                </a:solidFill>
                <a:latin typeface="Calibri"/>
                <a:ea typeface="DejaVu Sans"/>
              </a:rPr>
              <a:t>i</a:t>
            </a:r>
            <a:r>
              <a:rPr lang="en-US" sz="2000" b="0" strike="noStrike" spc="-1">
                <a:solidFill>
                  <a:srgbClr val="000000"/>
                </a:solidFill>
                <a:latin typeface="Calibri"/>
                <a:ea typeface="DejaVu Sans"/>
              </a:rPr>
              <a:t> exists, go to step 4.</a:t>
            </a:r>
            <a:endParaRPr lang="en-IN" sz="2000" b="0" strike="noStrike" spc="-1">
              <a:latin typeface="Arial"/>
            </a:endParaRPr>
          </a:p>
          <a:p>
            <a:pPr marL="432000" lvl="1" indent="-215640">
              <a:lnSpc>
                <a:spcPct val="90000"/>
              </a:lnSpc>
              <a:spcBef>
                <a:spcPts val="1001"/>
              </a:spcBef>
              <a:buClr>
                <a:srgbClr val="000000"/>
              </a:buClr>
              <a:buFont typeface="StarSymbol"/>
              <a:buAutoNum type="arabicParenR"/>
            </a:pPr>
            <a:r>
              <a:rPr lang="en-US" sz="2000" b="0" strike="noStrike" spc="-1">
                <a:solidFill>
                  <a:srgbClr val="000000"/>
                </a:solidFill>
                <a:latin typeface="Calibri"/>
                <a:ea typeface="DejaVu Sans"/>
              </a:rPr>
              <a:t> </a:t>
            </a:r>
            <a:r>
              <a:rPr lang="en-US" sz="2000" b="0" i="1" strike="noStrike" spc="-1">
                <a:solidFill>
                  <a:srgbClr val="000000"/>
                </a:solidFill>
                <a:latin typeface="Calibri"/>
                <a:ea typeface="DejaVu Sans"/>
              </a:rPr>
              <a:t>Work = Work + Allocation</a:t>
            </a:r>
            <a:r>
              <a:rPr lang="en-US" sz="2800" b="0" i="1" strike="noStrike" spc="-1" baseline="-33000">
                <a:solidFill>
                  <a:srgbClr val="000000"/>
                </a:solidFill>
                <a:latin typeface="Calibri"/>
                <a:ea typeface="DejaVu Sans"/>
              </a:rPr>
              <a:t>i</a:t>
            </a:r>
            <a:r>
              <a:rPr lang="en-US" sz="2000" b="0" strike="noStrike" spc="-1">
                <a:solidFill>
                  <a:srgbClr val="000000"/>
                </a:solidFill>
                <a:latin typeface="Calibri"/>
                <a:ea typeface="DejaVu Sans"/>
              </a:rPr>
              <a:t> </a:t>
            </a:r>
            <a:endParaRPr lang="en-IN" sz="2000" b="0" strike="noStrike" spc="-1">
              <a:latin typeface="Arial"/>
            </a:endParaRPr>
          </a:p>
          <a:p>
            <a:pPr marL="432000" lvl="1" indent="-215640">
              <a:lnSpc>
                <a:spcPct val="90000"/>
              </a:lnSpc>
              <a:spcBef>
                <a:spcPts val="1001"/>
              </a:spcBef>
              <a:buClr>
                <a:srgbClr val="000000"/>
              </a:buClr>
              <a:buFont typeface="StarSymbol"/>
              <a:buAutoNum type="arabicParenR"/>
            </a:pPr>
            <a:r>
              <a:rPr lang="en-US" sz="2000" b="0" i="1" strike="noStrike" spc="-1">
                <a:solidFill>
                  <a:srgbClr val="000000"/>
                </a:solidFill>
                <a:latin typeface="Calibri"/>
                <a:ea typeface="DejaVu Sans"/>
              </a:rPr>
              <a:t>Finish[i]= true</a:t>
            </a:r>
            <a:r>
              <a:rPr lang="en-US" sz="2000" b="0" strike="noStrike" spc="-1">
                <a:solidFill>
                  <a:srgbClr val="000000"/>
                </a:solidFill>
                <a:latin typeface="Calibri"/>
                <a:ea typeface="DejaVu Sans"/>
              </a:rPr>
              <a:t> </a:t>
            </a:r>
            <a:endParaRPr lang="en-IN" sz="2000" b="0" strike="noStrike" spc="-1">
              <a:latin typeface="Arial"/>
            </a:endParaRPr>
          </a:p>
          <a:p>
            <a:pPr marL="432000" lvl="1" indent="-215640">
              <a:lnSpc>
                <a:spcPct val="90000"/>
              </a:lnSpc>
              <a:spcBef>
                <a:spcPts val="1001"/>
              </a:spcBef>
              <a:buClr>
                <a:srgbClr val="000000"/>
              </a:buClr>
              <a:buFont typeface="StarSymbol"/>
              <a:buAutoNum type="arabicParenR"/>
            </a:pPr>
            <a:r>
              <a:rPr lang="en-US" sz="2000" b="0" strike="noStrike" spc="-1">
                <a:solidFill>
                  <a:srgbClr val="000000"/>
                </a:solidFill>
                <a:latin typeface="Calibri"/>
                <a:ea typeface="DejaVu Sans"/>
              </a:rPr>
              <a:t>Go to step 2.</a:t>
            </a:r>
            <a:endParaRPr lang="en-IN" sz="2000" b="0" strike="noStrike" spc="-1">
              <a:latin typeface="Arial"/>
            </a:endParaRPr>
          </a:p>
          <a:p>
            <a:pPr marL="432000" lvl="1" indent="-215640">
              <a:lnSpc>
                <a:spcPct val="90000"/>
              </a:lnSpc>
              <a:spcBef>
                <a:spcPts val="1001"/>
              </a:spcBef>
              <a:buClr>
                <a:srgbClr val="000000"/>
              </a:buClr>
              <a:buFont typeface="StarSymbol"/>
              <a:buAutoNum type="arabicParenR"/>
            </a:pPr>
            <a:r>
              <a:rPr lang="en-US" sz="2000" b="0" strike="noStrike" spc="-1">
                <a:solidFill>
                  <a:srgbClr val="000000"/>
                </a:solidFill>
                <a:latin typeface="Calibri"/>
                <a:ea typeface="DejaVu Sans"/>
              </a:rPr>
              <a:t>If </a:t>
            </a:r>
            <a:r>
              <a:rPr lang="en-US" sz="2000" b="0" i="1" strike="noStrike" spc="-1">
                <a:solidFill>
                  <a:srgbClr val="000000"/>
                </a:solidFill>
                <a:latin typeface="Calibri"/>
                <a:ea typeface="DejaVu Sans"/>
              </a:rPr>
              <a:t>Finish[i]== false</a:t>
            </a:r>
            <a:r>
              <a:rPr lang="en-US" sz="2000" b="0" strike="noStrike" spc="-1">
                <a:solidFill>
                  <a:srgbClr val="000000"/>
                </a:solidFill>
                <a:latin typeface="Calibri"/>
                <a:ea typeface="DejaVu Sans"/>
              </a:rPr>
              <a:t> for some </a:t>
            </a:r>
            <a:r>
              <a:rPr lang="en-US" sz="2000" b="0" i="1" strike="noStrike" spc="-1">
                <a:solidFill>
                  <a:srgbClr val="000000"/>
                </a:solidFill>
                <a:latin typeface="Calibri"/>
                <a:ea typeface="DejaVu Sans"/>
              </a:rPr>
              <a:t>i, 0 ≤ i &lt; n</a:t>
            </a:r>
            <a:r>
              <a:rPr lang="en-US" sz="2000" b="0" strike="noStrike" spc="-1">
                <a:solidFill>
                  <a:srgbClr val="000000"/>
                </a:solidFill>
                <a:latin typeface="Calibri"/>
                <a:ea typeface="DejaVu Sans"/>
              </a:rPr>
              <a:t>, then the system is in a deadlocked state. Moreover, if </a:t>
            </a:r>
            <a:r>
              <a:rPr lang="en-US" sz="2000" b="0" i="1" strike="noStrike" spc="-1">
                <a:solidFill>
                  <a:srgbClr val="000000"/>
                </a:solidFill>
                <a:latin typeface="Calibri"/>
                <a:ea typeface="DejaVu Sans"/>
              </a:rPr>
              <a:t>Finish[i]== false</a:t>
            </a:r>
            <a:r>
              <a:rPr lang="en-US" sz="2000" b="0" strike="noStrike" spc="-1">
                <a:solidFill>
                  <a:srgbClr val="000000"/>
                </a:solidFill>
                <a:latin typeface="Calibri"/>
                <a:ea typeface="DejaVu Sans"/>
              </a:rPr>
              <a:t>, then thread </a:t>
            </a:r>
            <a:r>
              <a:rPr lang="en-US" sz="2000" b="0" i="1" strike="noStrike" spc="-1">
                <a:solidFill>
                  <a:srgbClr val="000000"/>
                </a:solidFill>
                <a:latin typeface="Calibri"/>
                <a:ea typeface="DejaVu Sans"/>
              </a:rPr>
              <a:t>T</a:t>
            </a:r>
            <a:r>
              <a:rPr lang="en-US" sz="2800" b="0" i="1" strike="noStrike" spc="-1" baseline="-33000">
                <a:solidFill>
                  <a:srgbClr val="000000"/>
                </a:solidFill>
                <a:latin typeface="Calibri"/>
                <a:ea typeface="DejaVu Sans"/>
              </a:rPr>
              <a:t>i</a:t>
            </a:r>
            <a:r>
              <a:rPr lang="en-US" sz="2000" b="0" strike="noStrike" spc="-1">
                <a:solidFill>
                  <a:srgbClr val="000000"/>
                </a:solidFill>
                <a:latin typeface="Calibri"/>
                <a:ea typeface="DejaVu Sans"/>
              </a:rPr>
              <a:t> is deadlocked.</a:t>
            </a:r>
            <a:endParaRPr lang="en-IN" sz="2000" b="0" strike="noStrike" spc="-1">
              <a:latin typeface="Arial"/>
            </a:endParaRPr>
          </a:p>
        </p:txBody>
      </p: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8" name="CustomShape 2"/>
          <p:cNvSpPr/>
          <p:nvPr/>
        </p:nvSpPr>
        <p:spPr>
          <a:xfrm>
            <a:off x="367560" y="0"/>
            <a:ext cx="850356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Recovery from Deadlock:  </a:t>
            </a:r>
            <a:endParaRPr lang="en-IN" sz="4000" b="0" strike="noStrike" spc="-1">
              <a:latin typeface="Arial"/>
            </a:endParaRPr>
          </a:p>
          <a:p>
            <a:pPr algn="ctr">
              <a:lnSpc>
                <a:spcPct val="100000"/>
              </a:lnSpc>
            </a:pPr>
            <a:r>
              <a:rPr lang="en-US" sz="4000" b="0" strike="noStrike" spc="-1">
                <a:solidFill>
                  <a:srgbClr val="0000FF"/>
                </a:solidFill>
                <a:latin typeface="Arial"/>
                <a:ea typeface="DejaVu Sans"/>
              </a:rPr>
              <a:t>Process Termination</a:t>
            </a:r>
            <a:endParaRPr lang="en-IN" sz="4000" b="0" strike="noStrike" spc="-1">
              <a:latin typeface="Arial"/>
            </a:endParaRPr>
          </a:p>
        </p:txBody>
      </p:sp>
      <p:sp>
        <p:nvSpPr>
          <p:cNvPr id="189" name="CustomShape 3"/>
          <p:cNvSpPr/>
          <p:nvPr/>
        </p:nvSpPr>
        <p:spPr>
          <a:xfrm>
            <a:off x="367560" y="1431360"/>
            <a:ext cx="116636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Abort all deadlocked processes</a:t>
            </a:r>
            <a:br/>
            <a:r>
              <a:rPr lang="en-US" sz="2800" b="0" strike="noStrike" spc="-1">
                <a:solidFill>
                  <a:srgbClr val="000000"/>
                </a:solidFill>
                <a:latin typeface="Calibri"/>
                <a:ea typeface="DejaVu Sans"/>
              </a:rPr>
              <a:t> </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Abort one process at a time until the deadlock cycle is eliminated</a:t>
            </a:r>
            <a:br/>
            <a:r>
              <a:rPr lang="en-US" sz="2800" b="0" strike="noStrike" spc="-1">
                <a:solidFill>
                  <a:srgbClr val="000000"/>
                </a:solidFill>
                <a:latin typeface="Calibri"/>
                <a:ea typeface="DejaVu Sans"/>
              </a:rPr>
              <a:t> </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In which order should we choose to abort?</a:t>
            </a:r>
            <a:endParaRPr lang="en-IN" sz="28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Priority of the process</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How long process has computed, and how much longer to completion</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Resources the process has used</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Resources process needs to complete</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How many processes will need to be terminated</a:t>
            </a:r>
            <a:endParaRPr lang="en-IN" sz="2400" b="0" strike="noStrike" spc="-1">
              <a:latin typeface="Arial"/>
            </a:endParaRPr>
          </a:p>
          <a:p>
            <a:pPr marL="685800" lvl="1" indent="-22752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Is process interactive or batch?</a:t>
            </a:r>
            <a:endParaRPr lang="en-IN" sz="2400" b="0" strike="noStrike" spc="-1">
              <a:latin typeface="Arial"/>
            </a:endParaRPr>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2286000" y="1676520"/>
            <a:ext cx="6094800" cy="3657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91" name="CustomShape 2"/>
          <p:cNvSpPr/>
          <p:nvPr/>
        </p:nvSpPr>
        <p:spPr>
          <a:xfrm>
            <a:off x="367560" y="0"/>
            <a:ext cx="850356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Recovery from Deadlock:  </a:t>
            </a:r>
            <a:endParaRPr lang="en-IN" sz="4000" b="0" strike="noStrike" spc="-1">
              <a:latin typeface="Arial"/>
            </a:endParaRPr>
          </a:p>
          <a:p>
            <a:pPr algn="ctr">
              <a:lnSpc>
                <a:spcPct val="100000"/>
              </a:lnSpc>
            </a:pPr>
            <a:r>
              <a:rPr lang="en-US" sz="4000" b="0" strike="noStrike" spc="-1">
                <a:solidFill>
                  <a:srgbClr val="0000FF"/>
                </a:solidFill>
                <a:latin typeface="Arial"/>
                <a:ea typeface="DejaVu Sans"/>
              </a:rPr>
              <a:t>Resource Preemption</a:t>
            </a:r>
            <a:endParaRPr lang="en-IN" sz="4000" b="0" strike="noStrike" spc="-1">
              <a:latin typeface="Arial"/>
            </a:endParaRPr>
          </a:p>
        </p:txBody>
      </p:sp>
      <p:sp>
        <p:nvSpPr>
          <p:cNvPr id="192" name="CustomShape 3"/>
          <p:cNvSpPr/>
          <p:nvPr/>
        </p:nvSpPr>
        <p:spPr>
          <a:xfrm>
            <a:off x="367560" y="1431360"/>
            <a:ext cx="11663640" cy="50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Preempt some resources from processes and give these resources to other processes until the deadlock cycle is broken</a:t>
            </a:r>
            <a:endParaRPr lang="en-IN" sz="2800" b="0" strike="noStrike" spc="-1">
              <a:latin typeface="Arial"/>
            </a:endParaRPr>
          </a:p>
          <a:p>
            <a:pPr>
              <a:lnSpc>
                <a:spcPct val="90000"/>
              </a:lnSpc>
              <a:spcBef>
                <a:spcPts val="1001"/>
              </a:spcBef>
            </a:pP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1" strike="noStrike" spc="-1">
                <a:solidFill>
                  <a:srgbClr val="000000"/>
                </a:solidFill>
                <a:latin typeface="Calibri"/>
                <a:ea typeface="DejaVu Sans"/>
              </a:rPr>
              <a:t>Selecting a victim </a:t>
            </a:r>
            <a:r>
              <a:rPr lang="en-US" sz="2800" b="0" strike="noStrike" spc="-1">
                <a:solidFill>
                  <a:srgbClr val="000000"/>
                </a:solidFill>
                <a:latin typeface="Calibri"/>
                <a:ea typeface="DejaVu Sans"/>
              </a:rPr>
              <a:t>– which resources and which processes, minimize cost by deciding order of preemption</a:t>
            </a:r>
            <a:br/>
            <a:r>
              <a:rPr lang="en-US" sz="2800" b="0" strike="noStrike" spc="-1">
                <a:solidFill>
                  <a:srgbClr val="000000"/>
                </a:solidFill>
                <a:latin typeface="Calibri"/>
                <a:ea typeface="DejaVu Sans"/>
              </a:rPr>
              <a:t> </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1" strike="noStrike" spc="-1">
                <a:solidFill>
                  <a:srgbClr val="000000"/>
                </a:solidFill>
                <a:latin typeface="Calibri"/>
                <a:ea typeface="DejaVu Sans"/>
              </a:rPr>
              <a:t>Rollback</a:t>
            </a:r>
            <a:r>
              <a:rPr lang="en-US" sz="2800" b="0" strike="noStrike" spc="-1">
                <a:solidFill>
                  <a:srgbClr val="000000"/>
                </a:solidFill>
                <a:latin typeface="Calibri"/>
                <a:ea typeface="DejaVu Sans"/>
              </a:rPr>
              <a:t> – return to some safe state, restart process for that state, total rollback or partials</a:t>
            </a:r>
            <a:br/>
            <a:r>
              <a:rPr lang="en-US" sz="2800" b="0" strike="noStrike" spc="-1">
                <a:solidFill>
                  <a:srgbClr val="000000"/>
                </a:solidFill>
                <a:latin typeface="Calibri"/>
                <a:ea typeface="DejaVu Sans"/>
              </a:rPr>
              <a:t> </a:t>
            </a:r>
            <a:endParaRPr lang="en-IN" sz="2800" b="0" strike="noStrike" spc="-1">
              <a:latin typeface="Arial"/>
            </a:endParaRPr>
          </a:p>
          <a:p>
            <a:pPr marL="228600" indent="-227520">
              <a:lnSpc>
                <a:spcPct val="90000"/>
              </a:lnSpc>
              <a:spcBef>
                <a:spcPts val="1001"/>
              </a:spcBef>
              <a:buClr>
                <a:srgbClr val="000000"/>
              </a:buClr>
              <a:buFont typeface="Wingdings" charset="2"/>
              <a:buChar char=""/>
            </a:pPr>
            <a:r>
              <a:rPr lang="en-US" sz="2800" b="1" strike="noStrike" spc="-1">
                <a:solidFill>
                  <a:srgbClr val="000000"/>
                </a:solidFill>
                <a:latin typeface="Calibri"/>
                <a:ea typeface="DejaVu Sans"/>
              </a:rPr>
              <a:t>Starvation</a:t>
            </a:r>
            <a:r>
              <a:rPr lang="en-US" sz="2800" b="0" strike="noStrike" spc="-1">
                <a:solidFill>
                  <a:srgbClr val="000000"/>
                </a:solidFill>
                <a:latin typeface="Calibri"/>
                <a:ea typeface="DejaVu Sans"/>
              </a:rPr>
              <a:t> –  same process may always be picked as victim, include number of rollback in cost factor</a:t>
            </a:r>
            <a:endParaRPr lang="en-IN" sz="2800" b="0" strike="noStrike" spc="-1">
              <a:latin typeface="Arial"/>
            </a:endParaRPr>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4211280" y="2967480"/>
            <a:ext cx="3768120" cy="1095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6600" b="1" strike="noStrike" spc="-1">
                <a:solidFill>
                  <a:srgbClr val="0000FF"/>
                </a:solidFill>
                <a:latin typeface="Calibri"/>
                <a:ea typeface="DejaVu Sans"/>
              </a:rPr>
              <a:t>Thank You</a:t>
            </a:r>
            <a:endParaRPr lang="en-IN" sz="6600" b="0" strike="noStrike" spc="-1">
              <a:latin typeface="Arial"/>
            </a:endParaRPr>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3581280" y="4221720"/>
            <a:ext cx="6629040" cy="930600"/>
          </a:xfrm>
          <a:prstGeom prst="rect">
            <a:avLst/>
          </a:prstGeom>
          <a:noFill/>
          <a:ln>
            <a:noFill/>
          </a:ln>
        </p:spPr>
        <p:txBody>
          <a:bodyPr anchor="ctr">
            <a:noAutofit/>
          </a:bodyPr>
          <a:lstStyle/>
          <a:p>
            <a:pPr algn="ctr">
              <a:lnSpc>
                <a:spcPts val="4000"/>
              </a:lnSpc>
            </a:pPr>
            <a:r>
              <a:rPr lang="en-US" sz="2800" b="1" strike="noStrike" spc="-1">
                <a:solidFill>
                  <a:srgbClr val="FFFFFF"/>
                </a:solidFill>
                <a:latin typeface="Baskerville Old Face"/>
              </a:rPr>
              <a:t>OPERATING SYSTEMS (CS F372)</a:t>
            </a:r>
            <a:br/>
            <a:r>
              <a:rPr lang="en-US" sz="2800" b="0" strike="noStrike" spc="-1">
                <a:solidFill>
                  <a:srgbClr val="FFFFFF"/>
                </a:solidFill>
                <a:latin typeface="Baskerville Old Face"/>
              </a:rPr>
              <a:t>Main Memory Management 	</a:t>
            </a:r>
            <a:endParaRPr lang="en-US" sz="2800" b="0" strike="noStrike" spc="-1">
              <a:solidFill>
                <a:srgbClr val="000000"/>
              </a:solidFill>
              <a:latin typeface="Calibri"/>
            </a:endParaRPr>
          </a:p>
        </p:txBody>
      </p:sp>
      <p:sp>
        <p:nvSpPr>
          <p:cNvPr id="94" name="CustomShape 2"/>
          <p:cNvSpPr/>
          <p:nvPr/>
        </p:nvSpPr>
        <p:spPr>
          <a:xfrm>
            <a:off x="3802680" y="5189760"/>
            <a:ext cx="6019560" cy="5331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6"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Background</a:t>
            </a:r>
            <a:endParaRPr lang="en-IN" sz="4000" b="0" strike="noStrike" spc="-1">
              <a:latin typeface="Arial"/>
            </a:endParaRPr>
          </a:p>
        </p:txBody>
      </p:sp>
      <p:sp>
        <p:nvSpPr>
          <p:cNvPr id="97" name="CustomShape 3"/>
          <p:cNvSpPr/>
          <p:nvPr/>
        </p:nvSpPr>
        <p:spPr>
          <a:xfrm>
            <a:off x="585000" y="1505520"/>
            <a:ext cx="101322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Program must be brought (from disk)  into memory and placed within a process for it to be run</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Main memory and registers are only storage CPU can access directly</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Memory unit only sees a stream of addresses + read requests, or address + data and write requests</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Register access in one CPU clock (or less)</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Main memory can take many cycles, causing a </a:t>
            </a:r>
            <a:r>
              <a:rPr lang="en-US" sz="2800" b="1" strike="noStrike" spc="-1">
                <a:solidFill>
                  <a:srgbClr val="3366FF"/>
                </a:solidFill>
                <a:latin typeface="Calibri"/>
              </a:rPr>
              <a:t>stall</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rPr>
              <a:t>Cache</a:t>
            </a:r>
            <a:r>
              <a:rPr lang="en-US" sz="2800" b="0" strike="noStrike" spc="-1">
                <a:solidFill>
                  <a:srgbClr val="3366FF"/>
                </a:solidFill>
                <a:latin typeface="Calibri"/>
              </a:rPr>
              <a:t> </a:t>
            </a:r>
            <a:r>
              <a:rPr lang="en-US" sz="2800" b="0" strike="noStrike" spc="-1">
                <a:solidFill>
                  <a:srgbClr val="000000"/>
                </a:solidFill>
                <a:latin typeface="Calibri"/>
              </a:rPr>
              <a:t>sits between main memory and CPU registers</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Protection of memory required to ensure correct operation</a:t>
            </a:r>
            <a:endParaRPr lang="en-IN" sz="2800" b="0" strike="noStrike" spc="-1">
              <a:latin typeface="Arial"/>
            </a:endParaRPr>
          </a:p>
          <a:p>
            <a:pPr>
              <a:lnSpc>
                <a:spcPct val="90000"/>
              </a:lnSpc>
              <a:spcBef>
                <a:spcPts val="1001"/>
              </a:spcBef>
            </a:pPr>
            <a:endParaRPr lang="en-IN" sz="2800" b="0" strike="noStrike" spc="-1">
              <a:latin typeface="Arial"/>
            </a:endParaRPr>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9"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Base and Limit Registers</a:t>
            </a:r>
            <a:endParaRPr lang="en-IN" sz="4000" b="0" strike="noStrike" spc="-1">
              <a:latin typeface="Arial"/>
            </a:endParaRPr>
          </a:p>
        </p:txBody>
      </p:sp>
      <p:sp>
        <p:nvSpPr>
          <p:cNvPr id="100" name="CustomShape 3"/>
          <p:cNvSpPr/>
          <p:nvPr/>
        </p:nvSpPr>
        <p:spPr>
          <a:xfrm>
            <a:off x="585000" y="1505520"/>
            <a:ext cx="57600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A pair of </a:t>
            </a:r>
            <a:r>
              <a:rPr lang="en-US" sz="2800" b="1" strike="noStrike" spc="-1">
                <a:solidFill>
                  <a:srgbClr val="3366FF"/>
                </a:solidFill>
                <a:latin typeface="Calibri"/>
              </a:rPr>
              <a:t>base</a:t>
            </a:r>
            <a:r>
              <a:rPr lang="en-US" sz="2800" b="0" strike="noStrike" spc="-1">
                <a:solidFill>
                  <a:srgbClr val="3366FF"/>
                </a:solidFill>
                <a:latin typeface="Calibri"/>
              </a:rPr>
              <a:t> </a:t>
            </a:r>
            <a:r>
              <a:rPr lang="en-US" sz="2800" b="0" strike="noStrike" spc="-1">
                <a:solidFill>
                  <a:srgbClr val="000000"/>
                </a:solidFill>
                <a:latin typeface="Calibri"/>
              </a:rPr>
              <a:t>and</a:t>
            </a:r>
            <a:r>
              <a:rPr lang="en-US" sz="2800" b="1" strike="noStrike" spc="-1">
                <a:solidFill>
                  <a:srgbClr val="FF0000"/>
                </a:solidFill>
                <a:latin typeface="Calibri"/>
              </a:rPr>
              <a:t> </a:t>
            </a:r>
            <a:r>
              <a:rPr lang="en-US" sz="2800" b="1" strike="noStrike" spc="-1">
                <a:solidFill>
                  <a:srgbClr val="3366FF"/>
                </a:solidFill>
                <a:latin typeface="Calibri"/>
              </a:rPr>
              <a:t>limit</a:t>
            </a:r>
            <a:r>
              <a:rPr lang="en-US" sz="2800" b="0" strike="noStrike" spc="-1">
                <a:solidFill>
                  <a:srgbClr val="3366FF"/>
                </a:solidFill>
                <a:latin typeface="Calibri"/>
              </a:rPr>
              <a:t> </a:t>
            </a:r>
            <a:r>
              <a:rPr lang="en-US" sz="2800" b="1" strike="noStrike" spc="-1">
                <a:solidFill>
                  <a:srgbClr val="3366FF"/>
                </a:solidFill>
                <a:latin typeface="Calibri"/>
              </a:rPr>
              <a:t>registers</a:t>
            </a:r>
            <a:r>
              <a:rPr lang="en-US" sz="2800" b="0" strike="noStrike" spc="-1">
                <a:solidFill>
                  <a:srgbClr val="000000"/>
                </a:solidFill>
                <a:latin typeface="Calibri"/>
              </a:rPr>
              <a:t> define the logical address space</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CPU must check every memory access generated in user mode to be sure it is between base and limit for that user</a:t>
            </a:r>
            <a:endParaRPr lang="en-IN" sz="2800" b="0" strike="noStrike" spc="-1">
              <a:latin typeface="Arial"/>
            </a:endParaRPr>
          </a:p>
        </p:txBody>
      </p:sp>
      <p:pic>
        <p:nvPicPr>
          <p:cNvPr id="101" name="Picture 5"/>
          <p:cNvPicPr/>
          <p:nvPr/>
        </p:nvPicPr>
        <p:blipFill>
          <a:blip r:embed="rId2"/>
          <a:stretch>
            <a:fillRect/>
          </a:stretch>
        </p:blipFill>
        <p:spPr>
          <a:xfrm>
            <a:off x="7709040" y="1759320"/>
            <a:ext cx="3273120" cy="3606480"/>
          </a:xfrm>
          <a:prstGeom prst="rect">
            <a:avLst/>
          </a:prstGeom>
          <a:ln>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Computing Environments</a:t>
            </a:r>
            <a:endParaRPr lang="en-IN" sz="4000" b="0" strike="noStrike" spc="-1">
              <a:latin typeface="Arial"/>
            </a:endParaRPr>
          </a:p>
        </p:txBody>
      </p:sp>
      <p:sp>
        <p:nvSpPr>
          <p:cNvPr id="261" name="CustomShape 2"/>
          <p:cNvSpPr/>
          <p:nvPr/>
        </p:nvSpPr>
        <p:spPr>
          <a:xfrm>
            <a:off x="1120320" y="1572480"/>
            <a:ext cx="984276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343080" indent="-341640">
              <a:lnSpc>
                <a:spcPct val="100000"/>
              </a:lnSpc>
              <a:buClr>
                <a:srgbClr val="FF0000"/>
              </a:buClr>
              <a:buFont typeface="Wingdings" charset="2"/>
              <a:buChar char=""/>
            </a:pPr>
            <a:r>
              <a:rPr lang="en-GB" sz="2400" b="1" strike="noStrike" spc="-1">
                <a:solidFill>
                  <a:srgbClr val="FF0000"/>
                </a:solidFill>
                <a:latin typeface="Cambria"/>
                <a:ea typeface="DejaVu Sans"/>
              </a:rPr>
              <a:t>Multicore Systems</a:t>
            </a:r>
            <a:endParaRPr lang="en-IN" sz="2400" b="0" strike="noStrike" spc="-1">
              <a:latin typeface="Arial"/>
            </a:endParaRPr>
          </a:p>
          <a:p>
            <a:pPr>
              <a:lnSpc>
                <a:spcPct val="100000"/>
              </a:lnSpc>
            </a:pPr>
            <a:r>
              <a:rPr lang="en-GB" sz="2400" b="0" strike="noStrike" spc="-1">
                <a:solidFill>
                  <a:srgbClr val="00008B"/>
                </a:solidFill>
                <a:latin typeface="Cambria"/>
                <a:ea typeface="DejaVu Sans"/>
              </a:rPr>
              <a:t>include multiple computing cores on a single chip</a:t>
            </a:r>
            <a:endParaRPr lang="en-IN" sz="2400" b="0" strike="noStrike" spc="-1">
              <a:latin typeface="Arial"/>
            </a:endParaRPr>
          </a:p>
          <a:p>
            <a:pPr>
              <a:lnSpc>
                <a:spcPct val="100000"/>
              </a:lnSpc>
            </a:pPr>
            <a:r>
              <a:rPr lang="en-GB" sz="2400" b="0" strike="noStrike" spc="-1">
                <a:solidFill>
                  <a:srgbClr val="00008B"/>
                </a:solidFill>
                <a:latin typeface="Cambria"/>
                <a:ea typeface="DejaVu Sans"/>
              </a:rPr>
              <a:t>more efficient than multiple chips with single cores because on-chip communication is faster than between-chip  communication</a:t>
            </a:r>
            <a:endParaRPr lang="en-IN" sz="2400" b="0" strike="noStrike" spc="-1">
              <a:latin typeface="Arial"/>
            </a:endParaRPr>
          </a:p>
        </p:txBody>
      </p:sp>
      <p:pic>
        <p:nvPicPr>
          <p:cNvPr id="262" name="Picture 10"/>
          <p:cNvPicPr/>
          <p:nvPr/>
        </p:nvPicPr>
        <p:blipFill>
          <a:blip r:embed="rId2"/>
          <a:stretch>
            <a:fillRect/>
          </a:stretch>
        </p:blipFill>
        <p:spPr>
          <a:xfrm>
            <a:off x="4293360" y="3412440"/>
            <a:ext cx="3071880" cy="2264040"/>
          </a:xfrm>
          <a:prstGeom prst="rect">
            <a:avLst/>
          </a:prstGeom>
          <a:ln>
            <a:noFill/>
          </a:ln>
        </p:spPr>
      </p:pic>
      <p:sp>
        <p:nvSpPr>
          <p:cNvPr id="263" name="CustomShape 3"/>
          <p:cNvSpPr/>
          <p:nvPr/>
        </p:nvSpPr>
        <p:spPr>
          <a:xfrm>
            <a:off x="3718800" y="5763240"/>
            <a:ext cx="464580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nSpc>
                <a:spcPct val="100000"/>
              </a:lnSpc>
            </a:pPr>
            <a:r>
              <a:rPr lang="en-GB" sz="1800" b="0" strike="noStrike" spc="-1">
                <a:solidFill>
                  <a:srgbClr val="000000"/>
                </a:solidFill>
                <a:latin typeface="Calibri"/>
                <a:ea typeface="DejaVu Sans"/>
              </a:rPr>
              <a:t>dual-core design with both cores on same chip</a:t>
            </a:r>
            <a:endParaRPr lang="en-IN" sz="1800" b="0" strike="noStrike" spc="-1">
              <a:latin typeface="Arial"/>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3"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Hardware Address Protection</a:t>
            </a:r>
            <a:endParaRPr lang="en-IN" sz="4000" b="0" strike="noStrike" spc="-1">
              <a:latin typeface="Arial"/>
            </a:endParaRPr>
          </a:p>
        </p:txBody>
      </p:sp>
      <p:pic>
        <p:nvPicPr>
          <p:cNvPr id="104" name="Content Placeholder 4" descr="8.02.pdf"/>
          <p:cNvPicPr/>
          <p:nvPr/>
        </p:nvPicPr>
        <p:blipFill>
          <a:blip r:embed="rId2"/>
          <a:srcRect t="-12782" b="-12782"/>
          <a:stretch>
            <a:fillRect/>
          </a:stretch>
        </p:blipFill>
        <p:spPr>
          <a:xfrm>
            <a:off x="2171880" y="2108880"/>
            <a:ext cx="6324120" cy="3482640"/>
          </a:xfrm>
          <a:prstGeom prst="rect">
            <a:avLst/>
          </a:prstGeom>
          <a:ln w="88920" cap="sq">
            <a:solidFill>
              <a:srgbClr val="000000"/>
            </a:solidFill>
            <a:miter/>
          </a:ln>
          <a:effectLst>
            <a:innerShdw blurRad="76200">
              <a:srgbClr val="000000"/>
            </a:innerShdw>
          </a:effectLst>
        </p:spPr>
      </p:pic>
      <p:sp>
        <p:nvSpPr>
          <p:cNvPr id="105" name="Line 3"/>
          <p:cNvSpPr/>
          <p:nvPr/>
        </p:nvSpPr>
        <p:spPr>
          <a:xfrm flipH="1">
            <a:off x="8497440" y="2475000"/>
            <a:ext cx="0" cy="2475360"/>
          </a:xfrm>
          <a:prstGeom prst="line">
            <a:avLst/>
          </a:prstGeom>
          <a:ln w="12600">
            <a:solidFill>
              <a:schemeClr val="bg2">
                <a:lumMod val="25000"/>
              </a:schemeClr>
            </a:solidFill>
          </a:ln>
        </p:spPr>
        <p:style>
          <a:lnRef idx="1">
            <a:schemeClr val="accent1"/>
          </a:lnRef>
          <a:fillRef idx="0">
            <a:schemeClr val="accent1"/>
          </a:fillRef>
          <a:effectRef idx="0">
            <a:schemeClr val="accent1"/>
          </a:effectRef>
          <a:fontRef idx="minor"/>
        </p:style>
        <p:txBody>
          <a:bodyPr/>
          <a:lstStyle/>
          <a:p>
            <a:endParaRPr/>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7"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Address Binding</a:t>
            </a:r>
            <a:endParaRPr lang="en-IN" sz="4000" b="0" strike="noStrike" spc="-1">
              <a:latin typeface="Arial"/>
            </a:endParaRPr>
          </a:p>
        </p:txBody>
      </p:sp>
      <p:sp>
        <p:nvSpPr>
          <p:cNvPr id="108" name="CustomShape 3"/>
          <p:cNvSpPr/>
          <p:nvPr/>
        </p:nvSpPr>
        <p:spPr>
          <a:xfrm>
            <a:off x="585000" y="1505520"/>
            <a:ext cx="101322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100000"/>
              </a:lnSpc>
              <a:spcBef>
                <a:spcPts val="839"/>
              </a:spcBef>
              <a:buClr>
                <a:srgbClr val="993300"/>
              </a:buClr>
              <a:buSzPct val="90000"/>
              <a:buFont typeface="Wingdings" charset="2"/>
              <a:buChar char=""/>
            </a:pPr>
            <a:r>
              <a:rPr lang="en-US" sz="2400" b="0" strike="noStrike" spc="-1">
                <a:solidFill>
                  <a:srgbClr val="000000"/>
                </a:solidFill>
                <a:latin typeface="Calibri"/>
                <a:ea typeface="MS PGothic"/>
              </a:rPr>
              <a:t>Programs on disk, ready to be brought into memory to execute form an </a:t>
            </a:r>
            <a:r>
              <a:rPr lang="en-US" sz="2400" b="1" strike="noStrike" spc="-1">
                <a:solidFill>
                  <a:srgbClr val="0000FF"/>
                </a:solidFill>
                <a:latin typeface="Calibri"/>
                <a:ea typeface="MS PGothic"/>
              </a:rPr>
              <a:t>input queue</a:t>
            </a:r>
            <a:endParaRPr lang="en-IN" sz="2400" b="0" strike="noStrike" spc="-1">
              <a:latin typeface="Arial"/>
            </a:endParaRPr>
          </a:p>
          <a:p>
            <a:pPr marL="228600" indent="-228240">
              <a:lnSpc>
                <a:spcPct val="100000"/>
              </a:lnSpc>
              <a:spcBef>
                <a:spcPts val="839"/>
              </a:spcBef>
              <a:buClr>
                <a:srgbClr val="993300"/>
              </a:buClr>
              <a:buSzPct val="90000"/>
              <a:buFont typeface="Wingdings" charset="2"/>
              <a:buChar char=""/>
            </a:pPr>
            <a:r>
              <a:rPr lang="en-US" sz="2400" b="0" strike="noStrike" spc="-1">
                <a:solidFill>
                  <a:srgbClr val="000000"/>
                </a:solidFill>
                <a:latin typeface="Calibri"/>
                <a:ea typeface="MS PGothic"/>
              </a:rPr>
              <a:t>Further, addresses represented in different ways at different stages of a program’s life</a:t>
            </a:r>
            <a:endParaRPr lang="en-IN" sz="2400" b="0" strike="noStrike" spc="-1">
              <a:latin typeface="Arial"/>
            </a:endParaRPr>
          </a:p>
          <a:p>
            <a:pPr marL="685800" lvl="1" indent="-228240">
              <a:lnSpc>
                <a:spcPct val="100000"/>
              </a:lnSpc>
              <a:spcBef>
                <a:spcPts val="839"/>
              </a:spcBef>
              <a:buClr>
                <a:srgbClr val="CC6600"/>
              </a:buClr>
              <a:buSzPct val="80000"/>
              <a:buFont typeface="Wingdings" charset="2"/>
              <a:buChar char=""/>
            </a:pPr>
            <a:r>
              <a:rPr lang="en-US" sz="2400" b="0" strike="noStrike" spc="-1">
                <a:solidFill>
                  <a:srgbClr val="000000"/>
                </a:solidFill>
                <a:latin typeface="Calibri"/>
                <a:ea typeface="MS PGothic"/>
              </a:rPr>
              <a:t>Source code addresses usually symbolic</a:t>
            </a:r>
            <a:endParaRPr lang="en-IN" sz="2400" b="0" strike="noStrike" spc="-1">
              <a:latin typeface="Arial"/>
            </a:endParaRPr>
          </a:p>
          <a:p>
            <a:pPr marL="685800" lvl="1" indent="-228240">
              <a:lnSpc>
                <a:spcPct val="100000"/>
              </a:lnSpc>
              <a:spcBef>
                <a:spcPts val="839"/>
              </a:spcBef>
              <a:buClr>
                <a:srgbClr val="CC6600"/>
              </a:buClr>
              <a:buSzPct val="80000"/>
              <a:buFont typeface="Wingdings" charset="2"/>
              <a:buChar char=""/>
            </a:pPr>
            <a:r>
              <a:rPr lang="en-US" sz="2400" b="0" strike="noStrike" spc="-1">
                <a:solidFill>
                  <a:srgbClr val="000000"/>
                </a:solidFill>
                <a:latin typeface="Calibri"/>
                <a:ea typeface="MS PGothic"/>
              </a:rPr>
              <a:t>Compiled code addresses </a:t>
            </a:r>
            <a:r>
              <a:rPr lang="en-US" sz="2400" b="1" strike="noStrike" spc="-1">
                <a:solidFill>
                  <a:srgbClr val="0000FF"/>
                </a:solidFill>
                <a:latin typeface="Calibri"/>
                <a:ea typeface="MS PGothic"/>
              </a:rPr>
              <a:t>bind </a:t>
            </a:r>
            <a:r>
              <a:rPr lang="en-US" sz="2400" b="0" strike="noStrike" spc="-1">
                <a:solidFill>
                  <a:srgbClr val="000000"/>
                </a:solidFill>
                <a:latin typeface="Calibri"/>
                <a:ea typeface="MS PGothic"/>
              </a:rPr>
              <a:t>to </a:t>
            </a:r>
            <a:r>
              <a:rPr lang="en-US" sz="2400" b="1" strike="noStrike" spc="-1">
                <a:solidFill>
                  <a:srgbClr val="FF0000"/>
                </a:solidFill>
                <a:latin typeface="Calibri"/>
                <a:ea typeface="MS PGothic"/>
              </a:rPr>
              <a:t>relocatable addresses</a:t>
            </a:r>
            <a:endParaRPr lang="en-IN" sz="2400" b="0" strike="noStrike" spc="-1">
              <a:latin typeface="Arial"/>
            </a:endParaRPr>
          </a:p>
          <a:p>
            <a:pPr marL="1143000" lvl="2" indent="-285480">
              <a:lnSpc>
                <a:spcPct val="100000"/>
              </a:lnSpc>
              <a:spcBef>
                <a:spcPts val="839"/>
              </a:spcBef>
              <a:buClr>
                <a:srgbClr val="009900"/>
              </a:buClr>
              <a:buSzPct val="75000"/>
              <a:buFont typeface="Wingdings" charset="2"/>
              <a:buChar char=""/>
            </a:pPr>
            <a:r>
              <a:rPr lang="en-US" sz="2400" b="0" strike="noStrike" spc="-1">
                <a:solidFill>
                  <a:srgbClr val="000000"/>
                </a:solidFill>
                <a:latin typeface="Calibri"/>
                <a:ea typeface="MS PGothic"/>
              </a:rPr>
              <a:t>like, “14 bytes from beginning of this module”</a:t>
            </a:r>
            <a:endParaRPr lang="en-IN" sz="2400" b="0" strike="noStrike" spc="-1">
              <a:latin typeface="Arial"/>
            </a:endParaRPr>
          </a:p>
          <a:p>
            <a:pPr marL="685800" lvl="1" indent="-228240">
              <a:lnSpc>
                <a:spcPct val="100000"/>
              </a:lnSpc>
              <a:spcBef>
                <a:spcPts val="839"/>
              </a:spcBef>
              <a:buClr>
                <a:srgbClr val="CC6600"/>
              </a:buClr>
              <a:buSzPct val="80000"/>
              <a:buFont typeface="Wingdings" charset="2"/>
              <a:buChar char=""/>
            </a:pPr>
            <a:r>
              <a:rPr lang="en-US" sz="2400" b="0" strike="noStrike" spc="-1">
                <a:solidFill>
                  <a:srgbClr val="000000"/>
                </a:solidFill>
                <a:latin typeface="Calibri"/>
                <a:ea typeface="MS PGothic"/>
              </a:rPr>
              <a:t>Linker or loader binds relocatable addresses to absolute addresses</a:t>
            </a:r>
            <a:endParaRPr lang="en-IN" sz="2400" b="0" strike="noStrike" spc="-1">
              <a:latin typeface="Arial"/>
            </a:endParaRPr>
          </a:p>
          <a:p>
            <a:pPr marL="1143000" lvl="2" indent="-285480">
              <a:lnSpc>
                <a:spcPct val="100000"/>
              </a:lnSpc>
              <a:spcBef>
                <a:spcPts val="839"/>
              </a:spcBef>
              <a:buClr>
                <a:srgbClr val="009900"/>
              </a:buClr>
              <a:buSzPct val="75000"/>
              <a:buFont typeface="Wingdings" charset="2"/>
              <a:buChar char=""/>
            </a:pPr>
            <a:r>
              <a:rPr lang="en-US" sz="2400" b="0" strike="noStrike" spc="-1">
                <a:solidFill>
                  <a:srgbClr val="000000"/>
                </a:solidFill>
                <a:latin typeface="Calibri"/>
                <a:ea typeface="MS PGothic"/>
              </a:rPr>
              <a:t>like, 74014</a:t>
            </a:r>
            <a:endParaRPr lang="en-IN" sz="2400" b="0" strike="noStrike" spc="-1">
              <a:latin typeface="Arial"/>
            </a:endParaRPr>
          </a:p>
          <a:p>
            <a:pPr marL="685800" lvl="1" indent="-228240">
              <a:lnSpc>
                <a:spcPct val="100000"/>
              </a:lnSpc>
              <a:spcBef>
                <a:spcPts val="839"/>
              </a:spcBef>
              <a:buClr>
                <a:srgbClr val="CC6600"/>
              </a:buClr>
              <a:buSzPct val="80000"/>
              <a:buFont typeface="Wingdings" charset="2"/>
              <a:buChar char=""/>
            </a:pPr>
            <a:r>
              <a:rPr lang="en-US" sz="2400" b="0" strike="noStrike" spc="-1">
                <a:solidFill>
                  <a:srgbClr val="000000"/>
                </a:solidFill>
                <a:latin typeface="Calibri"/>
                <a:ea typeface="MS PGothic"/>
              </a:rPr>
              <a:t>Each binding maps one address space to another</a:t>
            </a:r>
            <a:endParaRPr lang="en-IN" sz="2400" b="0" strike="noStrike" spc="-1">
              <a:latin typeface="Arial"/>
            </a:endParaRPr>
          </a:p>
          <a:p>
            <a:pPr>
              <a:lnSpc>
                <a:spcPct val="100000"/>
              </a:lnSpc>
              <a:spcBef>
                <a:spcPts val="839"/>
              </a:spcBef>
            </a:pPr>
            <a:endParaRPr lang="en-IN" sz="2400" b="0" strike="noStrike" spc="-1">
              <a:latin typeface="Arial"/>
            </a:endParaRPr>
          </a:p>
          <a:p>
            <a:pPr>
              <a:lnSpc>
                <a:spcPct val="100000"/>
              </a:lnSpc>
              <a:spcBef>
                <a:spcPts val="839"/>
              </a:spcBef>
            </a:pPr>
            <a:endParaRPr lang="en-IN" sz="2400" b="0" strike="noStrike" spc="-1">
              <a:latin typeface="Arial"/>
            </a:endParaRPr>
          </a:p>
        </p:txBody>
      </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0" name="CustomShape 2"/>
          <p:cNvSpPr/>
          <p:nvPr/>
        </p:nvSpPr>
        <p:spPr>
          <a:xfrm>
            <a:off x="389160" y="0"/>
            <a:ext cx="850428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Binding of Instructions and Data to Memory</a:t>
            </a:r>
            <a:endParaRPr lang="en-IN" sz="4000" b="0" strike="noStrike" spc="-1">
              <a:latin typeface="Arial"/>
            </a:endParaRPr>
          </a:p>
        </p:txBody>
      </p:sp>
      <p:sp>
        <p:nvSpPr>
          <p:cNvPr id="111" name="CustomShape 3"/>
          <p:cNvSpPr/>
          <p:nvPr/>
        </p:nvSpPr>
        <p:spPr>
          <a:xfrm>
            <a:off x="585000" y="1505520"/>
            <a:ext cx="101322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400" b="0" strike="noStrike" spc="-1">
                <a:solidFill>
                  <a:srgbClr val="000000"/>
                </a:solidFill>
                <a:latin typeface="Calibri"/>
                <a:ea typeface="MS PGothic"/>
              </a:rPr>
              <a:t>Address binding of instructions and data to memory addresses can happen at three different stages</a:t>
            </a:r>
            <a:endParaRPr lang="en-IN" sz="2400" b="0" strike="noStrike" spc="-1">
              <a:latin typeface="Arial"/>
            </a:endParaRPr>
          </a:p>
          <a:p>
            <a:pPr>
              <a:lnSpc>
                <a:spcPct val="90000"/>
              </a:lnSpc>
              <a:spcBef>
                <a:spcPts val="1001"/>
              </a:spcBef>
            </a:pP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1" strike="noStrike" spc="-1">
                <a:solidFill>
                  <a:srgbClr val="000000"/>
                </a:solidFill>
                <a:latin typeface="Calibri"/>
                <a:ea typeface="MS PGothic"/>
              </a:rPr>
              <a:t>Compile time</a:t>
            </a:r>
            <a:r>
              <a:rPr lang="en-US" sz="2400" b="0" strike="noStrike" spc="-1">
                <a:solidFill>
                  <a:srgbClr val="000000"/>
                </a:solidFill>
                <a:latin typeface="Calibri"/>
                <a:ea typeface="MS PGothic"/>
              </a:rPr>
              <a:t>:  If memory location known a priori, </a:t>
            </a:r>
            <a:r>
              <a:rPr lang="en-US" sz="2400" b="1" strike="noStrike" spc="-1">
                <a:solidFill>
                  <a:srgbClr val="3366FF"/>
                </a:solidFill>
                <a:latin typeface="Calibri"/>
                <a:ea typeface="MS PGothic"/>
              </a:rPr>
              <a:t>absolute code</a:t>
            </a:r>
            <a:r>
              <a:rPr lang="en-US" sz="2400" b="0" strike="noStrike" spc="-1">
                <a:solidFill>
                  <a:srgbClr val="3366FF"/>
                </a:solidFill>
                <a:latin typeface="Calibri"/>
                <a:ea typeface="MS PGothic"/>
              </a:rPr>
              <a:t> </a:t>
            </a:r>
            <a:r>
              <a:rPr lang="en-US" sz="2400" b="0" strike="noStrike" spc="-1">
                <a:solidFill>
                  <a:srgbClr val="000000"/>
                </a:solidFill>
                <a:latin typeface="Calibri"/>
                <a:ea typeface="MS PGothic"/>
              </a:rPr>
              <a:t>can be generated; must recompile code if starting location changes</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1" strike="noStrike" spc="-1">
                <a:solidFill>
                  <a:srgbClr val="000000"/>
                </a:solidFill>
                <a:latin typeface="Calibri"/>
                <a:ea typeface="MS PGothic"/>
              </a:rPr>
              <a:t>Load time</a:t>
            </a:r>
            <a:r>
              <a:rPr lang="en-US" sz="2400" b="0" strike="noStrike" spc="-1">
                <a:solidFill>
                  <a:srgbClr val="000000"/>
                </a:solidFill>
                <a:latin typeface="Calibri"/>
                <a:ea typeface="MS PGothic"/>
              </a:rPr>
              <a:t>:  Compiler must generate </a:t>
            </a:r>
            <a:r>
              <a:rPr lang="en-US" sz="2400" b="1" strike="noStrike" spc="-1">
                <a:solidFill>
                  <a:srgbClr val="3366FF"/>
                </a:solidFill>
                <a:latin typeface="Calibri"/>
                <a:ea typeface="MS PGothic"/>
              </a:rPr>
              <a:t>relocatable code</a:t>
            </a:r>
            <a:r>
              <a:rPr lang="en-US" sz="2400" b="0" strike="noStrike" spc="-1">
                <a:solidFill>
                  <a:srgbClr val="000000"/>
                </a:solidFill>
                <a:latin typeface="Calibri"/>
                <a:ea typeface="MS PGothic"/>
              </a:rPr>
              <a:t> if memory location is not known at compile time; final binding is delayed till load time</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1" strike="noStrike" spc="-1">
                <a:solidFill>
                  <a:srgbClr val="000000"/>
                </a:solidFill>
                <a:latin typeface="Calibri"/>
                <a:ea typeface="MS PGothic"/>
              </a:rPr>
              <a:t>Execution time</a:t>
            </a:r>
            <a:r>
              <a:rPr lang="en-US" sz="2400" b="0" strike="noStrike" spc="-1">
                <a:solidFill>
                  <a:srgbClr val="000000"/>
                </a:solidFill>
                <a:latin typeface="Calibri"/>
                <a:ea typeface="MS PGothic"/>
              </a:rPr>
              <a:t>:  Binding delayed until run time if the process can be moved during its execution from one memory segment to another</a:t>
            </a:r>
            <a:endParaRPr lang="en-IN" sz="2400" b="0" strike="noStrike" spc="-1">
              <a:latin typeface="Arial"/>
            </a:endParaRPr>
          </a:p>
          <a:p>
            <a:pPr marL="1143000" lvl="2" indent="-22824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Need hardware support for address maps (e.g., base and limit</a:t>
            </a:r>
            <a:r>
              <a:rPr lang="en-US" sz="2400" b="0" i="1" strike="noStrike" spc="-1">
                <a:solidFill>
                  <a:srgbClr val="000000"/>
                </a:solidFill>
                <a:latin typeface="Calibri"/>
                <a:ea typeface="MS PGothic"/>
              </a:rPr>
              <a:t> </a:t>
            </a:r>
            <a:r>
              <a:rPr lang="en-US" sz="2400" b="0" strike="noStrike" spc="-1">
                <a:solidFill>
                  <a:srgbClr val="000000"/>
                </a:solidFill>
                <a:latin typeface="Calibri"/>
                <a:ea typeface="MS PGothic"/>
              </a:rPr>
              <a:t>registers)</a:t>
            </a:r>
            <a:endParaRPr lang="en-IN" sz="2400" b="0" strike="noStrike" spc="-1">
              <a:latin typeface="Arial"/>
            </a:endParaRPr>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3"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Logical vs. Physical Address Space</a:t>
            </a:r>
            <a:endParaRPr lang="en-IN" sz="4000" b="0" strike="noStrike" spc="-1">
              <a:latin typeface="Arial"/>
            </a:endParaRPr>
          </a:p>
        </p:txBody>
      </p:sp>
      <p:sp>
        <p:nvSpPr>
          <p:cNvPr id="114" name="CustomShape 3"/>
          <p:cNvSpPr/>
          <p:nvPr/>
        </p:nvSpPr>
        <p:spPr>
          <a:xfrm>
            <a:off x="585000" y="1505520"/>
            <a:ext cx="101322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Logical address</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 generated by the CPU; also referred to as </a:t>
            </a:r>
            <a:r>
              <a:rPr lang="en-US" sz="2800" b="1" strike="noStrike" spc="-1">
                <a:solidFill>
                  <a:srgbClr val="3366FF"/>
                </a:solidFill>
                <a:latin typeface="Calibri"/>
                <a:ea typeface="MS PGothic"/>
              </a:rPr>
              <a:t>virtual address</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Physical address</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 address seen by the memory unit</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Logical and physical addresses are the same in compile-time and load-time address-binding schemes; logical (virtual) and physical addresses differ in execution-time address-binding scheme</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Logical address space </a:t>
            </a:r>
            <a:r>
              <a:rPr lang="en-US" sz="2800" b="0" strike="noStrike" spc="-1">
                <a:solidFill>
                  <a:srgbClr val="000000"/>
                </a:solidFill>
                <a:latin typeface="Calibri"/>
                <a:ea typeface="MS PGothic"/>
              </a:rPr>
              <a:t>is the set of all logical addresses generated by a program</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Physical address space </a:t>
            </a:r>
            <a:r>
              <a:rPr lang="en-US" sz="2800" b="0" strike="noStrike" spc="-1">
                <a:solidFill>
                  <a:srgbClr val="000000"/>
                </a:solidFill>
                <a:latin typeface="Calibri"/>
                <a:ea typeface="MS PGothic"/>
              </a:rPr>
              <a:t>is the set of all physical addresses corresponding to the logical addresses generated by a program</a:t>
            </a:r>
            <a:endParaRPr lang="en-IN" sz="2800" b="0" strike="noStrike" spc="-1">
              <a:latin typeface="Arial"/>
            </a:endParaRPr>
          </a:p>
        </p:txBody>
      </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6"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Memory-Management Unit (MMU)</a:t>
            </a:r>
            <a:endParaRPr lang="en-IN" sz="4000" b="0" strike="noStrike" spc="-1">
              <a:latin typeface="Arial"/>
            </a:endParaRPr>
          </a:p>
        </p:txBody>
      </p:sp>
      <p:sp>
        <p:nvSpPr>
          <p:cNvPr id="117" name="CustomShape 3"/>
          <p:cNvSpPr/>
          <p:nvPr/>
        </p:nvSpPr>
        <p:spPr>
          <a:xfrm>
            <a:off x="222480" y="1447920"/>
            <a:ext cx="64746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Hardware device that at run time maps virtual address to physical address</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Many methods possible, covered in the rest of this chapter</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Value in the relocation register is added to every address generated by a user process </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Base register now called </a:t>
            </a:r>
            <a:r>
              <a:rPr lang="en-US" sz="2800" b="1" strike="noStrike" spc="-1">
                <a:solidFill>
                  <a:srgbClr val="0000FF"/>
                </a:solidFill>
                <a:latin typeface="Calibri"/>
                <a:ea typeface="MS PGothic"/>
              </a:rPr>
              <a:t>relocation register</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The user program deals with </a:t>
            </a:r>
            <a:r>
              <a:rPr lang="en-US" sz="2800" b="0" i="1" strike="noStrike" spc="-1">
                <a:solidFill>
                  <a:srgbClr val="000000"/>
                </a:solidFill>
                <a:latin typeface="Calibri"/>
                <a:ea typeface="MS PGothic"/>
              </a:rPr>
              <a:t>logical</a:t>
            </a:r>
            <a:r>
              <a:rPr lang="en-US" sz="2800" b="0" strike="noStrike" spc="-1">
                <a:solidFill>
                  <a:srgbClr val="000000"/>
                </a:solidFill>
                <a:latin typeface="Calibri"/>
                <a:ea typeface="MS PGothic"/>
              </a:rPr>
              <a:t> addresses; it never sees the </a:t>
            </a:r>
            <a:r>
              <a:rPr lang="en-US" sz="2800" b="0" i="1" strike="noStrike" spc="-1">
                <a:solidFill>
                  <a:srgbClr val="000000"/>
                </a:solidFill>
                <a:latin typeface="Calibri"/>
                <a:ea typeface="MS PGothic"/>
              </a:rPr>
              <a:t>real</a:t>
            </a:r>
            <a:r>
              <a:rPr lang="en-US" sz="2800" b="0" strike="noStrike" spc="-1">
                <a:solidFill>
                  <a:srgbClr val="000000"/>
                </a:solidFill>
                <a:latin typeface="Calibri"/>
                <a:ea typeface="MS PGothic"/>
              </a:rPr>
              <a:t> physical addresses</a:t>
            </a:r>
            <a:endParaRPr lang="en-IN" sz="2800" b="0" strike="noStrike" spc="-1">
              <a:latin typeface="Arial"/>
            </a:endParaRPr>
          </a:p>
        </p:txBody>
      </p:sp>
      <p:pic>
        <p:nvPicPr>
          <p:cNvPr id="118" name="Picture 5"/>
          <p:cNvPicPr/>
          <p:nvPr/>
        </p:nvPicPr>
        <p:blipFill>
          <a:blip r:embed="rId2"/>
          <a:stretch>
            <a:fillRect/>
          </a:stretch>
        </p:blipFill>
        <p:spPr>
          <a:xfrm>
            <a:off x="6859080" y="2043000"/>
            <a:ext cx="4538160" cy="3285360"/>
          </a:xfrm>
          <a:prstGeom prst="rect">
            <a:avLst/>
          </a:prstGeom>
          <a:ln>
            <a:noFill/>
          </a:ln>
        </p:spPr>
      </p:pic>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0"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Dynamic Loading</a:t>
            </a:r>
            <a:endParaRPr lang="en-IN" sz="4000" b="0" strike="noStrike" spc="-1">
              <a:latin typeface="Arial"/>
            </a:endParaRPr>
          </a:p>
        </p:txBody>
      </p:sp>
      <p:sp>
        <p:nvSpPr>
          <p:cNvPr id="121" name="CustomShape 3"/>
          <p:cNvSpPr/>
          <p:nvPr/>
        </p:nvSpPr>
        <p:spPr>
          <a:xfrm>
            <a:off x="576360" y="1489680"/>
            <a:ext cx="104868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981"/>
              </a:spcBef>
              <a:buClr>
                <a:srgbClr val="993300"/>
              </a:buClr>
              <a:buSzPct val="90000"/>
              <a:buFont typeface="Wingdings" charset="2"/>
              <a:buChar char=""/>
            </a:pPr>
            <a:r>
              <a:rPr lang="en-US" sz="2800" b="0" strike="noStrike" spc="-1">
                <a:solidFill>
                  <a:srgbClr val="000000"/>
                </a:solidFill>
                <a:latin typeface="Calibri"/>
              </a:rPr>
              <a:t>Routine is not loaded until it is called</a:t>
            </a:r>
            <a:endParaRPr lang="en-IN" sz="2800" b="0" strike="noStrike" spc="-1">
              <a:latin typeface="Arial"/>
            </a:endParaRPr>
          </a:p>
          <a:p>
            <a:pPr marL="228600" indent="-228240">
              <a:lnSpc>
                <a:spcPct val="90000"/>
              </a:lnSpc>
              <a:spcBef>
                <a:spcPts val="981"/>
              </a:spcBef>
              <a:buClr>
                <a:srgbClr val="993300"/>
              </a:buClr>
              <a:buSzPct val="90000"/>
              <a:buFont typeface="Wingdings" charset="2"/>
              <a:buChar char=""/>
            </a:pPr>
            <a:r>
              <a:rPr lang="en-US" sz="2800" b="0" strike="noStrike" spc="-1">
                <a:solidFill>
                  <a:srgbClr val="000000"/>
                </a:solidFill>
                <a:latin typeface="Calibri"/>
              </a:rPr>
              <a:t>Better memory-space utilization; unused routine is never loaded</a:t>
            </a:r>
            <a:endParaRPr lang="en-IN" sz="2800" b="0" strike="noStrike" spc="-1">
              <a:latin typeface="Arial"/>
            </a:endParaRPr>
          </a:p>
          <a:p>
            <a:pPr marL="228600" indent="-228240">
              <a:lnSpc>
                <a:spcPct val="90000"/>
              </a:lnSpc>
              <a:spcBef>
                <a:spcPts val="981"/>
              </a:spcBef>
              <a:buClr>
                <a:srgbClr val="993300"/>
              </a:buClr>
              <a:buSzPct val="90000"/>
              <a:buFont typeface="Wingdings" charset="2"/>
              <a:buChar char=""/>
            </a:pPr>
            <a:r>
              <a:rPr lang="en-US" sz="2800" b="0" strike="noStrike" spc="-1">
                <a:solidFill>
                  <a:srgbClr val="000000"/>
                </a:solidFill>
                <a:latin typeface="Calibri"/>
              </a:rPr>
              <a:t>All routines kept on disk </a:t>
            </a:r>
            <a:endParaRPr lang="en-IN" sz="2800" b="0" strike="noStrike" spc="-1">
              <a:latin typeface="Arial"/>
            </a:endParaRPr>
          </a:p>
          <a:p>
            <a:pPr marL="228600" indent="-228240">
              <a:lnSpc>
                <a:spcPct val="90000"/>
              </a:lnSpc>
              <a:spcBef>
                <a:spcPts val="981"/>
              </a:spcBef>
              <a:buClr>
                <a:srgbClr val="993300"/>
              </a:buClr>
              <a:buSzPct val="90000"/>
              <a:buFont typeface="Wingdings" charset="2"/>
              <a:buChar char=""/>
            </a:pPr>
            <a:r>
              <a:rPr lang="en-US" sz="2800" b="0" strike="noStrike" spc="-1">
                <a:solidFill>
                  <a:srgbClr val="000000"/>
                </a:solidFill>
                <a:latin typeface="Calibri"/>
              </a:rPr>
              <a:t>Useful when large amounts of code are needed to handle infrequently occurring cases</a:t>
            </a:r>
            <a:endParaRPr lang="en-IN" sz="2800" b="0" strike="noStrike" spc="-1">
              <a:latin typeface="Arial"/>
            </a:endParaRPr>
          </a:p>
        </p:txBody>
      </p:sp>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3"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Swapping</a:t>
            </a:r>
            <a:endParaRPr lang="en-IN" sz="4000" b="0" strike="noStrike" spc="-1">
              <a:latin typeface="Arial"/>
            </a:endParaRPr>
          </a:p>
        </p:txBody>
      </p:sp>
      <p:sp>
        <p:nvSpPr>
          <p:cNvPr id="124" name="CustomShape 3"/>
          <p:cNvSpPr/>
          <p:nvPr/>
        </p:nvSpPr>
        <p:spPr>
          <a:xfrm>
            <a:off x="585000" y="1505520"/>
            <a:ext cx="101322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80000"/>
              </a:lnSpc>
              <a:spcBef>
                <a:spcPts val="1001"/>
              </a:spcBef>
              <a:buClr>
                <a:srgbClr val="000000"/>
              </a:buClr>
              <a:buFont typeface="Wingdings" charset="2"/>
              <a:buChar char=""/>
            </a:pPr>
            <a:r>
              <a:rPr lang="en-US" sz="2400" b="0" strike="noStrike" spc="-1">
                <a:solidFill>
                  <a:srgbClr val="000000"/>
                </a:solidFill>
                <a:latin typeface="Calibri"/>
                <a:ea typeface="MS PGothic"/>
              </a:rPr>
              <a:t>A process can be </a:t>
            </a:r>
            <a:r>
              <a:rPr lang="en-US" sz="2400" b="1" strike="noStrike" spc="-1">
                <a:solidFill>
                  <a:srgbClr val="3366FF"/>
                </a:solidFill>
                <a:latin typeface="Calibri"/>
                <a:ea typeface="MS PGothic"/>
              </a:rPr>
              <a:t>swapped</a:t>
            </a:r>
            <a:r>
              <a:rPr lang="en-US" sz="2400" b="0" strike="noStrike" spc="-1">
                <a:solidFill>
                  <a:srgbClr val="000000"/>
                </a:solidFill>
                <a:latin typeface="Calibri"/>
                <a:ea typeface="MS PGothic"/>
              </a:rPr>
              <a:t> temporarily out of memory to a backing store, and then brought back into memory for continued execution</a:t>
            </a:r>
            <a:endParaRPr lang="en-IN" sz="2400" b="0" strike="noStrike" spc="-1">
              <a:latin typeface="Arial"/>
            </a:endParaRPr>
          </a:p>
          <a:p>
            <a:pPr marL="685800" lvl="1" indent="-228240">
              <a:lnSpc>
                <a:spcPct val="80000"/>
              </a:lnSpc>
              <a:spcBef>
                <a:spcPts val="499"/>
              </a:spcBef>
              <a:buClr>
                <a:srgbClr val="000000"/>
              </a:buClr>
              <a:buFont typeface="Wingdings" charset="2"/>
              <a:buChar char=""/>
            </a:pPr>
            <a:r>
              <a:rPr lang="en-US" sz="2400" b="0" strike="noStrike" spc="-1">
                <a:solidFill>
                  <a:srgbClr val="000000"/>
                </a:solidFill>
                <a:latin typeface="Calibri"/>
                <a:ea typeface="MS PGothic"/>
              </a:rPr>
              <a:t>Total physical memory space of processes can exceed physical memory</a:t>
            </a:r>
            <a:endParaRPr lang="en-IN" sz="2400" b="0" strike="noStrike" spc="-1">
              <a:latin typeface="Arial"/>
            </a:endParaRPr>
          </a:p>
          <a:p>
            <a:pPr marL="228600" indent="-228240">
              <a:lnSpc>
                <a:spcPct val="80000"/>
              </a:lnSpc>
              <a:spcBef>
                <a:spcPts val="1001"/>
              </a:spcBef>
              <a:buClr>
                <a:srgbClr val="3366FF"/>
              </a:buClr>
              <a:buFont typeface="Wingdings" charset="2"/>
              <a:buChar char=""/>
            </a:pPr>
            <a:r>
              <a:rPr lang="en-US" sz="2400" b="1" strike="noStrike" spc="-1">
                <a:solidFill>
                  <a:srgbClr val="3366FF"/>
                </a:solidFill>
                <a:latin typeface="Calibri"/>
                <a:ea typeface="MS PGothic"/>
              </a:rPr>
              <a:t>Backing store</a:t>
            </a:r>
            <a:r>
              <a:rPr lang="en-US" sz="2400" b="0" strike="noStrike" spc="-1">
                <a:solidFill>
                  <a:srgbClr val="3366FF"/>
                </a:solidFill>
                <a:latin typeface="Calibri"/>
                <a:ea typeface="MS PGothic"/>
              </a:rPr>
              <a:t> </a:t>
            </a:r>
            <a:r>
              <a:rPr lang="en-US" sz="2400" b="0" strike="noStrike" spc="-1">
                <a:solidFill>
                  <a:srgbClr val="000000"/>
                </a:solidFill>
                <a:latin typeface="Calibri"/>
                <a:ea typeface="MS PGothic"/>
              </a:rPr>
              <a:t>– fast disk large enough to accommodate copies of all memory images for all users; must provide direct access to these memory images</a:t>
            </a:r>
            <a:endParaRPr lang="en-IN" sz="2400" b="0" strike="noStrike" spc="-1">
              <a:latin typeface="Arial"/>
            </a:endParaRPr>
          </a:p>
          <a:p>
            <a:pPr marL="228600" indent="-228240">
              <a:lnSpc>
                <a:spcPct val="80000"/>
              </a:lnSpc>
              <a:spcBef>
                <a:spcPts val="1001"/>
              </a:spcBef>
              <a:buClr>
                <a:srgbClr val="000000"/>
              </a:buClr>
              <a:buFont typeface="Wingdings" charset="2"/>
              <a:buChar char=""/>
            </a:pPr>
            <a:r>
              <a:rPr lang="en-US" sz="2400" b="0" strike="noStrike" spc="-1">
                <a:solidFill>
                  <a:srgbClr val="000000"/>
                </a:solidFill>
                <a:latin typeface="Calibri"/>
                <a:ea typeface="MS PGothic"/>
              </a:rPr>
              <a:t>Major part of swap time is transfer time; total transfer time is directly proportional to the amount of memory swapped</a:t>
            </a:r>
            <a:endParaRPr lang="en-IN" sz="2400" b="0" strike="noStrike" spc="-1">
              <a:latin typeface="Arial"/>
            </a:endParaRPr>
          </a:p>
          <a:p>
            <a:pPr marL="228600" indent="-228240">
              <a:lnSpc>
                <a:spcPct val="80000"/>
              </a:lnSpc>
              <a:spcBef>
                <a:spcPts val="1001"/>
              </a:spcBef>
              <a:buClr>
                <a:srgbClr val="000000"/>
              </a:buClr>
              <a:buFont typeface="Wingdings" charset="2"/>
              <a:buChar char=""/>
            </a:pPr>
            <a:r>
              <a:rPr lang="en-US" sz="2400" b="0" strike="noStrike" spc="-1">
                <a:solidFill>
                  <a:srgbClr val="000000"/>
                </a:solidFill>
                <a:latin typeface="Calibri"/>
                <a:ea typeface="MS PGothic"/>
              </a:rPr>
              <a:t>System maintains a </a:t>
            </a:r>
            <a:r>
              <a:rPr lang="en-US" sz="2400" b="1" strike="noStrike" spc="-1">
                <a:solidFill>
                  <a:srgbClr val="3366FF"/>
                </a:solidFill>
                <a:latin typeface="Calibri"/>
                <a:ea typeface="MS PGothic"/>
              </a:rPr>
              <a:t>ready queue</a:t>
            </a:r>
            <a:r>
              <a:rPr lang="en-US" sz="2400" b="0" strike="noStrike" spc="-1">
                <a:solidFill>
                  <a:srgbClr val="3366FF"/>
                </a:solidFill>
                <a:latin typeface="Calibri"/>
                <a:ea typeface="MS PGothic"/>
              </a:rPr>
              <a:t> </a:t>
            </a:r>
            <a:r>
              <a:rPr lang="en-US" sz="2400" b="0" strike="noStrike" spc="-1">
                <a:solidFill>
                  <a:srgbClr val="000000"/>
                </a:solidFill>
                <a:latin typeface="Calibri"/>
                <a:ea typeface="MS PGothic"/>
              </a:rPr>
              <a:t>of ready-to-run processes which have memory images on disk</a:t>
            </a:r>
            <a:endParaRPr lang="en-IN" sz="2400" b="0" strike="noStrike" spc="-1">
              <a:latin typeface="Arial"/>
            </a:endParaRPr>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6"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Swapping</a:t>
            </a:r>
            <a:endParaRPr lang="en-IN" sz="4000" b="0" strike="noStrike" spc="-1">
              <a:latin typeface="Arial"/>
            </a:endParaRPr>
          </a:p>
        </p:txBody>
      </p:sp>
      <p:sp>
        <p:nvSpPr>
          <p:cNvPr id="127" name="CustomShape 3"/>
          <p:cNvSpPr/>
          <p:nvPr/>
        </p:nvSpPr>
        <p:spPr>
          <a:xfrm>
            <a:off x="0" y="1505520"/>
            <a:ext cx="589788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If next processes to be put on CPU is not in memory, need to swap out a process and swap in target process</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Context switch time can then be very high</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100MB process swapping to hard disk with transfer rate of 50MB/sec</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Swap out time of 2000 ms</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Plus swap in of same sized process</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Total context switch swapping component time of 4000ms (4 seconds)</a:t>
            </a:r>
            <a:endParaRPr lang="en-IN" sz="2400" b="0" strike="noStrike" spc="-1">
              <a:latin typeface="Arial"/>
            </a:endParaRPr>
          </a:p>
        </p:txBody>
      </p:sp>
      <p:pic>
        <p:nvPicPr>
          <p:cNvPr id="128" name="Picture 4" descr="8"/>
          <p:cNvPicPr/>
          <p:nvPr/>
        </p:nvPicPr>
        <p:blipFill>
          <a:blip r:embed="rId2"/>
          <a:stretch>
            <a:fillRect/>
          </a:stretch>
        </p:blipFill>
        <p:spPr>
          <a:xfrm>
            <a:off x="6127200" y="1614600"/>
            <a:ext cx="5949720" cy="4451040"/>
          </a:xfrm>
          <a:prstGeom prst="rect">
            <a:avLst/>
          </a:prstGeom>
          <a:ln>
            <a:noFill/>
          </a:ln>
        </p:spPr>
      </p:pic>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0"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Swapping</a:t>
            </a:r>
            <a:endParaRPr lang="en-IN" sz="4000" b="0" strike="noStrike" spc="-1">
              <a:latin typeface="Arial"/>
            </a:endParaRPr>
          </a:p>
        </p:txBody>
      </p:sp>
      <p:sp>
        <p:nvSpPr>
          <p:cNvPr id="131" name="CustomShape 3"/>
          <p:cNvSpPr/>
          <p:nvPr/>
        </p:nvSpPr>
        <p:spPr>
          <a:xfrm>
            <a:off x="585000" y="1505520"/>
            <a:ext cx="101322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Other constraints on swapping</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Pending I/O – can’t swap out as I/O would occur to wrong process</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Standard swapping not used in modern operating systems</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But modified version common</a:t>
            </a:r>
            <a:endParaRPr lang="en-IN" sz="2800" b="0" strike="noStrike" spc="-1">
              <a:latin typeface="Arial"/>
            </a:endParaRPr>
          </a:p>
          <a:p>
            <a:pPr marL="1143000" lvl="2" indent="-22824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Swap only when free memory extremely low</a:t>
            </a:r>
            <a:endParaRPr lang="en-IN" sz="2800" b="0" strike="noStrike" spc="-1">
              <a:latin typeface="Arial"/>
            </a:endParaRPr>
          </a:p>
          <a:p>
            <a:pPr marL="1143000" lvl="2" indent="-22824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Swapping portions of processes</a:t>
            </a:r>
            <a:endParaRPr lang="en-IN" sz="2800" b="0" strike="noStrike" spc="-1">
              <a:latin typeface="Arial"/>
            </a:endParaRPr>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3"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Contiguous Memory Allocation</a:t>
            </a:r>
            <a:endParaRPr lang="en-IN" sz="4000" b="0" strike="noStrike" spc="-1">
              <a:latin typeface="Arial"/>
            </a:endParaRPr>
          </a:p>
        </p:txBody>
      </p:sp>
      <p:sp>
        <p:nvSpPr>
          <p:cNvPr id="134" name="CustomShape 3"/>
          <p:cNvSpPr/>
          <p:nvPr/>
        </p:nvSpPr>
        <p:spPr>
          <a:xfrm>
            <a:off x="585000" y="1505520"/>
            <a:ext cx="101322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Relocation registers used to protect user processes from each other, and from changing operating-system code and data</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Base register contains value of smallest physical address</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Limit register contains range of logical addresses – each logical address must be less than the limit register </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MMU maps logical address </a:t>
            </a:r>
            <a:r>
              <a:rPr lang="en-US" sz="2800" b="0" i="1" strike="noStrike" spc="-1">
                <a:solidFill>
                  <a:srgbClr val="000000"/>
                </a:solidFill>
                <a:latin typeface="Calibri"/>
                <a:ea typeface="MS PGothic"/>
              </a:rPr>
              <a:t>dynamically</a:t>
            </a:r>
            <a:endParaRPr lang="en-IN" sz="2800" b="0" strike="noStrike" spc="-1">
              <a:latin typeface="Aria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Computing Environments</a:t>
            </a:r>
            <a:endParaRPr lang="en-IN" sz="4000" b="0" strike="noStrike" spc="-1">
              <a:latin typeface="Arial"/>
            </a:endParaRPr>
          </a:p>
        </p:txBody>
      </p:sp>
      <p:sp>
        <p:nvSpPr>
          <p:cNvPr id="265" name="CustomShape 2"/>
          <p:cNvSpPr/>
          <p:nvPr/>
        </p:nvSpPr>
        <p:spPr>
          <a:xfrm>
            <a:off x="1235520" y="1522800"/>
            <a:ext cx="9349200" cy="3746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nSpc>
                <a:spcPct val="100000"/>
              </a:lnSpc>
            </a:pPr>
            <a:r>
              <a:rPr lang="en-GB" sz="2400" b="1" strike="noStrike" spc="-1">
                <a:solidFill>
                  <a:srgbClr val="FF0000"/>
                </a:solidFill>
                <a:latin typeface="Cambria"/>
                <a:ea typeface="DejaVu Sans"/>
              </a:rPr>
              <a:t>Clustered Systems</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mbria"/>
                <a:ea typeface="DejaVu Sans"/>
              </a:rPr>
              <a:t>Like multiprocessor systems, but multiple systems working together</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mbria"/>
                <a:ea typeface="DejaVu Sans"/>
              </a:rPr>
              <a:t>Usually sharing storage via a </a:t>
            </a:r>
            <a:r>
              <a:rPr lang="en-GB" sz="2400" b="1" strike="noStrike" spc="-1">
                <a:solidFill>
                  <a:srgbClr val="3366FF"/>
                </a:solidFill>
                <a:latin typeface="Cambria"/>
                <a:ea typeface="DejaVu Sans"/>
              </a:rPr>
              <a:t>storage-area network (SAN)</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mbria"/>
                <a:ea typeface="DejaVu Sans"/>
              </a:rPr>
              <a:t>Provides a </a:t>
            </a:r>
            <a:r>
              <a:rPr lang="en-GB" sz="2400" b="1" strike="noStrike" spc="-1">
                <a:solidFill>
                  <a:srgbClr val="3366FF"/>
                </a:solidFill>
                <a:latin typeface="Cambria"/>
                <a:ea typeface="DejaVu Sans"/>
              </a:rPr>
              <a:t>high-availability</a:t>
            </a:r>
            <a:r>
              <a:rPr lang="en-GB" sz="2400" b="1" strike="noStrike" spc="-1">
                <a:solidFill>
                  <a:srgbClr val="000000"/>
                </a:solidFill>
                <a:latin typeface="Cambria"/>
                <a:ea typeface="DejaVu Sans"/>
              </a:rPr>
              <a:t> </a:t>
            </a:r>
            <a:r>
              <a:rPr lang="en-GB" sz="2400" b="0" strike="noStrike" spc="-1">
                <a:solidFill>
                  <a:srgbClr val="000000"/>
                </a:solidFill>
                <a:latin typeface="Cambria"/>
                <a:ea typeface="DejaVu Sans"/>
              </a:rPr>
              <a:t>service which survives failures, users can see only a brief interruption of service</a:t>
            </a:r>
            <a:endParaRPr lang="en-IN" sz="2400" b="0" strike="noStrike" spc="-1">
              <a:latin typeface="Arial"/>
            </a:endParaRPr>
          </a:p>
          <a:p>
            <a:pPr marL="800280" lvl="1" indent="-341640">
              <a:lnSpc>
                <a:spcPct val="100000"/>
              </a:lnSpc>
              <a:buClr>
                <a:srgbClr val="3366FF"/>
              </a:buClr>
              <a:buFont typeface="Wingdings" charset="2"/>
              <a:buChar char=""/>
            </a:pPr>
            <a:r>
              <a:rPr lang="en-GB" sz="2400" b="1" strike="noStrike" spc="-1">
                <a:solidFill>
                  <a:srgbClr val="3366FF"/>
                </a:solidFill>
                <a:latin typeface="Cambria"/>
                <a:ea typeface="DejaVu Sans"/>
              </a:rPr>
              <a:t>Asymmetric clustering</a:t>
            </a:r>
            <a:r>
              <a:rPr lang="en-GB" sz="2400" b="0" strike="noStrike" spc="-1">
                <a:solidFill>
                  <a:srgbClr val="3366FF"/>
                </a:solidFill>
                <a:latin typeface="Cambria"/>
                <a:ea typeface="DejaVu Sans"/>
              </a:rPr>
              <a:t> </a:t>
            </a:r>
            <a:r>
              <a:rPr lang="en-GB" sz="2400" b="0" strike="noStrike" spc="-1">
                <a:solidFill>
                  <a:srgbClr val="000000"/>
                </a:solidFill>
                <a:latin typeface="Cambria"/>
                <a:ea typeface="DejaVu Sans"/>
              </a:rPr>
              <a:t>has one machine in hot-standby mode</a:t>
            </a:r>
            <a:endParaRPr lang="en-IN" sz="2400" b="0" strike="noStrike" spc="-1">
              <a:latin typeface="Arial"/>
            </a:endParaRPr>
          </a:p>
          <a:p>
            <a:pPr marL="800280" lvl="1" indent="-341640">
              <a:lnSpc>
                <a:spcPct val="100000"/>
              </a:lnSpc>
              <a:buClr>
                <a:srgbClr val="3366FF"/>
              </a:buClr>
              <a:buFont typeface="Wingdings" charset="2"/>
              <a:buChar char=""/>
            </a:pPr>
            <a:r>
              <a:rPr lang="en-GB" sz="2400" b="1" strike="noStrike" spc="-1">
                <a:solidFill>
                  <a:srgbClr val="3366FF"/>
                </a:solidFill>
                <a:latin typeface="Cambria"/>
                <a:ea typeface="DejaVu Sans"/>
              </a:rPr>
              <a:t>Symmetric clustering</a:t>
            </a:r>
            <a:r>
              <a:rPr lang="en-GB" sz="2400" b="0" strike="noStrike" spc="-1">
                <a:solidFill>
                  <a:srgbClr val="3366FF"/>
                </a:solidFill>
                <a:latin typeface="Cambria"/>
                <a:ea typeface="DejaVu Sans"/>
              </a:rPr>
              <a:t> </a:t>
            </a:r>
            <a:r>
              <a:rPr lang="en-GB" sz="2400" b="0" strike="noStrike" spc="-1">
                <a:solidFill>
                  <a:srgbClr val="000000"/>
                </a:solidFill>
                <a:latin typeface="Cambria"/>
                <a:ea typeface="DejaVu Sans"/>
              </a:rPr>
              <a:t>has multiple nodes running applications, monitoring each other</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mbria"/>
                <a:ea typeface="DejaVu Sans"/>
              </a:rPr>
              <a:t>Some clusters are for </a:t>
            </a:r>
            <a:r>
              <a:rPr lang="en-GB" sz="2400" b="1" strike="noStrike" spc="-1">
                <a:solidFill>
                  <a:srgbClr val="3366FF"/>
                </a:solidFill>
                <a:latin typeface="Cambria"/>
                <a:ea typeface="DejaVu Sans"/>
              </a:rPr>
              <a:t>high-performance computing (HPC)</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mbria"/>
                <a:ea typeface="DejaVu Sans"/>
              </a:rPr>
              <a:t>Applications must be written to use </a:t>
            </a:r>
            <a:r>
              <a:rPr lang="en-GB" sz="2400" b="1" strike="noStrike" spc="-1">
                <a:solidFill>
                  <a:srgbClr val="3366FF"/>
                </a:solidFill>
                <a:latin typeface="Cambria"/>
                <a:ea typeface="DejaVu Sans"/>
              </a:rPr>
              <a:t>parallelization</a:t>
            </a:r>
            <a:endParaRPr lang="en-IN" sz="2400" b="0" strike="noStrike" spc="-1">
              <a:latin typeface="Arial"/>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6"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Multiple-Partition Allocation</a:t>
            </a:r>
            <a:endParaRPr lang="en-IN" sz="4000" b="0" strike="noStrike" spc="-1">
              <a:latin typeface="Arial"/>
            </a:endParaRPr>
          </a:p>
        </p:txBody>
      </p:sp>
      <p:sp>
        <p:nvSpPr>
          <p:cNvPr id="137" name="CustomShape 3"/>
          <p:cNvSpPr/>
          <p:nvPr/>
        </p:nvSpPr>
        <p:spPr>
          <a:xfrm>
            <a:off x="-280080" y="1379520"/>
            <a:ext cx="12257640" cy="295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Fixed size partitions, Degree of multiprogramming limited by number of partitions</a:t>
            </a:r>
            <a:endParaRPr lang="en-IN" sz="2400" b="0" strike="noStrike" spc="-1">
              <a:latin typeface="Arial"/>
            </a:endParaRPr>
          </a:p>
          <a:p>
            <a:pPr marL="685800" lvl="1" indent="-228240">
              <a:lnSpc>
                <a:spcPct val="90000"/>
              </a:lnSpc>
              <a:spcBef>
                <a:spcPts val="499"/>
              </a:spcBef>
              <a:buClr>
                <a:srgbClr val="0000FF"/>
              </a:buClr>
              <a:buFont typeface="Arial"/>
              <a:buChar char="•"/>
            </a:pPr>
            <a:r>
              <a:rPr lang="en-US" sz="2400" b="1" strike="noStrike" spc="-1">
                <a:solidFill>
                  <a:srgbClr val="0000FF"/>
                </a:solidFill>
                <a:latin typeface="Calibri"/>
                <a:ea typeface="MS PGothic"/>
              </a:rPr>
              <a:t>Variable-partition </a:t>
            </a:r>
            <a:r>
              <a:rPr lang="en-US" sz="2400" b="0" strike="noStrike" spc="-1">
                <a:solidFill>
                  <a:srgbClr val="000000"/>
                </a:solidFill>
                <a:latin typeface="Calibri"/>
                <a:ea typeface="MS PGothic"/>
              </a:rPr>
              <a:t>sizes for efficiency (sized to a given process’ needs)</a:t>
            </a:r>
            <a:endParaRPr lang="en-IN" sz="2400" b="0" strike="noStrike" spc="-1">
              <a:latin typeface="Arial"/>
            </a:endParaRPr>
          </a:p>
          <a:p>
            <a:pPr marL="685800" lvl="1" indent="-228240">
              <a:lnSpc>
                <a:spcPct val="90000"/>
              </a:lnSpc>
              <a:spcBef>
                <a:spcPts val="499"/>
              </a:spcBef>
              <a:buClr>
                <a:srgbClr val="0000FF"/>
              </a:buClr>
              <a:buFont typeface="Arial"/>
              <a:buChar char="•"/>
            </a:pPr>
            <a:r>
              <a:rPr lang="en-US" sz="2400" b="1" strike="noStrike" spc="-1">
                <a:solidFill>
                  <a:srgbClr val="0000FF"/>
                </a:solidFill>
                <a:latin typeface="Calibri"/>
                <a:ea typeface="MS PGothic"/>
              </a:rPr>
              <a:t>Hole</a:t>
            </a:r>
            <a:r>
              <a:rPr lang="en-US" sz="2400" b="0" strike="noStrike" spc="-1">
                <a:solidFill>
                  <a:srgbClr val="000000"/>
                </a:solidFill>
                <a:latin typeface="Calibri"/>
                <a:ea typeface="MS PGothic"/>
              </a:rPr>
              <a:t> – block of available memory; holes of various size are scattered throughout memory</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When a process arrives, it is allocated memory from a hole large enough to accommodate it</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Process exiting frees its partition, adjacent free partitions combined</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Operating system maintains information about:</a:t>
            </a:r>
            <a:br/>
            <a:r>
              <a:rPr lang="en-US" sz="2400" b="0" strike="noStrike" spc="-1">
                <a:solidFill>
                  <a:srgbClr val="000000"/>
                </a:solidFill>
                <a:latin typeface="Calibri"/>
                <a:ea typeface="MS PGothic"/>
              </a:rPr>
              <a:t>a) allocated partitions    b) free partitions (hole)</a:t>
            </a:r>
            <a:endParaRPr lang="en-IN" sz="2400" b="0" strike="noStrike" spc="-1">
              <a:latin typeface="Arial"/>
            </a:endParaRPr>
          </a:p>
        </p:txBody>
      </p:sp>
      <p:pic>
        <p:nvPicPr>
          <p:cNvPr id="138" name="Picture 3"/>
          <p:cNvPicPr/>
          <p:nvPr/>
        </p:nvPicPr>
        <p:blipFill>
          <a:blip r:embed="rId2"/>
          <a:stretch>
            <a:fillRect/>
          </a:stretch>
        </p:blipFill>
        <p:spPr>
          <a:xfrm>
            <a:off x="1706400" y="4330440"/>
            <a:ext cx="6675120" cy="2176200"/>
          </a:xfrm>
          <a:prstGeom prst="rect">
            <a:avLst/>
          </a:prstGeom>
          <a:ln>
            <a:noFill/>
          </a:ln>
        </p:spPr>
      </p:pic>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0" name="CustomShape 2"/>
          <p:cNvSpPr/>
          <p:nvPr/>
        </p:nvSpPr>
        <p:spPr>
          <a:xfrm>
            <a:off x="284040" y="27324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Dynamic Storage-Allocation Problem</a:t>
            </a:r>
            <a:endParaRPr lang="en-IN" sz="4000" b="0" strike="noStrike" spc="-1">
              <a:latin typeface="Arial"/>
            </a:endParaRPr>
          </a:p>
        </p:txBody>
      </p:sp>
      <p:sp>
        <p:nvSpPr>
          <p:cNvPr id="141" name="CustomShape 3"/>
          <p:cNvSpPr/>
          <p:nvPr/>
        </p:nvSpPr>
        <p:spPr>
          <a:xfrm>
            <a:off x="827280" y="2090520"/>
            <a:ext cx="9752760" cy="36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First-fit</a:t>
            </a:r>
            <a:r>
              <a:rPr lang="en-US" sz="2800" b="0" strike="noStrike" spc="-1">
                <a:solidFill>
                  <a:srgbClr val="000000"/>
                </a:solidFill>
                <a:latin typeface="Calibri"/>
                <a:ea typeface="MS PGothic"/>
              </a:rPr>
              <a:t>:  Allocate the </a:t>
            </a:r>
            <a:r>
              <a:rPr lang="en-US" sz="2800" b="1" i="1" strike="noStrike" spc="-1">
                <a:solidFill>
                  <a:srgbClr val="000000"/>
                </a:solidFill>
                <a:latin typeface="Calibri"/>
                <a:ea typeface="MS PGothic"/>
              </a:rPr>
              <a:t>first</a:t>
            </a:r>
            <a:r>
              <a:rPr lang="en-US" sz="2800" b="0" strike="noStrike" spc="-1">
                <a:solidFill>
                  <a:srgbClr val="000000"/>
                </a:solidFill>
                <a:latin typeface="Calibri"/>
                <a:ea typeface="MS PGothic"/>
              </a:rPr>
              <a:t> hole that is big enough</a:t>
            </a:r>
            <a:endParaRPr lang="en-IN" sz="2800" b="0" strike="noStrike" spc="-1">
              <a:latin typeface="Arial"/>
            </a:endParaRPr>
          </a:p>
          <a:p>
            <a:pPr>
              <a:lnSpc>
                <a:spcPct val="90000"/>
              </a:lnSpc>
              <a:spcBef>
                <a:spcPts val="1001"/>
              </a:spcBef>
            </a:pP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Best-fit</a:t>
            </a:r>
            <a:r>
              <a:rPr lang="en-US" sz="2800" b="0" strike="noStrike" spc="-1">
                <a:solidFill>
                  <a:srgbClr val="000000"/>
                </a:solidFill>
                <a:latin typeface="Calibri"/>
                <a:ea typeface="MS PGothic"/>
              </a:rPr>
              <a:t>:  Allocate the </a:t>
            </a:r>
            <a:r>
              <a:rPr lang="en-US" sz="2800" b="1" i="1" strike="noStrike" spc="-1">
                <a:solidFill>
                  <a:srgbClr val="000000"/>
                </a:solidFill>
                <a:latin typeface="Calibri"/>
                <a:ea typeface="MS PGothic"/>
              </a:rPr>
              <a:t>smallest</a:t>
            </a:r>
            <a:r>
              <a:rPr lang="en-US" sz="2800" b="0" strike="noStrike" spc="-1">
                <a:solidFill>
                  <a:srgbClr val="000000"/>
                </a:solidFill>
                <a:latin typeface="Calibri"/>
                <a:ea typeface="MS PGothic"/>
              </a:rPr>
              <a:t> hole that is big enough; must search entire list, unless ordered by size  </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Produces the smallest leftover hole</a:t>
            </a:r>
            <a:endParaRPr lang="en-IN" sz="2400" b="0" strike="noStrike" spc="-1">
              <a:latin typeface="Arial"/>
            </a:endParaRPr>
          </a:p>
          <a:p>
            <a:pPr>
              <a:lnSpc>
                <a:spcPct val="90000"/>
              </a:lnSpc>
              <a:spcBef>
                <a:spcPts val="499"/>
              </a:spcBef>
            </a:pPr>
            <a:endParaRPr lang="en-IN" sz="24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Worst-fit</a:t>
            </a:r>
            <a:r>
              <a:rPr lang="en-US" sz="2800" b="0" strike="noStrike" spc="-1">
                <a:solidFill>
                  <a:srgbClr val="000000"/>
                </a:solidFill>
                <a:latin typeface="Calibri"/>
                <a:ea typeface="MS PGothic"/>
              </a:rPr>
              <a:t>:  Allocate the </a:t>
            </a:r>
            <a:r>
              <a:rPr lang="en-US" sz="2800" b="1" i="1" strike="noStrike" spc="-1">
                <a:solidFill>
                  <a:srgbClr val="000000"/>
                </a:solidFill>
                <a:latin typeface="Calibri"/>
                <a:ea typeface="MS PGothic"/>
              </a:rPr>
              <a:t>largest</a:t>
            </a:r>
            <a:r>
              <a:rPr lang="en-US" sz="2800" b="0" strike="noStrike" spc="-1">
                <a:solidFill>
                  <a:srgbClr val="000000"/>
                </a:solidFill>
                <a:latin typeface="Calibri"/>
                <a:ea typeface="MS PGothic"/>
              </a:rPr>
              <a:t> hole; must also search entire list  </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Produces the largest leftover hole</a:t>
            </a:r>
            <a:endParaRPr lang="en-IN" sz="2400" b="0" strike="noStrike" spc="-1">
              <a:latin typeface="Arial"/>
            </a:endParaRPr>
          </a:p>
        </p:txBody>
      </p:sp>
      <p:sp>
        <p:nvSpPr>
          <p:cNvPr id="142" name="CustomShape 4"/>
          <p:cNvSpPr/>
          <p:nvPr/>
        </p:nvSpPr>
        <p:spPr>
          <a:xfrm>
            <a:off x="1127880" y="1514880"/>
            <a:ext cx="7963920" cy="45792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nSpc>
                <a:spcPct val="100000"/>
              </a:lnSpc>
              <a:spcBef>
                <a:spcPts val="1199"/>
              </a:spcBef>
            </a:pPr>
            <a:r>
              <a:rPr lang="en-US" sz="2400" b="0" strike="noStrike" spc="-1">
                <a:solidFill>
                  <a:srgbClr val="000000"/>
                </a:solidFill>
                <a:latin typeface="Arial"/>
                <a:ea typeface="MS PGothic"/>
              </a:rPr>
              <a:t>How to satisfy a request of size </a:t>
            </a:r>
            <a:r>
              <a:rPr lang="en-US" sz="2400" b="1" i="1" strike="noStrike" spc="-1">
                <a:solidFill>
                  <a:srgbClr val="000000"/>
                </a:solidFill>
                <a:latin typeface="Arial"/>
                <a:ea typeface="MS PGothic"/>
              </a:rPr>
              <a:t>n</a:t>
            </a:r>
            <a:r>
              <a:rPr lang="en-US" sz="2400" b="0" strike="noStrike" spc="-1">
                <a:solidFill>
                  <a:srgbClr val="000000"/>
                </a:solidFill>
                <a:latin typeface="Arial"/>
                <a:ea typeface="MS PGothic"/>
              </a:rPr>
              <a:t> from a list of free holes?</a:t>
            </a:r>
            <a:endParaRPr lang="en-IN" sz="2400" b="0" strike="noStrike" spc="-1">
              <a:latin typeface="Arial"/>
            </a:endParaRPr>
          </a:p>
        </p:txBody>
      </p:sp>
      <p:sp>
        <p:nvSpPr>
          <p:cNvPr id="143" name="CustomShape 5"/>
          <p:cNvSpPr/>
          <p:nvPr/>
        </p:nvSpPr>
        <p:spPr>
          <a:xfrm>
            <a:off x="1067040" y="5479200"/>
            <a:ext cx="9705600" cy="823680"/>
          </a:xfrm>
          <a:prstGeom prst="rect">
            <a:avLst/>
          </a:prstGeom>
          <a:noFill/>
          <a:ln>
            <a:noFill/>
          </a:ln>
        </p:spPr>
        <p:style>
          <a:lnRef idx="0">
            <a:scrgbClr r="0" g="0" b="0"/>
          </a:lnRef>
          <a:fillRef idx="0">
            <a:scrgbClr r="0" g="0" b="0"/>
          </a:fillRef>
          <a:effectRef idx="0">
            <a:scrgbClr r="0" g="0" b="0"/>
          </a:effectRef>
          <a:fontRef idx="minor"/>
        </p:style>
        <p:txBody>
          <a:bodyPr anchor="ctr">
            <a:spAutoFit/>
          </a:bodyPr>
          <a:lstStyle/>
          <a:p>
            <a:pPr>
              <a:lnSpc>
                <a:spcPct val="100000"/>
              </a:lnSpc>
              <a:spcBef>
                <a:spcPts val="1199"/>
              </a:spcBef>
            </a:pPr>
            <a:r>
              <a:rPr lang="en-US" sz="2400" b="0" strike="noStrike" spc="-1">
                <a:solidFill>
                  <a:srgbClr val="000000"/>
                </a:solidFill>
                <a:latin typeface="Arial"/>
                <a:ea typeface="MS PGothic"/>
              </a:rPr>
              <a:t>First-fit and best-fit better than worst-fit in terms of speed and storage utilization</a:t>
            </a:r>
            <a:endParaRPr lang="en-IN" sz="2400" b="0" strike="noStrike" spc="-1">
              <a:latin typeface="Arial"/>
            </a:endParaRPr>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5"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Fragmentation</a:t>
            </a:r>
            <a:endParaRPr lang="en-IN" sz="4000" b="0" strike="noStrike" spc="-1">
              <a:latin typeface="Arial"/>
            </a:endParaRPr>
          </a:p>
        </p:txBody>
      </p:sp>
      <p:sp>
        <p:nvSpPr>
          <p:cNvPr id="146" name="CustomShape 3"/>
          <p:cNvSpPr/>
          <p:nvPr/>
        </p:nvSpPr>
        <p:spPr>
          <a:xfrm>
            <a:off x="585000" y="1505520"/>
            <a:ext cx="1041228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External Fragmentation</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 total memory space exists to satisfy a request, but it is not contiguous</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Reduce external fragmentation by </a:t>
            </a:r>
            <a:r>
              <a:rPr lang="en-US" sz="2800" b="1" strike="noStrike" spc="-1">
                <a:solidFill>
                  <a:srgbClr val="3366FF"/>
                </a:solidFill>
                <a:latin typeface="Calibri"/>
                <a:ea typeface="MS PGothic"/>
              </a:rPr>
              <a:t>compaction</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Shuffle memory contents to place all free memory together in one large block</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Compaction is possible </a:t>
            </a:r>
            <a:r>
              <a:rPr lang="en-US" sz="2800" b="0" i="1" strike="noStrike" spc="-1">
                <a:solidFill>
                  <a:srgbClr val="000000"/>
                </a:solidFill>
                <a:latin typeface="Calibri"/>
                <a:ea typeface="MS PGothic"/>
              </a:rPr>
              <a:t>only</a:t>
            </a:r>
            <a:r>
              <a:rPr lang="en-US" sz="2800" b="0" strike="noStrike" spc="-1">
                <a:solidFill>
                  <a:srgbClr val="000000"/>
                </a:solidFill>
                <a:latin typeface="Calibri"/>
                <a:ea typeface="MS PGothic"/>
              </a:rPr>
              <a:t> if relocation is dynamic, and is done at execution time</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Allow logical address space of processes to be non-contiguous</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Internal Fragmentation</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 allocated memory may be slightly larger than requested memory; this size difference is memory internal to a partition, but not being used</a:t>
            </a:r>
            <a:endParaRPr lang="en-IN" sz="2800" b="0" strike="noStrike" spc="-1">
              <a:latin typeface="Arial"/>
            </a:endParaRPr>
          </a:p>
        </p:txBody>
      </p:sp>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8"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Segmentation</a:t>
            </a:r>
            <a:endParaRPr lang="en-IN" sz="4000" b="0" strike="noStrike" spc="-1">
              <a:latin typeface="Arial"/>
            </a:endParaRPr>
          </a:p>
        </p:txBody>
      </p:sp>
      <p:sp>
        <p:nvSpPr>
          <p:cNvPr id="149" name="CustomShape 3"/>
          <p:cNvSpPr/>
          <p:nvPr/>
        </p:nvSpPr>
        <p:spPr>
          <a:xfrm>
            <a:off x="173160" y="1263960"/>
            <a:ext cx="7899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tabLst>
                <a:tab pos="1832040" algn="l"/>
              </a:tabLst>
            </a:pPr>
            <a:r>
              <a:rPr lang="en-US" sz="2800" b="0" strike="noStrike" spc="-1">
                <a:solidFill>
                  <a:srgbClr val="000000"/>
                </a:solidFill>
                <a:latin typeface="Calibri"/>
              </a:rPr>
              <a:t>A program is a collection of variable sized segments</a:t>
            </a:r>
            <a:endParaRPr lang="en-IN" sz="2800" b="0" strike="noStrike" spc="-1">
              <a:latin typeface="Arial"/>
            </a:endParaRPr>
          </a:p>
          <a:p>
            <a:pPr marL="228600" indent="-228240">
              <a:lnSpc>
                <a:spcPct val="90000"/>
              </a:lnSpc>
              <a:spcBef>
                <a:spcPts val="1001"/>
              </a:spcBef>
              <a:buClr>
                <a:srgbClr val="000000"/>
              </a:buClr>
              <a:buFont typeface="Wingdings" charset="2"/>
              <a:buChar char=""/>
              <a:tabLst>
                <a:tab pos="1832040" algn="l"/>
              </a:tabLst>
            </a:pPr>
            <a:r>
              <a:rPr lang="en-US" sz="2800" b="0" strike="noStrike" spc="-1">
                <a:solidFill>
                  <a:srgbClr val="000000"/>
                </a:solidFill>
                <a:latin typeface="Calibri"/>
              </a:rPr>
              <a:t>A segment is a logical unit such as:</a:t>
            </a:r>
            <a:endParaRPr lang="en-IN" sz="2800" b="0" strike="noStrike" spc="-1">
              <a:latin typeface="Arial"/>
            </a:endParaRPr>
          </a:p>
          <a:p>
            <a:pPr marL="228600" indent="-228240">
              <a:lnSpc>
                <a:spcPct val="90000"/>
              </a:lnSpc>
              <a:spcBef>
                <a:spcPts val="1001"/>
              </a:spcBef>
              <a:tabLst>
                <a:tab pos="0" algn="l"/>
              </a:tabLst>
            </a:pPr>
            <a:r>
              <a:rPr lang="en-US" sz="2800" b="0" strike="noStrike" spc="-1">
                <a:solidFill>
                  <a:srgbClr val="000000"/>
                </a:solidFill>
                <a:latin typeface="Calibri"/>
              </a:rPr>
              <a:t>	main program</a:t>
            </a:r>
            <a:endParaRPr lang="en-IN" sz="2800" b="0" strike="noStrike" spc="-1">
              <a:latin typeface="Arial"/>
            </a:endParaRPr>
          </a:p>
          <a:p>
            <a:pPr marL="228600" indent="-228240">
              <a:lnSpc>
                <a:spcPct val="90000"/>
              </a:lnSpc>
              <a:spcBef>
                <a:spcPts val="1001"/>
              </a:spcBef>
              <a:tabLst>
                <a:tab pos="0" algn="l"/>
              </a:tabLst>
            </a:pPr>
            <a:r>
              <a:rPr lang="en-US" sz="2800" b="0" strike="noStrike" spc="-1">
                <a:solidFill>
                  <a:srgbClr val="000000"/>
                </a:solidFill>
                <a:latin typeface="Calibri"/>
              </a:rPr>
              <a:t>	procedure </a:t>
            </a:r>
            <a:endParaRPr lang="en-IN" sz="2800" b="0" strike="noStrike" spc="-1">
              <a:latin typeface="Arial"/>
            </a:endParaRPr>
          </a:p>
          <a:p>
            <a:pPr marL="228600" indent="-228240">
              <a:lnSpc>
                <a:spcPct val="90000"/>
              </a:lnSpc>
              <a:spcBef>
                <a:spcPts val="1001"/>
              </a:spcBef>
              <a:tabLst>
                <a:tab pos="0" algn="l"/>
              </a:tabLst>
            </a:pPr>
            <a:r>
              <a:rPr lang="en-US" sz="2800" b="0" strike="noStrike" spc="-1">
                <a:solidFill>
                  <a:srgbClr val="000000"/>
                </a:solidFill>
                <a:latin typeface="Calibri"/>
              </a:rPr>
              <a:t>	function</a:t>
            </a:r>
            <a:endParaRPr lang="en-IN" sz="2800" b="0" strike="noStrike" spc="-1">
              <a:latin typeface="Arial"/>
            </a:endParaRPr>
          </a:p>
          <a:p>
            <a:pPr marL="228600" indent="-228240">
              <a:lnSpc>
                <a:spcPct val="90000"/>
              </a:lnSpc>
              <a:spcBef>
                <a:spcPts val="1001"/>
              </a:spcBef>
              <a:tabLst>
                <a:tab pos="0" algn="l"/>
              </a:tabLst>
            </a:pPr>
            <a:r>
              <a:rPr lang="en-US" sz="2800" b="0" strike="noStrike" spc="-1">
                <a:solidFill>
                  <a:srgbClr val="000000"/>
                </a:solidFill>
                <a:latin typeface="Calibri"/>
              </a:rPr>
              <a:t>	method</a:t>
            </a:r>
            <a:endParaRPr lang="en-IN" sz="2800" b="0" strike="noStrike" spc="-1">
              <a:latin typeface="Arial"/>
            </a:endParaRPr>
          </a:p>
          <a:p>
            <a:pPr marL="228600" indent="-228240">
              <a:lnSpc>
                <a:spcPct val="90000"/>
              </a:lnSpc>
              <a:spcBef>
                <a:spcPts val="1001"/>
              </a:spcBef>
              <a:tabLst>
                <a:tab pos="0" algn="l"/>
              </a:tabLst>
            </a:pPr>
            <a:r>
              <a:rPr lang="en-US" sz="2800" b="0" strike="noStrike" spc="-1">
                <a:solidFill>
                  <a:srgbClr val="000000"/>
                </a:solidFill>
                <a:latin typeface="Calibri"/>
              </a:rPr>
              <a:t>	object</a:t>
            </a:r>
            <a:endParaRPr lang="en-IN" sz="2800" b="0" strike="noStrike" spc="-1">
              <a:latin typeface="Arial"/>
            </a:endParaRPr>
          </a:p>
          <a:p>
            <a:pPr marL="228600" indent="-228240">
              <a:lnSpc>
                <a:spcPct val="90000"/>
              </a:lnSpc>
              <a:spcBef>
                <a:spcPts val="1001"/>
              </a:spcBef>
              <a:buClr>
                <a:srgbClr val="000000"/>
              </a:buClr>
              <a:buFont typeface="Wingdings" charset="2"/>
              <a:buChar char=""/>
              <a:tabLst>
                <a:tab pos="1832040" algn="l"/>
              </a:tabLst>
            </a:pPr>
            <a:r>
              <a:rPr lang="en-US" sz="2800" b="0" strike="noStrike" spc="-1">
                <a:solidFill>
                  <a:srgbClr val="000000"/>
                </a:solidFill>
                <a:latin typeface="Calibri"/>
              </a:rPr>
              <a:t>Memory-management scheme that supports user view of memory</a:t>
            </a:r>
            <a:endParaRPr lang="en-IN" sz="2800" b="0" strike="noStrike" spc="-1">
              <a:latin typeface="Arial"/>
            </a:endParaRPr>
          </a:p>
          <a:p>
            <a:pPr marL="228600" indent="-228240">
              <a:lnSpc>
                <a:spcPct val="90000"/>
              </a:lnSpc>
              <a:spcBef>
                <a:spcPts val="1001"/>
              </a:spcBef>
              <a:buClr>
                <a:srgbClr val="000000"/>
              </a:buClr>
              <a:buFont typeface="Wingdings" charset="2"/>
              <a:buChar char=""/>
              <a:tabLst>
                <a:tab pos="1832040" algn="l"/>
              </a:tabLst>
            </a:pPr>
            <a:r>
              <a:rPr lang="en-US" sz="2800" b="0" strike="noStrike" spc="-1">
                <a:solidFill>
                  <a:srgbClr val="000000"/>
                </a:solidFill>
                <a:latin typeface="Calibri"/>
              </a:rPr>
              <a:t>Logical address space is a collection of segments </a:t>
            </a:r>
            <a:endParaRPr lang="en-IN" sz="2800" b="0" strike="noStrike" spc="-1">
              <a:latin typeface="Arial"/>
            </a:endParaRPr>
          </a:p>
          <a:p>
            <a:pPr marL="228600" indent="-228240">
              <a:lnSpc>
                <a:spcPct val="90000"/>
              </a:lnSpc>
              <a:spcBef>
                <a:spcPts val="1001"/>
              </a:spcBef>
              <a:tabLst>
                <a:tab pos="0" algn="l"/>
              </a:tabLst>
            </a:pPr>
            <a:endParaRPr lang="en-IN" sz="2800" b="0" strike="noStrike" spc="-1">
              <a:latin typeface="Arial"/>
            </a:endParaRPr>
          </a:p>
          <a:p>
            <a:pPr marL="228600" indent="-228240">
              <a:lnSpc>
                <a:spcPct val="90000"/>
              </a:lnSpc>
              <a:spcBef>
                <a:spcPts val="1001"/>
              </a:spcBef>
              <a:tabLst>
                <a:tab pos="0" algn="l"/>
              </a:tabLst>
            </a:pPr>
            <a:r>
              <a:rPr lang="en-US" sz="2800" b="0" strike="noStrike" spc="-1">
                <a:solidFill>
                  <a:srgbClr val="000000"/>
                </a:solidFill>
                <a:latin typeface="Calibri"/>
              </a:rPr>
              <a:t>		</a:t>
            </a:r>
            <a:endParaRPr lang="en-IN" sz="2800" b="0" strike="noStrike" spc="-1">
              <a:latin typeface="Arial"/>
            </a:endParaRPr>
          </a:p>
        </p:txBody>
      </p:sp>
      <p:sp>
        <p:nvSpPr>
          <p:cNvPr id="150" name="CustomShape 4"/>
          <p:cNvSpPr/>
          <p:nvPr/>
        </p:nvSpPr>
        <p:spPr>
          <a:xfrm>
            <a:off x="3105720" y="2888280"/>
            <a:ext cx="6095520" cy="200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90000"/>
              </a:lnSpc>
              <a:spcBef>
                <a:spcPts val="1001"/>
              </a:spcBef>
              <a:tabLst>
                <a:tab pos="1832040" algn="l"/>
              </a:tabLst>
            </a:pPr>
            <a:r>
              <a:rPr lang="en-US" sz="2800" b="0" strike="noStrike" spc="-1">
                <a:solidFill>
                  <a:srgbClr val="000000"/>
                </a:solidFill>
                <a:latin typeface="Calibri"/>
              </a:rPr>
              <a:t>local variables, global variables</a:t>
            </a:r>
            <a:endParaRPr lang="en-IN" sz="2800" b="0" strike="noStrike" spc="-1">
              <a:latin typeface="Arial"/>
            </a:endParaRPr>
          </a:p>
          <a:p>
            <a:pPr>
              <a:lnSpc>
                <a:spcPct val="90000"/>
              </a:lnSpc>
              <a:spcBef>
                <a:spcPts val="1001"/>
              </a:spcBef>
              <a:tabLst>
                <a:tab pos="1832040" algn="l"/>
              </a:tabLst>
            </a:pPr>
            <a:r>
              <a:rPr lang="en-US" sz="2800" b="0" strike="noStrike" spc="-1">
                <a:solidFill>
                  <a:srgbClr val="000000"/>
                </a:solidFill>
                <a:latin typeface="Calibri"/>
              </a:rPr>
              <a:t>stack</a:t>
            </a:r>
            <a:endParaRPr lang="en-IN" sz="2800" b="0" strike="noStrike" spc="-1">
              <a:latin typeface="Arial"/>
            </a:endParaRPr>
          </a:p>
          <a:p>
            <a:pPr>
              <a:lnSpc>
                <a:spcPct val="90000"/>
              </a:lnSpc>
              <a:spcBef>
                <a:spcPts val="1001"/>
              </a:spcBef>
              <a:tabLst>
                <a:tab pos="1832040" algn="l"/>
              </a:tabLst>
            </a:pPr>
            <a:r>
              <a:rPr lang="en-US" sz="2800" b="0" strike="noStrike" spc="-1">
                <a:solidFill>
                  <a:srgbClr val="000000"/>
                </a:solidFill>
                <a:latin typeface="Calibri"/>
              </a:rPr>
              <a:t>symbol table</a:t>
            </a:r>
            <a:endParaRPr lang="en-IN" sz="2800" b="0" strike="noStrike" spc="-1">
              <a:latin typeface="Arial"/>
            </a:endParaRPr>
          </a:p>
          <a:p>
            <a:pPr>
              <a:lnSpc>
                <a:spcPct val="90000"/>
              </a:lnSpc>
              <a:spcBef>
                <a:spcPts val="1001"/>
              </a:spcBef>
              <a:tabLst>
                <a:tab pos="1832040" algn="l"/>
              </a:tabLst>
            </a:pPr>
            <a:r>
              <a:rPr lang="en-US" sz="2800" b="0" strike="noStrike" spc="-1">
                <a:solidFill>
                  <a:srgbClr val="000000"/>
                </a:solidFill>
                <a:latin typeface="Calibri"/>
              </a:rPr>
              <a:t>arrays</a:t>
            </a:r>
            <a:endParaRPr lang="en-IN" sz="2800" b="0" strike="noStrike" spc="-1">
              <a:latin typeface="Arial"/>
            </a:endParaRPr>
          </a:p>
        </p:txBody>
      </p:sp>
      <p:pic>
        <p:nvPicPr>
          <p:cNvPr id="151" name="Picture 6"/>
          <p:cNvPicPr/>
          <p:nvPr/>
        </p:nvPicPr>
        <p:blipFill>
          <a:blip r:embed="rId2"/>
          <a:stretch>
            <a:fillRect/>
          </a:stretch>
        </p:blipFill>
        <p:spPr>
          <a:xfrm>
            <a:off x="8235360" y="1483200"/>
            <a:ext cx="3695400" cy="4838400"/>
          </a:xfrm>
          <a:prstGeom prst="rect">
            <a:avLst/>
          </a:prstGeom>
          <a:ln>
            <a:noFill/>
          </a:ln>
        </p:spPr>
      </p:pic>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53"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Segmentation Architecture</a:t>
            </a:r>
            <a:endParaRPr lang="en-IN" sz="4000" b="0" strike="noStrike" spc="-1">
              <a:latin typeface="Arial"/>
            </a:endParaRPr>
          </a:p>
        </p:txBody>
      </p:sp>
      <p:sp>
        <p:nvSpPr>
          <p:cNvPr id="154" name="CustomShape 3"/>
          <p:cNvSpPr/>
          <p:nvPr/>
        </p:nvSpPr>
        <p:spPr>
          <a:xfrm>
            <a:off x="585000" y="1373760"/>
            <a:ext cx="11400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tabLst>
                <a:tab pos="1828800" algn="l"/>
                <a:tab pos="2855880" algn="ctr"/>
              </a:tabLst>
            </a:pPr>
            <a:r>
              <a:rPr lang="en-US" sz="2800" b="0" strike="noStrike" spc="-1">
                <a:solidFill>
                  <a:srgbClr val="000000"/>
                </a:solidFill>
                <a:latin typeface="Calibri"/>
              </a:rPr>
              <a:t>Logical address consists of a two tuple: &lt;segment-number, offset&gt;,</a:t>
            </a:r>
            <a:endParaRPr lang="en-IN" sz="2800" b="0" strike="noStrike" spc="-1">
              <a:latin typeface="Arial"/>
            </a:endParaRPr>
          </a:p>
          <a:p>
            <a:pPr marL="228600" indent="-228240">
              <a:lnSpc>
                <a:spcPct val="90000"/>
              </a:lnSpc>
              <a:spcBef>
                <a:spcPts val="1001"/>
              </a:spcBef>
              <a:buClr>
                <a:srgbClr val="3366FF"/>
              </a:buClr>
              <a:buFont typeface="Wingdings" charset="2"/>
              <a:buChar char=""/>
              <a:tabLst>
                <a:tab pos="1828800" algn="l"/>
                <a:tab pos="2855880" algn="ctr"/>
              </a:tabLst>
            </a:pPr>
            <a:r>
              <a:rPr lang="en-US" sz="2800" b="1" strike="noStrike" spc="-1">
                <a:solidFill>
                  <a:srgbClr val="3366FF"/>
                </a:solidFill>
                <a:latin typeface="Calibri"/>
              </a:rPr>
              <a:t>Segment table</a:t>
            </a:r>
            <a:r>
              <a:rPr lang="en-US" sz="2800" b="0" strike="noStrike" spc="-1">
                <a:solidFill>
                  <a:srgbClr val="3366FF"/>
                </a:solidFill>
                <a:latin typeface="Calibri"/>
              </a:rPr>
              <a:t> </a:t>
            </a:r>
            <a:r>
              <a:rPr lang="en-US" sz="2800" b="0" strike="noStrike" spc="-1">
                <a:solidFill>
                  <a:srgbClr val="000000"/>
                </a:solidFill>
                <a:latin typeface="Calibri"/>
              </a:rPr>
              <a:t>– maps two-dimensional logical addresses to one-dimensional physical addresses; each table entry has:</a:t>
            </a:r>
            <a:endParaRPr lang="en-IN" sz="2800" b="0" strike="noStrike" spc="-1">
              <a:latin typeface="Arial"/>
            </a:endParaRPr>
          </a:p>
          <a:p>
            <a:pPr marL="685800" lvl="1" indent="-228240">
              <a:lnSpc>
                <a:spcPct val="90000"/>
              </a:lnSpc>
              <a:spcBef>
                <a:spcPts val="499"/>
              </a:spcBef>
              <a:buClr>
                <a:srgbClr val="3366FF"/>
              </a:buClr>
              <a:buFont typeface="Wingdings" charset="2"/>
              <a:buChar char=""/>
              <a:tabLst>
                <a:tab pos="1828800" algn="l"/>
                <a:tab pos="2855880" algn="ctr"/>
              </a:tabLst>
            </a:pPr>
            <a:r>
              <a:rPr lang="en-US" sz="2400" b="1" strike="noStrike" spc="-1">
                <a:solidFill>
                  <a:srgbClr val="3366FF"/>
                </a:solidFill>
                <a:latin typeface="Calibri"/>
              </a:rPr>
              <a:t>segment base</a:t>
            </a:r>
            <a:r>
              <a:rPr lang="en-US" sz="2400" b="0" strike="noStrike" spc="-1">
                <a:solidFill>
                  <a:srgbClr val="3366FF"/>
                </a:solidFill>
                <a:latin typeface="Calibri"/>
              </a:rPr>
              <a:t> </a:t>
            </a:r>
            <a:r>
              <a:rPr lang="en-US" sz="2400" b="0" strike="noStrike" spc="-1">
                <a:solidFill>
                  <a:srgbClr val="000000"/>
                </a:solidFill>
                <a:latin typeface="Calibri"/>
              </a:rPr>
              <a:t>– contains the starting physical address where the segment resides in memory</a:t>
            </a:r>
            <a:endParaRPr lang="en-IN" sz="2400" b="0" strike="noStrike" spc="-1">
              <a:latin typeface="Arial"/>
            </a:endParaRPr>
          </a:p>
          <a:p>
            <a:pPr marL="685800" lvl="1" indent="-228240">
              <a:lnSpc>
                <a:spcPct val="90000"/>
              </a:lnSpc>
              <a:spcBef>
                <a:spcPts val="499"/>
              </a:spcBef>
              <a:buClr>
                <a:srgbClr val="3366FF"/>
              </a:buClr>
              <a:buFont typeface="Wingdings" charset="2"/>
              <a:buChar char=""/>
              <a:tabLst>
                <a:tab pos="1828800" algn="l"/>
                <a:tab pos="2855880" algn="ctr"/>
              </a:tabLst>
            </a:pPr>
            <a:r>
              <a:rPr lang="en-US" sz="2400" b="1" strike="noStrike" spc="-1">
                <a:solidFill>
                  <a:srgbClr val="3366FF"/>
                </a:solidFill>
                <a:latin typeface="Calibri"/>
              </a:rPr>
              <a:t>segment limit</a:t>
            </a:r>
            <a:r>
              <a:rPr lang="en-US" sz="2400" b="0" strike="noStrike" spc="-1">
                <a:solidFill>
                  <a:srgbClr val="3366FF"/>
                </a:solidFill>
                <a:latin typeface="Calibri"/>
              </a:rPr>
              <a:t> </a:t>
            </a:r>
            <a:r>
              <a:rPr lang="en-US" sz="2400" b="0" strike="noStrike" spc="-1">
                <a:solidFill>
                  <a:srgbClr val="000000"/>
                </a:solidFill>
                <a:latin typeface="Calibri"/>
              </a:rPr>
              <a:t>– specifies the length of the segment</a:t>
            </a:r>
            <a:endParaRPr lang="en-IN" sz="2400" b="0" strike="noStrike" spc="-1">
              <a:latin typeface="Arial"/>
            </a:endParaRPr>
          </a:p>
          <a:p>
            <a:pPr marL="228600" indent="-228240">
              <a:lnSpc>
                <a:spcPct val="90000"/>
              </a:lnSpc>
              <a:spcBef>
                <a:spcPts val="1001"/>
              </a:spcBef>
              <a:buClr>
                <a:srgbClr val="3366FF"/>
              </a:buClr>
              <a:buFont typeface="Wingdings" charset="2"/>
              <a:buChar char=""/>
              <a:tabLst>
                <a:tab pos="1828800" algn="l"/>
                <a:tab pos="2855880" algn="ctr"/>
              </a:tabLst>
            </a:pPr>
            <a:r>
              <a:rPr lang="en-US" sz="2800" b="1" strike="noStrike" spc="-1">
                <a:solidFill>
                  <a:srgbClr val="3366FF"/>
                </a:solidFill>
                <a:latin typeface="Calibri"/>
              </a:rPr>
              <a:t>Segment-table base register (STBR)</a:t>
            </a:r>
            <a:r>
              <a:rPr lang="en-US" sz="2800" b="0" strike="noStrike" spc="-1">
                <a:solidFill>
                  <a:srgbClr val="3366FF"/>
                </a:solidFill>
                <a:latin typeface="Calibri"/>
              </a:rPr>
              <a:t> </a:t>
            </a:r>
            <a:r>
              <a:rPr lang="en-US" sz="2800" b="0" strike="noStrike" spc="-1">
                <a:solidFill>
                  <a:srgbClr val="000000"/>
                </a:solidFill>
                <a:latin typeface="Calibri"/>
              </a:rPr>
              <a:t>points to the segment table’s location in memory</a:t>
            </a:r>
            <a:endParaRPr lang="en-IN" sz="2800" b="0" strike="noStrike" spc="-1">
              <a:latin typeface="Arial"/>
            </a:endParaRPr>
          </a:p>
          <a:p>
            <a:pPr marL="228600" indent="-228240">
              <a:lnSpc>
                <a:spcPct val="90000"/>
              </a:lnSpc>
              <a:spcBef>
                <a:spcPts val="1001"/>
              </a:spcBef>
              <a:buClr>
                <a:srgbClr val="3366FF"/>
              </a:buClr>
              <a:buFont typeface="Wingdings" charset="2"/>
              <a:buChar char=""/>
              <a:tabLst>
                <a:tab pos="1828800" algn="l"/>
                <a:tab pos="2855880" algn="ctr"/>
              </a:tabLst>
            </a:pPr>
            <a:r>
              <a:rPr lang="en-US" sz="2800" b="1" strike="noStrike" spc="-1">
                <a:solidFill>
                  <a:srgbClr val="3366FF"/>
                </a:solidFill>
                <a:latin typeface="Calibri"/>
              </a:rPr>
              <a:t>Segment-table length register (STLR)</a:t>
            </a:r>
            <a:r>
              <a:rPr lang="en-US" sz="2800" b="0" strike="noStrike" spc="-1">
                <a:solidFill>
                  <a:srgbClr val="3366FF"/>
                </a:solidFill>
                <a:latin typeface="Calibri"/>
              </a:rPr>
              <a:t> </a:t>
            </a:r>
            <a:r>
              <a:rPr lang="en-US" sz="2800" b="0" strike="noStrike" spc="-1">
                <a:solidFill>
                  <a:srgbClr val="000000"/>
                </a:solidFill>
                <a:latin typeface="Calibri"/>
              </a:rPr>
              <a:t>indicates number of segments used by a program</a:t>
            </a:r>
            <a:endParaRPr lang="en-IN" sz="2800" b="0" strike="noStrike" spc="-1">
              <a:latin typeface="Arial"/>
            </a:endParaRPr>
          </a:p>
        </p:txBody>
      </p:sp>
    </p:spTree>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56"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Segmentation Hardware</a:t>
            </a:r>
            <a:endParaRPr lang="en-IN" sz="4000" b="0" strike="noStrike" spc="-1">
              <a:latin typeface="Arial"/>
            </a:endParaRPr>
          </a:p>
        </p:txBody>
      </p:sp>
      <p:pic>
        <p:nvPicPr>
          <p:cNvPr id="157" name="Picture 4" descr="8"/>
          <p:cNvPicPr/>
          <p:nvPr/>
        </p:nvPicPr>
        <p:blipFill>
          <a:blip r:embed="rId2"/>
          <a:stretch>
            <a:fillRect/>
          </a:stretch>
        </p:blipFill>
        <p:spPr>
          <a:xfrm>
            <a:off x="101160" y="1408680"/>
            <a:ext cx="5117040" cy="3590640"/>
          </a:xfrm>
          <a:prstGeom prst="rect">
            <a:avLst/>
          </a:prstGeom>
          <a:ln>
            <a:noFill/>
          </a:ln>
        </p:spPr>
      </p:pic>
      <p:pic>
        <p:nvPicPr>
          <p:cNvPr id="158" name="Picture 1"/>
          <p:cNvPicPr/>
          <p:nvPr/>
        </p:nvPicPr>
        <p:blipFill>
          <a:blip r:embed="rId3"/>
          <a:srcRect l="7397" t="2314" r="9123"/>
          <a:stretch>
            <a:fillRect/>
          </a:stretch>
        </p:blipFill>
        <p:spPr>
          <a:xfrm>
            <a:off x="6104160" y="1194480"/>
            <a:ext cx="6087240" cy="5292360"/>
          </a:xfrm>
          <a:prstGeom prst="rect">
            <a:avLst/>
          </a:prstGeom>
          <a:ln>
            <a:noFill/>
          </a:ln>
        </p:spPr>
      </p:pic>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0"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Paging</a:t>
            </a:r>
            <a:endParaRPr lang="en-IN" sz="4000" b="0" strike="noStrike" spc="-1">
              <a:latin typeface="Arial"/>
            </a:endParaRPr>
          </a:p>
        </p:txBody>
      </p:sp>
      <p:sp>
        <p:nvSpPr>
          <p:cNvPr id="161" name="CustomShape 3"/>
          <p:cNvSpPr/>
          <p:nvPr/>
        </p:nvSpPr>
        <p:spPr>
          <a:xfrm>
            <a:off x="585000" y="1373760"/>
            <a:ext cx="11400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400" b="0" strike="noStrike" spc="-1">
                <a:solidFill>
                  <a:srgbClr val="000000"/>
                </a:solidFill>
                <a:latin typeface="Calibri"/>
              </a:rPr>
              <a:t>Physical  address space of a process can be noncontiguous; process is allocated physical memory whenever the latter is available</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Avoids external fragmentation</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Avoids need for compaction</a:t>
            </a:r>
            <a:endParaRPr lang="en-IN" sz="2400" b="0" strike="noStrike" spc="-1">
              <a:latin typeface="Arial"/>
            </a:endParaRPr>
          </a:p>
          <a:p>
            <a:pPr marL="228600" indent="-228240">
              <a:lnSpc>
                <a:spcPct val="90000"/>
              </a:lnSpc>
              <a:spcBef>
                <a:spcPts val="1001"/>
              </a:spcBef>
              <a:buClr>
                <a:srgbClr val="000000"/>
              </a:buClr>
              <a:buFont typeface="Wingdings" charset="2"/>
              <a:buChar char=""/>
            </a:pPr>
            <a:r>
              <a:rPr lang="en-US" sz="2400" b="0" strike="noStrike" spc="-1">
                <a:solidFill>
                  <a:srgbClr val="000000"/>
                </a:solidFill>
                <a:latin typeface="Calibri"/>
              </a:rPr>
              <a:t>Divide physical memory into fixed-sized blocks called </a:t>
            </a:r>
            <a:r>
              <a:rPr lang="en-US" sz="2400" b="1" strike="noStrike" spc="-1">
                <a:solidFill>
                  <a:srgbClr val="3366FF"/>
                </a:solidFill>
                <a:latin typeface="Calibri"/>
              </a:rPr>
              <a:t>frames</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Size is power of 2</a:t>
            </a:r>
            <a:endParaRPr lang="en-IN" sz="2400" b="0" strike="noStrike" spc="-1">
              <a:latin typeface="Arial"/>
            </a:endParaRPr>
          </a:p>
          <a:p>
            <a:pPr marL="228600" indent="-228240">
              <a:lnSpc>
                <a:spcPct val="90000"/>
              </a:lnSpc>
              <a:spcBef>
                <a:spcPts val="1001"/>
              </a:spcBef>
              <a:buClr>
                <a:srgbClr val="000000"/>
              </a:buClr>
              <a:buFont typeface="Wingdings" charset="2"/>
              <a:buChar char=""/>
            </a:pPr>
            <a:r>
              <a:rPr lang="en-US" sz="2400" b="0" strike="noStrike" spc="-1">
                <a:solidFill>
                  <a:srgbClr val="000000"/>
                </a:solidFill>
                <a:latin typeface="Calibri"/>
              </a:rPr>
              <a:t>Divide logical memory into blocks of same size called </a:t>
            </a:r>
            <a:r>
              <a:rPr lang="en-US" sz="2400" b="1" strike="noStrike" spc="-1">
                <a:solidFill>
                  <a:srgbClr val="3366FF"/>
                </a:solidFill>
                <a:latin typeface="Calibri"/>
              </a:rPr>
              <a:t>pages</a:t>
            </a:r>
            <a:endParaRPr lang="en-IN" sz="2400" b="0" strike="noStrike" spc="-1">
              <a:latin typeface="Arial"/>
            </a:endParaRPr>
          </a:p>
          <a:p>
            <a:pPr marL="228600" indent="-228240">
              <a:lnSpc>
                <a:spcPct val="90000"/>
              </a:lnSpc>
              <a:spcBef>
                <a:spcPts val="1001"/>
              </a:spcBef>
              <a:buClr>
                <a:srgbClr val="000000"/>
              </a:buClr>
              <a:buFont typeface="Wingdings" charset="2"/>
              <a:buChar char=""/>
            </a:pPr>
            <a:r>
              <a:rPr lang="en-US" sz="2400" b="0" strike="noStrike" spc="-1">
                <a:solidFill>
                  <a:srgbClr val="000000"/>
                </a:solidFill>
                <a:latin typeface="Calibri"/>
              </a:rPr>
              <a:t>Keep track of all free frames</a:t>
            </a:r>
            <a:endParaRPr lang="en-IN" sz="2400" b="0" strike="noStrike" spc="-1">
              <a:latin typeface="Arial"/>
            </a:endParaRPr>
          </a:p>
          <a:p>
            <a:pPr marL="228600" indent="-228240">
              <a:lnSpc>
                <a:spcPct val="90000"/>
              </a:lnSpc>
              <a:spcBef>
                <a:spcPts val="1001"/>
              </a:spcBef>
              <a:buClr>
                <a:srgbClr val="000000"/>
              </a:buClr>
              <a:buFont typeface="Wingdings" charset="2"/>
              <a:buChar char=""/>
            </a:pPr>
            <a:r>
              <a:rPr lang="en-US" sz="2400" b="0" strike="noStrike" spc="-1">
                <a:solidFill>
                  <a:srgbClr val="000000"/>
                </a:solidFill>
                <a:latin typeface="Calibri"/>
              </a:rPr>
              <a:t>To run a program of size </a:t>
            </a:r>
            <a:r>
              <a:rPr lang="en-US" sz="2400" b="1" i="1" strike="noStrike" spc="-1">
                <a:solidFill>
                  <a:srgbClr val="000000"/>
                </a:solidFill>
                <a:latin typeface="Calibri"/>
              </a:rPr>
              <a:t>N</a:t>
            </a:r>
            <a:r>
              <a:rPr lang="en-US" sz="2400" b="0" i="1" strike="noStrike" spc="-1">
                <a:solidFill>
                  <a:srgbClr val="000000"/>
                </a:solidFill>
                <a:latin typeface="Calibri"/>
              </a:rPr>
              <a:t> </a:t>
            </a:r>
            <a:r>
              <a:rPr lang="en-US" sz="2400" b="0" strike="noStrike" spc="-1">
                <a:solidFill>
                  <a:srgbClr val="000000"/>
                </a:solidFill>
                <a:latin typeface="Calibri"/>
              </a:rPr>
              <a:t>pages, need to find </a:t>
            </a:r>
            <a:r>
              <a:rPr lang="en-US" sz="2400" b="1" i="1" strike="noStrike" spc="-1">
                <a:solidFill>
                  <a:srgbClr val="000000"/>
                </a:solidFill>
                <a:latin typeface="Calibri"/>
              </a:rPr>
              <a:t>N</a:t>
            </a:r>
            <a:r>
              <a:rPr lang="en-US" sz="2400" b="0" strike="noStrike" spc="-1">
                <a:solidFill>
                  <a:srgbClr val="000000"/>
                </a:solidFill>
                <a:latin typeface="Calibri"/>
              </a:rPr>
              <a:t> free frames and load program</a:t>
            </a:r>
            <a:endParaRPr lang="en-IN" sz="2400" b="0" strike="noStrike" spc="-1">
              <a:latin typeface="Arial"/>
            </a:endParaRPr>
          </a:p>
          <a:p>
            <a:pPr marL="228600" indent="-228240">
              <a:lnSpc>
                <a:spcPct val="90000"/>
              </a:lnSpc>
              <a:spcBef>
                <a:spcPts val="1001"/>
              </a:spcBef>
              <a:buClr>
                <a:srgbClr val="000000"/>
              </a:buClr>
              <a:buFont typeface="Wingdings" charset="2"/>
              <a:buChar char=""/>
            </a:pPr>
            <a:r>
              <a:rPr lang="en-US" sz="2400" b="0" strike="noStrike" spc="-1">
                <a:solidFill>
                  <a:srgbClr val="000000"/>
                </a:solidFill>
                <a:latin typeface="Calibri"/>
              </a:rPr>
              <a:t>Set up a </a:t>
            </a:r>
            <a:r>
              <a:rPr lang="en-US" sz="2400" b="1" strike="noStrike" spc="-1">
                <a:solidFill>
                  <a:srgbClr val="3366FF"/>
                </a:solidFill>
                <a:latin typeface="Calibri"/>
              </a:rPr>
              <a:t>page table</a:t>
            </a:r>
            <a:r>
              <a:rPr lang="en-US" sz="2400" b="0" strike="noStrike" spc="-1">
                <a:solidFill>
                  <a:srgbClr val="000000"/>
                </a:solidFill>
                <a:latin typeface="Calibri"/>
              </a:rPr>
              <a:t> to translate logical to physical addresses</a:t>
            </a:r>
            <a:endParaRPr lang="en-IN" sz="2400" b="0" strike="noStrike" spc="-1">
              <a:latin typeface="Arial"/>
            </a:endParaRPr>
          </a:p>
          <a:p>
            <a:pPr marL="228600" indent="-228240">
              <a:lnSpc>
                <a:spcPct val="90000"/>
              </a:lnSpc>
              <a:spcBef>
                <a:spcPts val="1001"/>
              </a:spcBef>
              <a:buClr>
                <a:srgbClr val="000000"/>
              </a:buClr>
              <a:buFont typeface="Wingdings" charset="2"/>
              <a:buChar char=""/>
            </a:pPr>
            <a:r>
              <a:rPr lang="en-US" sz="2400" b="0" strike="noStrike" spc="-1">
                <a:solidFill>
                  <a:srgbClr val="000000"/>
                </a:solidFill>
                <a:latin typeface="Calibri"/>
              </a:rPr>
              <a:t>Backing store likewise split into pages</a:t>
            </a:r>
            <a:endParaRPr lang="en-IN" sz="2400" b="0" strike="noStrike" spc="-1">
              <a:latin typeface="Arial"/>
            </a:endParaRPr>
          </a:p>
          <a:p>
            <a:pPr marL="228600" indent="-228240">
              <a:lnSpc>
                <a:spcPct val="90000"/>
              </a:lnSpc>
              <a:spcBef>
                <a:spcPts val="1001"/>
              </a:spcBef>
              <a:buClr>
                <a:srgbClr val="000000"/>
              </a:buClr>
              <a:buFont typeface="Wingdings" charset="2"/>
              <a:buChar char=""/>
            </a:pPr>
            <a:r>
              <a:rPr lang="en-US" sz="2400" b="0" strike="noStrike" spc="-1">
                <a:solidFill>
                  <a:srgbClr val="000000"/>
                </a:solidFill>
                <a:latin typeface="Calibri"/>
              </a:rPr>
              <a:t>Still have Internal fragmentation</a:t>
            </a:r>
            <a:endParaRPr lang="en-IN" sz="2400" b="0" strike="noStrike" spc="-1">
              <a:latin typeface="Arial"/>
            </a:endParaRPr>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3"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Address Translation Scheme</a:t>
            </a:r>
            <a:endParaRPr lang="en-IN" sz="4000" b="0" strike="noStrike" spc="-1">
              <a:latin typeface="Arial"/>
            </a:endParaRPr>
          </a:p>
        </p:txBody>
      </p:sp>
      <p:sp>
        <p:nvSpPr>
          <p:cNvPr id="164" name="CustomShape 3"/>
          <p:cNvSpPr/>
          <p:nvPr/>
        </p:nvSpPr>
        <p:spPr>
          <a:xfrm>
            <a:off x="585000" y="1373760"/>
            <a:ext cx="11400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Address generated by CPU is divided into:</a:t>
            </a:r>
            <a:endParaRPr lang="en-IN" sz="2800" b="0" strike="noStrike" spc="-1">
              <a:latin typeface="Arial"/>
            </a:endParaRPr>
          </a:p>
          <a:p>
            <a:pPr marL="685800" lvl="1" indent="-228240">
              <a:lnSpc>
                <a:spcPct val="90000"/>
              </a:lnSpc>
              <a:spcBef>
                <a:spcPts val="499"/>
              </a:spcBef>
              <a:buClr>
                <a:srgbClr val="3366FF"/>
              </a:buClr>
              <a:buFont typeface="Wingdings" charset="2"/>
              <a:buChar char=""/>
            </a:pPr>
            <a:r>
              <a:rPr lang="en-US" sz="2400" b="1" strike="noStrike" spc="-1">
                <a:solidFill>
                  <a:srgbClr val="3366FF"/>
                </a:solidFill>
                <a:latin typeface="Calibri"/>
              </a:rPr>
              <a:t>Page number </a:t>
            </a:r>
            <a:r>
              <a:rPr lang="en-US" sz="2400" b="0" strike="noStrike" spc="-1">
                <a:solidFill>
                  <a:srgbClr val="000000"/>
                </a:solidFill>
                <a:latin typeface="Calibri"/>
              </a:rPr>
              <a:t>(</a:t>
            </a:r>
            <a:r>
              <a:rPr lang="en-US" sz="2400" b="1" i="1" strike="noStrike" spc="-1">
                <a:solidFill>
                  <a:srgbClr val="3366FF"/>
                </a:solidFill>
                <a:latin typeface="Calibri"/>
              </a:rPr>
              <a:t>p</a:t>
            </a:r>
            <a:r>
              <a:rPr lang="en-US" sz="2400" b="0" strike="noStrike" spc="-1">
                <a:solidFill>
                  <a:srgbClr val="000000"/>
                </a:solidFill>
                <a:latin typeface="Calibri"/>
              </a:rPr>
              <a:t>)</a:t>
            </a:r>
            <a:r>
              <a:rPr lang="en-US" sz="2400" b="0" strike="noStrike" spc="-1">
                <a:solidFill>
                  <a:srgbClr val="3366FF"/>
                </a:solidFill>
                <a:latin typeface="Calibri"/>
              </a:rPr>
              <a:t> </a:t>
            </a:r>
            <a:r>
              <a:rPr lang="en-US" sz="2400" b="0" strike="noStrike" spc="-1">
                <a:solidFill>
                  <a:srgbClr val="000000"/>
                </a:solidFill>
                <a:latin typeface="Calibri"/>
              </a:rPr>
              <a:t>– used as an index into a </a:t>
            </a:r>
            <a:r>
              <a:rPr lang="en-US" sz="2400" b="1" strike="noStrike" spc="-1">
                <a:solidFill>
                  <a:srgbClr val="3366FF"/>
                </a:solidFill>
                <a:latin typeface="Calibri"/>
              </a:rPr>
              <a:t>page table </a:t>
            </a:r>
            <a:r>
              <a:rPr lang="en-US" sz="2400" b="0" strike="noStrike" spc="-1">
                <a:solidFill>
                  <a:srgbClr val="000000"/>
                </a:solidFill>
                <a:latin typeface="Calibri"/>
              </a:rPr>
              <a:t>which contains base address of each page in physical memory</a:t>
            </a:r>
            <a:endParaRPr lang="en-IN" sz="2400" b="0" strike="noStrike" spc="-1">
              <a:latin typeface="Arial"/>
            </a:endParaRPr>
          </a:p>
          <a:p>
            <a:pPr marL="685800" lvl="1" indent="-228240">
              <a:lnSpc>
                <a:spcPct val="90000"/>
              </a:lnSpc>
              <a:spcBef>
                <a:spcPts val="499"/>
              </a:spcBef>
              <a:buClr>
                <a:srgbClr val="3366FF"/>
              </a:buClr>
              <a:buFont typeface="Wingdings" charset="2"/>
              <a:buChar char=""/>
            </a:pPr>
            <a:r>
              <a:rPr lang="en-US" sz="2400" b="1" strike="noStrike" spc="-1">
                <a:solidFill>
                  <a:srgbClr val="3366FF"/>
                </a:solidFill>
                <a:latin typeface="Calibri"/>
              </a:rPr>
              <a:t>Page offset </a:t>
            </a:r>
            <a:r>
              <a:rPr lang="en-US" sz="2400" b="0" strike="noStrike" spc="-1">
                <a:solidFill>
                  <a:srgbClr val="000000"/>
                </a:solidFill>
                <a:latin typeface="Calibri"/>
              </a:rPr>
              <a:t>(</a:t>
            </a:r>
            <a:r>
              <a:rPr lang="en-US" sz="2400" b="1" i="1" strike="noStrike" spc="-1">
                <a:solidFill>
                  <a:srgbClr val="3366FF"/>
                </a:solidFill>
                <a:latin typeface="Calibri"/>
              </a:rPr>
              <a:t>d</a:t>
            </a:r>
            <a:r>
              <a:rPr lang="en-US" sz="2400" b="0" strike="noStrike" spc="-1">
                <a:solidFill>
                  <a:srgbClr val="000000"/>
                </a:solidFill>
                <a:latin typeface="Calibri"/>
              </a:rPr>
              <a:t>)</a:t>
            </a:r>
            <a:r>
              <a:rPr lang="en-US" sz="2400" b="0" strike="noStrike" spc="-1">
                <a:solidFill>
                  <a:srgbClr val="3366FF"/>
                </a:solidFill>
                <a:latin typeface="Calibri"/>
              </a:rPr>
              <a:t> </a:t>
            </a:r>
            <a:r>
              <a:rPr lang="en-US" sz="2400" b="0" strike="noStrike" spc="-1">
                <a:solidFill>
                  <a:srgbClr val="000000"/>
                </a:solidFill>
                <a:latin typeface="Calibri"/>
              </a:rPr>
              <a:t>– combined with base address to define the physical memory address that is sent to the memory unit</a:t>
            </a: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499"/>
              </a:spcBef>
            </a:pP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logical address space 2</a:t>
            </a:r>
            <a:r>
              <a:rPr lang="en-US" sz="2400" b="0" i="1" strike="noStrike" spc="-1" baseline="30000">
                <a:solidFill>
                  <a:srgbClr val="000000"/>
                </a:solidFill>
                <a:latin typeface="Calibri"/>
              </a:rPr>
              <a:t>m </a:t>
            </a:r>
            <a:r>
              <a:rPr lang="en-US" sz="2400" b="0" i="1" strike="noStrike" spc="-1">
                <a:solidFill>
                  <a:srgbClr val="000000"/>
                </a:solidFill>
                <a:latin typeface="Calibri"/>
              </a:rPr>
              <a:t>bytes </a:t>
            </a:r>
            <a:r>
              <a:rPr lang="en-US" sz="2400" b="0" strike="noStrike" spc="-1">
                <a:solidFill>
                  <a:srgbClr val="000000"/>
                </a:solidFill>
                <a:latin typeface="Calibri"/>
              </a:rPr>
              <a:t>and page size</a:t>
            </a:r>
            <a:r>
              <a:rPr lang="en-US" sz="2400" b="0" strike="noStrike" spc="-1" baseline="30000">
                <a:solidFill>
                  <a:srgbClr val="000000"/>
                </a:solidFill>
                <a:latin typeface="Calibri"/>
              </a:rPr>
              <a:t> </a:t>
            </a:r>
            <a:r>
              <a:rPr lang="en-US" sz="2400" b="0" i="1" strike="noStrike" spc="-1">
                <a:solidFill>
                  <a:srgbClr val="000000"/>
                </a:solidFill>
                <a:latin typeface="Calibri"/>
              </a:rPr>
              <a:t>2</a:t>
            </a:r>
            <a:r>
              <a:rPr lang="en-US" sz="2400" b="0" i="1" strike="noStrike" spc="-1" baseline="30000">
                <a:solidFill>
                  <a:srgbClr val="000000"/>
                </a:solidFill>
                <a:latin typeface="Calibri"/>
              </a:rPr>
              <a:t>n</a:t>
            </a:r>
            <a:r>
              <a:rPr lang="en-US" sz="2400" b="0" strike="noStrike" spc="-1">
                <a:solidFill>
                  <a:srgbClr val="000000"/>
                </a:solidFill>
                <a:latin typeface="Calibri"/>
              </a:rPr>
              <a:t> </a:t>
            </a:r>
            <a:r>
              <a:rPr lang="en-US" sz="2400" b="0" i="1" strike="noStrike" spc="-1">
                <a:solidFill>
                  <a:srgbClr val="000000"/>
                </a:solidFill>
                <a:latin typeface="Calibri"/>
              </a:rPr>
              <a:t>bytes</a:t>
            </a:r>
            <a:r>
              <a:rPr lang="en-US" sz="2400" b="0" strike="noStrike" spc="-1" baseline="30000">
                <a:solidFill>
                  <a:srgbClr val="000000"/>
                </a:solidFill>
                <a:latin typeface="Calibri"/>
              </a:rPr>
              <a:t> </a:t>
            </a:r>
            <a:endParaRPr lang="en-IN" sz="2400" b="0" strike="noStrike" spc="-1">
              <a:latin typeface="Arial"/>
            </a:endParaRPr>
          </a:p>
        </p:txBody>
      </p:sp>
      <p:pic>
        <p:nvPicPr>
          <p:cNvPr id="165" name="Picture 3"/>
          <p:cNvPicPr/>
          <p:nvPr/>
        </p:nvPicPr>
        <p:blipFill>
          <a:blip r:embed="rId2"/>
          <a:stretch>
            <a:fillRect/>
          </a:stretch>
        </p:blipFill>
        <p:spPr>
          <a:xfrm>
            <a:off x="3213360" y="3426480"/>
            <a:ext cx="3342960" cy="1228320"/>
          </a:xfrm>
          <a:prstGeom prst="rect">
            <a:avLst/>
          </a:prstGeom>
          <a:ln>
            <a:noFill/>
          </a:ln>
        </p:spPr>
      </p:pic>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7"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Paging Hardware</a:t>
            </a:r>
            <a:endParaRPr lang="en-IN" sz="4000" b="0" strike="noStrike" spc="-1">
              <a:latin typeface="Arial"/>
            </a:endParaRPr>
          </a:p>
        </p:txBody>
      </p:sp>
      <p:pic>
        <p:nvPicPr>
          <p:cNvPr id="168" name="Picture 4" descr="8"/>
          <p:cNvPicPr/>
          <p:nvPr/>
        </p:nvPicPr>
        <p:blipFill>
          <a:blip r:embed="rId2"/>
          <a:stretch>
            <a:fillRect/>
          </a:stretch>
        </p:blipFill>
        <p:spPr>
          <a:xfrm>
            <a:off x="2421720" y="1590120"/>
            <a:ext cx="6225840" cy="3714480"/>
          </a:xfrm>
          <a:prstGeom prst="rect">
            <a:avLst/>
          </a:prstGeom>
          <a:ln>
            <a:noFill/>
          </a:ln>
        </p:spPr>
      </p:pic>
      <p:sp>
        <p:nvSpPr>
          <p:cNvPr id="169" name="CustomShape 3"/>
          <p:cNvSpPr/>
          <p:nvPr/>
        </p:nvSpPr>
        <p:spPr>
          <a:xfrm>
            <a:off x="9506520" y="2314800"/>
            <a:ext cx="22237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page table contains base address of each in physical memory</a:t>
            </a:r>
            <a:endParaRPr lang="en-IN" sz="1800" b="0" strike="noStrike" spc="-1">
              <a:latin typeface="Arial"/>
            </a:endParaRPr>
          </a:p>
        </p:txBody>
      </p: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1" name="CustomShape 2"/>
          <p:cNvSpPr/>
          <p:nvPr/>
        </p:nvSpPr>
        <p:spPr>
          <a:xfrm>
            <a:off x="414000" y="0"/>
            <a:ext cx="850428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Paging Model of Logical and  Physical Memory</a:t>
            </a:r>
            <a:endParaRPr lang="en-IN" sz="4000" b="0" strike="noStrike" spc="-1">
              <a:latin typeface="Arial"/>
            </a:endParaRPr>
          </a:p>
        </p:txBody>
      </p:sp>
      <p:pic>
        <p:nvPicPr>
          <p:cNvPr id="172" name="Picture 1030"/>
          <p:cNvPicPr/>
          <p:nvPr/>
        </p:nvPicPr>
        <p:blipFill>
          <a:blip r:embed="rId2"/>
          <a:stretch>
            <a:fillRect/>
          </a:stretch>
        </p:blipFill>
        <p:spPr>
          <a:xfrm>
            <a:off x="2864520" y="1676520"/>
            <a:ext cx="4938480" cy="4613040"/>
          </a:xfrm>
          <a:prstGeom prst="rect">
            <a:avLst/>
          </a:prstGeom>
          <a:ln>
            <a:no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Putting it All Together</a:t>
            </a:r>
            <a:endParaRPr lang="en-IN" sz="4000" b="0" strike="noStrike" spc="-1">
              <a:latin typeface="Arial"/>
            </a:endParaRPr>
          </a:p>
        </p:txBody>
      </p:sp>
      <p:pic>
        <p:nvPicPr>
          <p:cNvPr id="267" name="Picture 2"/>
          <p:cNvPicPr/>
          <p:nvPr/>
        </p:nvPicPr>
        <p:blipFill>
          <a:blip r:embed="rId2"/>
          <a:stretch>
            <a:fillRect/>
          </a:stretch>
        </p:blipFill>
        <p:spPr>
          <a:xfrm>
            <a:off x="1967040" y="1356840"/>
            <a:ext cx="6879240" cy="5180760"/>
          </a:xfrm>
          <a:prstGeom prst="rect">
            <a:avLst/>
          </a:prstGeom>
          <a:ln>
            <a:noFill/>
          </a:ln>
        </p:spPr>
      </p:pic>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4" name="CustomShape 2"/>
          <p:cNvSpPr/>
          <p:nvPr/>
        </p:nvSpPr>
        <p:spPr>
          <a:xfrm>
            <a:off x="414000" y="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Paging Example</a:t>
            </a:r>
            <a:endParaRPr lang="en-IN" sz="4000" b="0" strike="noStrike" spc="-1">
              <a:latin typeface="Arial"/>
            </a:endParaRPr>
          </a:p>
        </p:txBody>
      </p:sp>
      <p:sp>
        <p:nvSpPr>
          <p:cNvPr id="175" name="CustomShape 3"/>
          <p:cNvSpPr/>
          <p:nvPr/>
        </p:nvSpPr>
        <p:spPr>
          <a:xfrm>
            <a:off x="6188040" y="3279960"/>
            <a:ext cx="6003720" cy="7549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spcBef>
                <a:spcPts val="901"/>
              </a:spcBef>
            </a:pPr>
            <a:r>
              <a:rPr lang="en-US" sz="1800" b="0" i="1" strike="noStrike" spc="-1">
                <a:solidFill>
                  <a:srgbClr val="000000"/>
                </a:solidFill>
                <a:latin typeface="Arial"/>
                <a:ea typeface="MS PGothic"/>
              </a:rPr>
              <a:t>n </a:t>
            </a:r>
            <a:r>
              <a:rPr lang="en-US" sz="1800" b="0" strike="noStrike" spc="-1">
                <a:solidFill>
                  <a:srgbClr val="000000"/>
                </a:solidFill>
                <a:latin typeface="Arial"/>
                <a:ea typeface="MS PGothic"/>
              </a:rPr>
              <a:t>= 2 and </a:t>
            </a:r>
            <a:r>
              <a:rPr lang="en-US" sz="1800" b="0" i="1" strike="noStrike" spc="-1">
                <a:solidFill>
                  <a:srgbClr val="000000"/>
                </a:solidFill>
                <a:latin typeface="Arial"/>
                <a:ea typeface="MS PGothic"/>
              </a:rPr>
              <a:t>m </a:t>
            </a:r>
            <a:r>
              <a:rPr lang="en-US" sz="1800" b="0" strike="noStrike" spc="-1">
                <a:solidFill>
                  <a:srgbClr val="000000"/>
                </a:solidFill>
                <a:latin typeface="Arial"/>
                <a:ea typeface="MS PGothic"/>
              </a:rPr>
              <a:t>= 4   </a:t>
            </a:r>
            <a:endParaRPr lang="en-IN" sz="1800" b="0" strike="noStrike" spc="-1">
              <a:latin typeface="Arial"/>
            </a:endParaRPr>
          </a:p>
          <a:p>
            <a:pPr>
              <a:lnSpc>
                <a:spcPct val="100000"/>
              </a:lnSpc>
              <a:spcBef>
                <a:spcPts val="901"/>
              </a:spcBef>
            </a:pPr>
            <a:r>
              <a:rPr lang="en-US" sz="1800" b="0" strike="noStrike" spc="-1">
                <a:solidFill>
                  <a:srgbClr val="000000"/>
                </a:solidFill>
                <a:latin typeface="Arial"/>
                <a:ea typeface="MS PGothic"/>
              </a:rPr>
              <a:t>32-byte memory and 4-byte pages</a:t>
            </a:r>
            <a:endParaRPr lang="en-IN" sz="1800" b="0" strike="noStrike" spc="-1">
              <a:latin typeface="Arial"/>
            </a:endParaRPr>
          </a:p>
        </p:txBody>
      </p:sp>
      <p:pic>
        <p:nvPicPr>
          <p:cNvPr id="176" name="Picture 6"/>
          <p:cNvPicPr/>
          <p:nvPr/>
        </p:nvPicPr>
        <p:blipFill>
          <a:blip r:embed="rId2"/>
          <a:stretch>
            <a:fillRect/>
          </a:stretch>
        </p:blipFill>
        <p:spPr>
          <a:xfrm>
            <a:off x="1860120" y="1535760"/>
            <a:ext cx="3735000" cy="4655160"/>
          </a:xfrm>
          <a:prstGeom prst="rect">
            <a:avLst/>
          </a:prstGeom>
          <a:ln>
            <a:noFill/>
          </a:ln>
        </p:spPr>
      </p:pic>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8"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Paging</a:t>
            </a:r>
            <a:endParaRPr lang="en-IN" sz="4000" b="0" strike="noStrike" spc="-1">
              <a:latin typeface="Arial"/>
            </a:endParaRPr>
          </a:p>
        </p:txBody>
      </p:sp>
      <p:sp>
        <p:nvSpPr>
          <p:cNvPr id="179" name="CustomShape 3"/>
          <p:cNvSpPr/>
          <p:nvPr/>
        </p:nvSpPr>
        <p:spPr>
          <a:xfrm>
            <a:off x="585000" y="1373760"/>
            <a:ext cx="11400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Calculating internal fragmentation</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Page size = 8 bytes</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Process size = 100 bytes</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12 pages + 4 bytes</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Internal fragmentation of 4 bytes</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Worst case fragmentation = 1 frame – 1 byte</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So small frame sizes desirable?</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But each page table entry takes memory to track</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Process view and physical memory now very different</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By implementation process can only access its own memory</a:t>
            </a:r>
            <a:endParaRPr lang="en-IN" sz="2800" b="0" strike="noStrike" spc="-1">
              <a:latin typeface="Arial"/>
            </a:endParaRPr>
          </a:p>
        </p:txBody>
      </p:sp>
    </p:spTree>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1"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Free Frames</a:t>
            </a:r>
            <a:endParaRPr lang="en-IN" sz="4000" b="0" strike="noStrike" spc="-1">
              <a:latin typeface="Arial"/>
            </a:endParaRPr>
          </a:p>
        </p:txBody>
      </p:sp>
      <p:sp>
        <p:nvSpPr>
          <p:cNvPr id="182" name="CustomShape 3"/>
          <p:cNvSpPr/>
          <p:nvPr/>
        </p:nvSpPr>
        <p:spPr>
          <a:xfrm>
            <a:off x="1870920" y="5872320"/>
            <a:ext cx="1872720" cy="36648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gn="ctr">
              <a:lnSpc>
                <a:spcPct val="100000"/>
              </a:lnSpc>
              <a:spcBef>
                <a:spcPts val="901"/>
              </a:spcBef>
            </a:pPr>
            <a:r>
              <a:rPr lang="en-US" sz="1800" b="0" strike="noStrike" spc="-1">
                <a:solidFill>
                  <a:srgbClr val="000000"/>
                </a:solidFill>
                <a:latin typeface="Arial"/>
                <a:ea typeface="MS PGothic"/>
              </a:rPr>
              <a:t>Before allocation</a:t>
            </a:r>
            <a:endParaRPr lang="en-IN" sz="1800" b="0" strike="noStrike" spc="-1">
              <a:latin typeface="Arial"/>
            </a:endParaRPr>
          </a:p>
        </p:txBody>
      </p:sp>
      <p:sp>
        <p:nvSpPr>
          <p:cNvPr id="183" name="CustomShape 4"/>
          <p:cNvSpPr/>
          <p:nvPr/>
        </p:nvSpPr>
        <p:spPr>
          <a:xfrm>
            <a:off x="5642640" y="5872320"/>
            <a:ext cx="1692720" cy="36648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gn="ctr">
              <a:lnSpc>
                <a:spcPct val="100000"/>
              </a:lnSpc>
              <a:spcBef>
                <a:spcPts val="901"/>
              </a:spcBef>
            </a:pPr>
            <a:r>
              <a:rPr lang="en-US" sz="1800" b="0" strike="noStrike" spc="-1">
                <a:solidFill>
                  <a:srgbClr val="000000"/>
                </a:solidFill>
                <a:latin typeface="Arial"/>
                <a:ea typeface="MS PGothic"/>
              </a:rPr>
              <a:t>After allocation</a:t>
            </a:r>
            <a:endParaRPr lang="en-IN" sz="1800" b="0" strike="noStrike" spc="-1">
              <a:latin typeface="Arial"/>
            </a:endParaRPr>
          </a:p>
        </p:txBody>
      </p:sp>
      <p:pic>
        <p:nvPicPr>
          <p:cNvPr id="184" name="Picture 7"/>
          <p:cNvPicPr/>
          <p:nvPr/>
        </p:nvPicPr>
        <p:blipFill>
          <a:blip r:embed="rId2"/>
          <a:stretch>
            <a:fillRect/>
          </a:stretch>
        </p:blipFill>
        <p:spPr>
          <a:xfrm>
            <a:off x="947880" y="1491840"/>
            <a:ext cx="5903640" cy="4235040"/>
          </a:xfrm>
          <a:prstGeom prst="rect">
            <a:avLst/>
          </a:prstGeom>
          <a:ln>
            <a:noFill/>
          </a:ln>
        </p:spPr>
      </p:pic>
      <p:sp>
        <p:nvSpPr>
          <p:cNvPr id="185" name="CustomShape 5"/>
          <p:cNvSpPr/>
          <p:nvPr/>
        </p:nvSpPr>
        <p:spPr>
          <a:xfrm>
            <a:off x="7200000" y="2043000"/>
            <a:ext cx="47448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Frame table – one entry for each frame indicating whether the frame is free or allocated and if allocated, to which page of which process</a:t>
            </a:r>
            <a:endParaRPr lang="en-IN" sz="1800" b="0" strike="noStrike" spc="-1">
              <a:latin typeface="Arial"/>
            </a:endParaRPr>
          </a:p>
        </p:txBody>
      </p:sp>
    </p:spTree>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7"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Page Table Implementation</a:t>
            </a:r>
            <a:endParaRPr lang="en-IN" sz="4000" b="0" strike="noStrike" spc="-1">
              <a:latin typeface="Arial"/>
            </a:endParaRPr>
          </a:p>
        </p:txBody>
      </p:sp>
      <p:sp>
        <p:nvSpPr>
          <p:cNvPr id="188" name="CustomShape 3"/>
          <p:cNvSpPr/>
          <p:nvPr/>
        </p:nvSpPr>
        <p:spPr>
          <a:xfrm>
            <a:off x="585000" y="1373760"/>
            <a:ext cx="11400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Page table is kept in main memory</a:t>
            </a:r>
            <a:endParaRPr lang="en-IN" sz="28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rPr>
              <a:t>Page-table base register </a:t>
            </a:r>
            <a:r>
              <a:rPr lang="en-US" sz="2800" b="0" strike="noStrike" spc="-1">
                <a:solidFill>
                  <a:srgbClr val="000000"/>
                </a:solidFill>
                <a:latin typeface="Calibri"/>
              </a:rPr>
              <a:t>(</a:t>
            </a:r>
            <a:r>
              <a:rPr lang="en-US" sz="2800" b="1" strike="noStrike" spc="-1">
                <a:solidFill>
                  <a:srgbClr val="3366FF"/>
                </a:solidFill>
                <a:latin typeface="Calibri"/>
              </a:rPr>
              <a:t>PTBR</a:t>
            </a:r>
            <a:r>
              <a:rPr lang="en-US" sz="2800" b="0" strike="noStrike" spc="-1">
                <a:solidFill>
                  <a:srgbClr val="000000"/>
                </a:solidFill>
                <a:latin typeface="Calibri"/>
              </a:rPr>
              <a:t>)</a:t>
            </a:r>
            <a:r>
              <a:rPr lang="en-US" sz="2800" b="0" strike="noStrike" spc="-1">
                <a:solidFill>
                  <a:srgbClr val="3366FF"/>
                </a:solidFill>
                <a:latin typeface="Calibri"/>
              </a:rPr>
              <a:t> </a:t>
            </a:r>
            <a:r>
              <a:rPr lang="en-US" sz="2800" b="0" strike="noStrike" spc="-1">
                <a:solidFill>
                  <a:srgbClr val="000000"/>
                </a:solidFill>
                <a:latin typeface="Calibri"/>
              </a:rPr>
              <a:t>points to the page table</a:t>
            </a:r>
            <a:endParaRPr lang="en-IN" sz="28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rPr>
              <a:t>Page-table length register </a:t>
            </a:r>
            <a:r>
              <a:rPr lang="en-US" sz="2800" b="0" strike="noStrike" spc="-1">
                <a:solidFill>
                  <a:srgbClr val="000000"/>
                </a:solidFill>
                <a:latin typeface="Calibri"/>
              </a:rPr>
              <a:t>(</a:t>
            </a:r>
            <a:r>
              <a:rPr lang="en-US" sz="2800" b="1" strike="noStrike" spc="-1">
                <a:solidFill>
                  <a:srgbClr val="3366FF"/>
                </a:solidFill>
                <a:latin typeface="Calibri"/>
              </a:rPr>
              <a:t>PTLR</a:t>
            </a:r>
            <a:r>
              <a:rPr lang="en-US" sz="2800" b="0" strike="noStrike" spc="-1">
                <a:solidFill>
                  <a:srgbClr val="000000"/>
                </a:solidFill>
                <a:latin typeface="Calibri"/>
              </a:rPr>
              <a:t>)</a:t>
            </a:r>
            <a:r>
              <a:rPr lang="en-US" sz="2800" b="0" strike="noStrike" spc="-1">
                <a:solidFill>
                  <a:srgbClr val="3366FF"/>
                </a:solidFill>
                <a:latin typeface="Calibri"/>
              </a:rPr>
              <a:t> </a:t>
            </a:r>
            <a:r>
              <a:rPr lang="en-US" sz="2800" b="0" strike="noStrike" spc="-1">
                <a:solidFill>
                  <a:srgbClr val="000000"/>
                </a:solidFill>
                <a:latin typeface="Calibri"/>
              </a:rPr>
              <a:t>indicates size of the page table</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In this scheme every data/instruction access requires two memory accesses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One for the page table and one for the data / instruction</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two memory access problem can be solved by the use of a special fast-lookup hardware cache called </a:t>
            </a:r>
            <a:r>
              <a:rPr lang="en-US" sz="2800" b="1" strike="noStrike" spc="-1">
                <a:solidFill>
                  <a:srgbClr val="3366FF"/>
                </a:solidFill>
                <a:latin typeface="Calibri"/>
              </a:rPr>
              <a:t>associative memory </a:t>
            </a:r>
            <a:r>
              <a:rPr lang="en-US" sz="2800" b="0" strike="noStrike" spc="-1">
                <a:solidFill>
                  <a:srgbClr val="000000"/>
                </a:solidFill>
                <a:latin typeface="Calibri"/>
              </a:rPr>
              <a:t>or </a:t>
            </a:r>
            <a:r>
              <a:rPr lang="en-US" sz="2800" b="1" strike="noStrike" spc="-1">
                <a:solidFill>
                  <a:srgbClr val="3366FF"/>
                </a:solidFill>
                <a:latin typeface="Calibri"/>
              </a:rPr>
              <a:t>translation look-aside buffers </a:t>
            </a:r>
            <a:r>
              <a:rPr lang="en-US" sz="2800" b="0" strike="noStrike" spc="-1">
                <a:solidFill>
                  <a:srgbClr val="000000"/>
                </a:solidFill>
                <a:latin typeface="Calibri"/>
              </a:rPr>
              <a:t>(</a:t>
            </a:r>
            <a:r>
              <a:rPr lang="en-US" sz="2800" b="1" strike="noStrike" spc="-1">
                <a:solidFill>
                  <a:srgbClr val="3366FF"/>
                </a:solidFill>
                <a:latin typeface="Calibri"/>
              </a:rPr>
              <a:t>TLBs</a:t>
            </a:r>
            <a:r>
              <a:rPr lang="en-US" sz="2800" b="0" strike="noStrike" spc="-1">
                <a:solidFill>
                  <a:srgbClr val="000000"/>
                </a:solidFill>
                <a:latin typeface="Calibri"/>
              </a:rPr>
              <a:t>)</a:t>
            </a:r>
            <a:endParaRPr lang="en-IN" sz="2800" b="0" strike="noStrike" spc="-1">
              <a:latin typeface="Arial"/>
            </a:endParaRPr>
          </a:p>
        </p:txBody>
      </p:sp>
    </p:spTree>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90"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Associative Memory</a:t>
            </a:r>
            <a:endParaRPr lang="en-IN" sz="4000" b="0" strike="noStrike" spc="-1">
              <a:latin typeface="Arial"/>
            </a:endParaRPr>
          </a:p>
        </p:txBody>
      </p:sp>
      <p:sp>
        <p:nvSpPr>
          <p:cNvPr id="191" name="CustomShape 3"/>
          <p:cNvSpPr/>
          <p:nvPr/>
        </p:nvSpPr>
        <p:spPr>
          <a:xfrm>
            <a:off x="585000" y="1373760"/>
            <a:ext cx="11400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Associative memory – parallel search </a:t>
            </a:r>
            <a:endParaRPr lang="en-IN" sz="2800" b="0" strike="noStrike" spc="-1">
              <a:latin typeface="Arial"/>
            </a:endParaRPr>
          </a:p>
          <a:p>
            <a:pPr>
              <a:lnSpc>
                <a:spcPct val="90000"/>
              </a:lnSpc>
              <a:spcBef>
                <a:spcPts val="1001"/>
              </a:spcBef>
            </a:pPr>
            <a:endParaRPr lang="en-IN" sz="2800" b="0" strike="noStrike" spc="-1">
              <a:latin typeface="Arial"/>
            </a:endParaRPr>
          </a:p>
          <a:p>
            <a:pPr>
              <a:lnSpc>
                <a:spcPct val="90000"/>
              </a:lnSpc>
              <a:spcBef>
                <a:spcPts val="1001"/>
              </a:spcBef>
            </a:pPr>
            <a:endParaRPr lang="en-IN" sz="2800" b="0" strike="noStrike" spc="-1">
              <a:latin typeface="Arial"/>
            </a:endParaRPr>
          </a:p>
          <a:p>
            <a:pPr>
              <a:lnSpc>
                <a:spcPct val="90000"/>
              </a:lnSpc>
              <a:spcBef>
                <a:spcPts val="1001"/>
              </a:spcBef>
            </a:pPr>
            <a:endParaRPr lang="en-IN" sz="2800" b="0" strike="noStrike" spc="-1">
              <a:latin typeface="Arial"/>
            </a:endParaRPr>
          </a:p>
          <a:p>
            <a:pPr>
              <a:lnSpc>
                <a:spcPct val="90000"/>
              </a:lnSpc>
              <a:spcBef>
                <a:spcPts val="1001"/>
              </a:spcBef>
            </a:pPr>
            <a:endParaRPr lang="en-IN" sz="2800" b="0" strike="noStrike" spc="-1">
              <a:latin typeface="Arial"/>
            </a:endParaRPr>
          </a:p>
          <a:p>
            <a:pPr marL="228600" indent="-228240">
              <a:lnSpc>
                <a:spcPct val="90000"/>
              </a:lnSpc>
              <a:spcBef>
                <a:spcPts val="1001"/>
              </a:spcBef>
              <a:tabLst>
                <a:tab pos="0" algn="l"/>
              </a:tabLst>
            </a:pPr>
            <a:endParaRPr lang="en-IN" sz="2800" b="0" strike="noStrike" spc="-1">
              <a:latin typeface="Arial"/>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Address translation (p, d)</a:t>
            </a:r>
            <a:endParaRPr lang="en-IN" sz="2800" b="0" strike="noStrike" spc="-1">
              <a:latin typeface="Arial"/>
            </a:endParaRPr>
          </a:p>
          <a:p>
            <a:pPr marL="627120" lvl="1" indent="-22824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rPr>
              <a:t>If p is in associative register, get frame # out</a:t>
            </a:r>
            <a:endParaRPr lang="en-IN" sz="2400" b="0" strike="noStrike" spc="-1">
              <a:latin typeface="Arial"/>
            </a:endParaRPr>
          </a:p>
          <a:p>
            <a:pPr marL="627120" lvl="1" indent="-22824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rPr>
              <a:t>Otherwise get frame # from page table in memory</a:t>
            </a:r>
            <a:endParaRPr lang="en-IN" sz="2400" b="0" strike="noStrike" spc="-1">
              <a:latin typeface="Arial"/>
            </a:endParaRPr>
          </a:p>
          <a:p>
            <a:pPr>
              <a:lnSpc>
                <a:spcPct val="90000"/>
              </a:lnSpc>
              <a:spcBef>
                <a:spcPts val="499"/>
              </a:spcBef>
              <a:tabLst>
                <a:tab pos="0" algn="l"/>
              </a:tabLst>
            </a:pPr>
            <a:endParaRPr lang="en-IN" sz="2400" b="0" strike="noStrike" spc="-1">
              <a:latin typeface="Arial"/>
            </a:endParaRPr>
          </a:p>
        </p:txBody>
      </p:sp>
      <p:pic>
        <p:nvPicPr>
          <p:cNvPr id="192" name="Picture 1"/>
          <p:cNvPicPr/>
          <p:nvPr/>
        </p:nvPicPr>
        <p:blipFill>
          <a:blip r:embed="rId2"/>
          <a:stretch>
            <a:fillRect/>
          </a:stretch>
        </p:blipFill>
        <p:spPr>
          <a:xfrm>
            <a:off x="2208600" y="2253960"/>
            <a:ext cx="2943000" cy="1590480"/>
          </a:xfrm>
          <a:prstGeom prst="rect">
            <a:avLst/>
          </a:prstGeom>
          <a:ln>
            <a:noFill/>
          </a:ln>
        </p:spPr>
      </p:pic>
    </p:spTree>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94"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Paging Hardware With TLB</a:t>
            </a:r>
            <a:endParaRPr lang="en-IN" sz="4000" b="0" strike="noStrike" spc="-1">
              <a:latin typeface="Arial"/>
            </a:endParaRPr>
          </a:p>
        </p:txBody>
      </p:sp>
      <p:pic>
        <p:nvPicPr>
          <p:cNvPr id="195" name="Picture 5"/>
          <p:cNvPicPr/>
          <p:nvPr/>
        </p:nvPicPr>
        <p:blipFill>
          <a:blip r:embed="rId2"/>
          <a:stretch>
            <a:fillRect/>
          </a:stretch>
        </p:blipFill>
        <p:spPr>
          <a:xfrm>
            <a:off x="2679120" y="1745640"/>
            <a:ext cx="5636880" cy="4260600"/>
          </a:xfrm>
          <a:prstGeom prst="rect">
            <a:avLst/>
          </a:prstGeom>
          <a:ln>
            <a:noFill/>
          </a:ln>
        </p:spPr>
      </p:pic>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97"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Page Table Implementation</a:t>
            </a:r>
            <a:endParaRPr lang="en-IN" sz="4000" b="0" strike="noStrike" spc="-1">
              <a:latin typeface="Arial"/>
            </a:endParaRPr>
          </a:p>
        </p:txBody>
      </p:sp>
      <p:sp>
        <p:nvSpPr>
          <p:cNvPr id="198" name="CustomShape 3"/>
          <p:cNvSpPr/>
          <p:nvPr/>
        </p:nvSpPr>
        <p:spPr>
          <a:xfrm>
            <a:off x="585000" y="1373760"/>
            <a:ext cx="11400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Some TLBs store</a:t>
            </a:r>
            <a:r>
              <a:rPr lang="en-US" sz="2800" b="1" strike="noStrike" spc="-1">
                <a:solidFill>
                  <a:srgbClr val="000000"/>
                </a:solidFill>
                <a:latin typeface="Calibri"/>
              </a:rPr>
              <a:t> </a:t>
            </a:r>
            <a:r>
              <a:rPr lang="en-US" sz="2800" b="1" strike="noStrike" spc="-1">
                <a:solidFill>
                  <a:srgbClr val="3366FF"/>
                </a:solidFill>
                <a:latin typeface="Calibri"/>
              </a:rPr>
              <a:t>address-space identifiers </a:t>
            </a:r>
            <a:r>
              <a:rPr lang="en-US" sz="2800" b="0" strike="noStrike" spc="-1">
                <a:solidFill>
                  <a:srgbClr val="000000"/>
                </a:solidFill>
                <a:latin typeface="Calibri"/>
              </a:rPr>
              <a:t>(</a:t>
            </a:r>
            <a:r>
              <a:rPr lang="en-US" sz="2800" b="1" strike="noStrike" spc="-1">
                <a:solidFill>
                  <a:srgbClr val="3366FF"/>
                </a:solidFill>
                <a:latin typeface="Calibri"/>
              </a:rPr>
              <a:t>ASIDs</a:t>
            </a:r>
            <a:r>
              <a:rPr lang="en-US" sz="2800" b="0" strike="noStrike" spc="-1">
                <a:solidFill>
                  <a:srgbClr val="000000"/>
                </a:solidFill>
                <a:latin typeface="Calibri"/>
              </a:rPr>
              <a:t>)</a:t>
            </a:r>
            <a:r>
              <a:rPr lang="en-US" sz="2800" b="1" strike="noStrike" spc="-1">
                <a:solidFill>
                  <a:srgbClr val="3366FF"/>
                </a:solidFill>
                <a:latin typeface="Calibri"/>
              </a:rPr>
              <a:t> </a:t>
            </a:r>
            <a:r>
              <a:rPr lang="en-US" sz="2800" b="0" strike="noStrike" spc="-1">
                <a:solidFill>
                  <a:srgbClr val="000000"/>
                </a:solidFill>
                <a:latin typeface="Calibri"/>
              </a:rPr>
              <a:t>in each TLB entry – uniquely identifies each process to provide address-space protection for that process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Otherwise need to flush at every context switch</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TLBs typically small (64 to 1,024 entries)</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On a TLB miss, value is loaded into the TLB for faster access next time</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Replacement policies must be considered</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Some entries can be</a:t>
            </a:r>
            <a:r>
              <a:rPr lang="en-US" sz="2400" b="1" strike="noStrike" spc="-1">
                <a:solidFill>
                  <a:srgbClr val="3366FF"/>
                </a:solidFill>
                <a:latin typeface="Calibri"/>
              </a:rPr>
              <a:t> wired down </a:t>
            </a:r>
            <a:r>
              <a:rPr lang="en-US" sz="2400" b="0" strike="noStrike" spc="-1">
                <a:solidFill>
                  <a:srgbClr val="000000"/>
                </a:solidFill>
                <a:latin typeface="Calibri"/>
              </a:rPr>
              <a:t>for permanent fast access</a:t>
            </a:r>
            <a:endParaRPr lang="en-IN" sz="2400" b="0" strike="noStrike" spc="-1">
              <a:latin typeface="Arial"/>
            </a:endParaRPr>
          </a:p>
        </p:txBody>
      </p:sp>
    </p:spTree>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00"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Effective Access Time</a:t>
            </a:r>
            <a:endParaRPr lang="en-IN" sz="4000" b="0" strike="noStrike" spc="-1">
              <a:latin typeface="Arial"/>
            </a:endParaRPr>
          </a:p>
        </p:txBody>
      </p:sp>
      <p:sp>
        <p:nvSpPr>
          <p:cNvPr id="201" name="CustomShape 3"/>
          <p:cNvSpPr/>
          <p:nvPr/>
        </p:nvSpPr>
        <p:spPr>
          <a:xfrm>
            <a:off x="593280" y="1283040"/>
            <a:ext cx="11400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tabLst>
                <a:tab pos="2062080" algn="l"/>
                <a:tab pos="2567160" algn="l"/>
              </a:tabLst>
            </a:pPr>
            <a:r>
              <a:rPr lang="en-US" sz="2400" b="0" strike="noStrike" spc="-1">
                <a:solidFill>
                  <a:srgbClr val="000000"/>
                </a:solidFill>
                <a:latin typeface="Calibri"/>
              </a:rPr>
              <a:t>Associative Lookup = </a:t>
            </a:r>
            <a:r>
              <a:rPr lang="en-US" sz="2400" b="0" strike="noStrike" spc="-1">
                <a:solidFill>
                  <a:srgbClr val="000000"/>
                </a:solidFill>
                <a:latin typeface="Symbol" charset="2"/>
              </a:rPr>
              <a:t>t</a:t>
            </a:r>
            <a:r>
              <a:rPr lang="en-US" sz="2400" b="0" strike="noStrike" spc="-1">
                <a:solidFill>
                  <a:srgbClr val="000000"/>
                </a:solidFill>
                <a:latin typeface="Calibri"/>
              </a:rPr>
              <a:t> time unit</a:t>
            </a:r>
            <a:endParaRPr lang="en-IN" sz="2400" b="0" strike="noStrike" spc="-1">
              <a:latin typeface="Arial"/>
            </a:endParaRPr>
          </a:p>
          <a:p>
            <a:pPr marL="685800" lvl="1" indent="-228240">
              <a:lnSpc>
                <a:spcPct val="90000"/>
              </a:lnSpc>
              <a:spcBef>
                <a:spcPts val="499"/>
              </a:spcBef>
              <a:buClr>
                <a:srgbClr val="000000"/>
              </a:buClr>
              <a:buFont typeface="Arial"/>
              <a:buChar char="•"/>
              <a:tabLst>
                <a:tab pos="2062080" algn="l"/>
                <a:tab pos="2567160" algn="l"/>
              </a:tabLst>
            </a:pPr>
            <a:r>
              <a:rPr lang="en-US" sz="2000" b="0" strike="noStrike" spc="-1">
                <a:solidFill>
                  <a:srgbClr val="000000"/>
                </a:solidFill>
                <a:latin typeface="Calibri"/>
              </a:rPr>
              <a:t>Can be &lt; 10% of memory access time</a:t>
            </a:r>
            <a:endParaRPr lang="en-IN" sz="2000" b="0" strike="noStrike" spc="-1">
              <a:latin typeface="Arial"/>
            </a:endParaRPr>
          </a:p>
          <a:p>
            <a:pPr marL="228600" indent="-228240">
              <a:lnSpc>
                <a:spcPct val="90000"/>
              </a:lnSpc>
              <a:spcBef>
                <a:spcPts val="1001"/>
              </a:spcBef>
              <a:buClr>
                <a:srgbClr val="000000"/>
              </a:buClr>
              <a:buFont typeface="Arial"/>
              <a:buChar char="•"/>
              <a:tabLst>
                <a:tab pos="2062080" algn="l"/>
                <a:tab pos="2567160" algn="l"/>
              </a:tabLst>
            </a:pPr>
            <a:r>
              <a:rPr lang="en-US" sz="2400" b="0" strike="noStrike" spc="-1">
                <a:solidFill>
                  <a:srgbClr val="000000"/>
                </a:solidFill>
                <a:latin typeface="Calibri"/>
              </a:rPr>
              <a:t>Hit ratio = </a:t>
            </a:r>
            <a:r>
              <a:rPr lang="en-US" sz="2400" b="0" strike="noStrike" spc="-1">
                <a:solidFill>
                  <a:srgbClr val="000000"/>
                </a:solidFill>
                <a:latin typeface="Symbol" charset="2"/>
              </a:rPr>
              <a:t>H</a:t>
            </a:r>
            <a:endParaRPr lang="en-IN" sz="2400" b="0" strike="noStrike" spc="-1">
              <a:latin typeface="Arial"/>
            </a:endParaRPr>
          </a:p>
          <a:p>
            <a:pPr marL="685800" lvl="1" indent="-228240">
              <a:lnSpc>
                <a:spcPct val="90000"/>
              </a:lnSpc>
              <a:spcBef>
                <a:spcPts val="499"/>
              </a:spcBef>
              <a:buClr>
                <a:srgbClr val="000000"/>
              </a:buClr>
              <a:buFont typeface="Arial"/>
              <a:buChar char="•"/>
              <a:tabLst>
                <a:tab pos="2062080" algn="l"/>
                <a:tab pos="2567160" algn="l"/>
              </a:tabLst>
            </a:pPr>
            <a:r>
              <a:rPr lang="en-US" sz="2000" b="0" strike="noStrike" spc="-1">
                <a:solidFill>
                  <a:srgbClr val="000000"/>
                </a:solidFill>
                <a:latin typeface="Calibri"/>
              </a:rPr>
              <a:t>Hit ratio – percentage of times that a page number is found in the associative registers; ratio related to number of associative registers</a:t>
            </a:r>
            <a:endParaRPr lang="en-IN" sz="2000" b="0" strike="noStrike" spc="-1">
              <a:latin typeface="Arial"/>
            </a:endParaRPr>
          </a:p>
          <a:p>
            <a:pPr marL="228600" indent="-228240">
              <a:lnSpc>
                <a:spcPct val="90000"/>
              </a:lnSpc>
              <a:spcBef>
                <a:spcPts val="1001"/>
              </a:spcBef>
              <a:buClr>
                <a:srgbClr val="000000"/>
              </a:buClr>
              <a:buFont typeface="Arial"/>
              <a:buChar char="•"/>
              <a:tabLst>
                <a:tab pos="2062080" algn="l"/>
                <a:tab pos="2567160" algn="l"/>
              </a:tabLst>
            </a:pPr>
            <a:r>
              <a:rPr lang="en-US" sz="2400" b="0" strike="noStrike" spc="-1">
                <a:solidFill>
                  <a:srgbClr val="000000"/>
                </a:solidFill>
                <a:latin typeface="Calibri"/>
              </a:rPr>
              <a:t>Consider </a:t>
            </a:r>
            <a:r>
              <a:rPr lang="en-US" sz="2400" b="0" strike="noStrike" spc="-1">
                <a:solidFill>
                  <a:srgbClr val="000000"/>
                </a:solidFill>
                <a:latin typeface="Symbol" charset="2"/>
              </a:rPr>
              <a:t>H</a:t>
            </a:r>
            <a:r>
              <a:rPr lang="en-US" sz="2400" b="0" strike="noStrike" spc="-1">
                <a:solidFill>
                  <a:srgbClr val="000000"/>
                </a:solidFill>
                <a:latin typeface="Calibri"/>
              </a:rPr>
              <a:t> = 80%, </a:t>
            </a:r>
            <a:r>
              <a:rPr lang="en-US" sz="2400" b="0" strike="noStrike" spc="-1">
                <a:solidFill>
                  <a:srgbClr val="000000"/>
                </a:solidFill>
                <a:latin typeface="Symbol" charset="2"/>
              </a:rPr>
              <a:t>t</a:t>
            </a:r>
            <a:r>
              <a:rPr lang="en-US" sz="2400" b="0" strike="noStrike" spc="-1">
                <a:solidFill>
                  <a:srgbClr val="000000"/>
                </a:solidFill>
                <a:latin typeface="Calibri"/>
              </a:rPr>
              <a:t> = 20ns for TLB search, 100ns for memory access</a:t>
            </a:r>
            <a:endParaRPr lang="en-IN" sz="2400" b="0" strike="noStrike" spc="-1">
              <a:latin typeface="Arial"/>
            </a:endParaRPr>
          </a:p>
          <a:p>
            <a:pPr marL="228600" indent="-228240">
              <a:lnSpc>
                <a:spcPct val="90000"/>
              </a:lnSpc>
              <a:spcBef>
                <a:spcPts val="1001"/>
              </a:spcBef>
              <a:buClr>
                <a:srgbClr val="3366FF"/>
              </a:buClr>
              <a:buFont typeface="Arial"/>
              <a:buChar char="•"/>
              <a:tabLst>
                <a:tab pos="2062080" algn="l"/>
                <a:tab pos="2567160" algn="l"/>
              </a:tabLst>
            </a:pPr>
            <a:r>
              <a:rPr lang="en-US" sz="2400" b="1" strike="noStrike" spc="-1">
                <a:solidFill>
                  <a:srgbClr val="3366FF"/>
                </a:solidFill>
                <a:latin typeface="Calibri"/>
              </a:rPr>
              <a:t>Effective Access Time</a:t>
            </a:r>
            <a:r>
              <a:rPr lang="en-US" sz="2400" b="0" strike="noStrike" spc="-1">
                <a:solidFill>
                  <a:srgbClr val="3366FF"/>
                </a:solidFill>
                <a:latin typeface="Calibri"/>
              </a:rPr>
              <a:t> </a:t>
            </a:r>
            <a:r>
              <a:rPr lang="en-US" sz="2400" b="0" strike="noStrike" spc="-1">
                <a:solidFill>
                  <a:srgbClr val="000000"/>
                </a:solidFill>
                <a:latin typeface="Calibri"/>
              </a:rPr>
              <a:t>(</a:t>
            </a:r>
            <a:r>
              <a:rPr lang="en-US" sz="2400" b="1" strike="noStrike" spc="-1">
                <a:solidFill>
                  <a:srgbClr val="3366FF"/>
                </a:solidFill>
                <a:latin typeface="Calibri"/>
              </a:rPr>
              <a:t>EAT</a:t>
            </a:r>
            <a:r>
              <a:rPr lang="en-US" sz="2400" b="0" strike="noStrike" spc="-1">
                <a:solidFill>
                  <a:srgbClr val="000000"/>
                </a:solidFill>
                <a:latin typeface="Calibri"/>
              </a:rPr>
              <a:t>)</a:t>
            </a:r>
            <a:endParaRPr lang="en-IN" sz="2400" b="0" strike="noStrike" spc="-1">
              <a:latin typeface="Arial"/>
            </a:endParaRPr>
          </a:p>
          <a:p>
            <a:pPr marL="228600" indent="-228240">
              <a:lnSpc>
                <a:spcPct val="90000"/>
              </a:lnSpc>
              <a:spcBef>
                <a:spcPts val="1001"/>
              </a:spcBef>
              <a:tabLst>
                <a:tab pos="0" algn="l"/>
              </a:tabLst>
            </a:pPr>
            <a:r>
              <a:rPr lang="en-US" sz="2400" b="0" strike="noStrike" spc="-1">
                <a:solidFill>
                  <a:srgbClr val="000000"/>
                </a:solidFill>
                <a:latin typeface="Calibri"/>
              </a:rPr>
              <a:t>	Consider </a:t>
            </a:r>
            <a:r>
              <a:rPr lang="en-US" sz="2400" b="0" strike="noStrike" spc="-1">
                <a:solidFill>
                  <a:srgbClr val="000000"/>
                </a:solidFill>
                <a:latin typeface="Symbol" charset="2"/>
              </a:rPr>
              <a:t>H</a:t>
            </a:r>
            <a:r>
              <a:rPr lang="en-US" sz="2400" b="0" strike="noStrike" spc="-1">
                <a:solidFill>
                  <a:srgbClr val="000000"/>
                </a:solidFill>
                <a:latin typeface="Calibri"/>
              </a:rPr>
              <a:t> = 80%, </a:t>
            </a:r>
            <a:r>
              <a:rPr lang="en-US" sz="2400" b="0" strike="noStrike" spc="-1">
                <a:solidFill>
                  <a:srgbClr val="000000"/>
                </a:solidFill>
                <a:latin typeface="Symbol" charset="2"/>
              </a:rPr>
              <a:t>t</a:t>
            </a:r>
            <a:r>
              <a:rPr lang="en-US" sz="2400" b="0" strike="noStrike" spc="-1">
                <a:solidFill>
                  <a:srgbClr val="000000"/>
                </a:solidFill>
                <a:latin typeface="Calibri"/>
              </a:rPr>
              <a:t> = 20ns for TLB search, 100ns for memory access</a:t>
            </a:r>
            <a:endParaRPr lang="en-IN" sz="2400" b="0" strike="noStrike" spc="-1">
              <a:latin typeface="Arial"/>
            </a:endParaRPr>
          </a:p>
          <a:p>
            <a:pPr marL="685800" lvl="1" indent="-228240">
              <a:lnSpc>
                <a:spcPct val="90000"/>
              </a:lnSpc>
              <a:spcBef>
                <a:spcPts val="499"/>
              </a:spcBef>
              <a:buClr>
                <a:srgbClr val="000000"/>
              </a:buClr>
              <a:buFont typeface="Arial"/>
              <a:buChar char="•"/>
              <a:tabLst>
                <a:tab pos="2062080" algn="l"/>
                <a:tab pos="2567160" algn="l"/>
              </a:tabLst>
            </a:pPr>
            <a:r>
              <a:rPr lang="en-US" sz="2000" b="0" strike="noStrike" spc="-1">
                <a:solidFill>
                  <a:srgbClr val="000000"/>
                </a:solidFill>
                <a:latin typeface="Calibri"/>
              </a:rPr>
              <a:t>EAT = 0.80 x 100 + 0.20 x 200 = 120ns</a:t>
            </a:r>
            <a:endParaRPr lang="en-IN" sz="2000" b="0" strike="noStrike" spc="-1">
              <a:latin typeface="Arial"/>
            </a:endParaRPr>
          </a:p>
          <a:p>
            <a:pPr marL="228600" indent="-228240">
              <a:lnSpc>
                <a:spcPct val="90000"/>
              </a:lnSpc>
              <a:spcBef>
                <a:spcPts val="1001"/>
              </a:spcBef>
              <a:buClr>
                <a:srgbClr val="000000"/>
              </a:buClr>
              <a:buFont typeface="Arial"/>
              <a:buChar char="•"/>
              <a:tabLst>
                <a:tab pos="2062080" algn="l"/>
                <a:tab pos="2567160" algn="l"/>
              </a:tabLst>
            </a:pPr>
            <a:r>
              <a:rPr lang="en-US" sz="2400" b="0" strike="noStrike" spc="-1">
                <a:solidFill>
                  <a:srgbClr val="000000"/>
                </a:solidFill>
                <a:latin typeface="Symbol" charset="2"/>
              </a:rPr>
              <a:t>H</a:t>
            </a:r>
            <a:r>
              <a:rPr lang="en-US" sz="2400" b="0" strike="noStrike" spc="-1">
                <a:solidFill>
                  <a:srgbClr val="000000"/>
                </a:solidFill>
                <a:latin typeface="Calibri"/>
              </a:rPr>
              <a:t> = 99%, </a:t>
            </a:r>
            <a:r>
              <a:rPr lang="en-US" sz="2400" b="0" strike="noStrike" spc="-1">
                <a:solidFill>
                  <a:srgbClr val="000000"/>
                </a:solidFill>
                <a:latin typeface="Symbol" charset="2"/>
              </a:rPr>
              <a:t>t</a:t>
            </a:r>
            <a:r>
              <a:rPr lang="en-US" sz="2400" b="0" strike="noStrike" spc="-1">
                <a:solidFill>
                  <a:srgbClr val="000000"/>
                </a:solidFill>
                <a:latin typeface="Calibri"/>
              </a:rPr>
              <a:t> = 20ns for TLB search, 100ns for memory access</a:t>
            </a:r>
            <a:endParaRPr lang="en-IN" sz="2400" b="0" strike="noStrike" spc="-1">
              <a:latin typeface="Arial"/>
            </a:endParaRPr>
          </a:p>
          <a:p>
            <a:pPr marL="685800" lvl="1" indent="-228240">
              <a:lnSpc>
                <a:spcPct val="90000"/>
              </a:lnSpc>
              <a:spcBef>
                <a:spcPts val="499"/>
              </a:spcBef>
              <a:buClr>
                <a:srgbClr val="000000"/>
              </a:buClr>
              <a:buFont typeface="Arial"/>
              <a:buChar char="•"/>
              <a:tabLst>
                <a:tab pos="2062080" algn="l"/>
                <a:tab pos="2567160" algn="l"/>
              </a:tabLst>
            </a:pPr>
            <a:r>
              <a:rPr lang="en-US" sz="2000" b="0" strike="noStrike" spc="-1">
                <a:solidFill>
                  <a:srgbClr val="000000"/>
                </a:solidFill>
                <a:latin typeface="Calibri"/>
              </a:rPr>
              <a:t>EAT = 0.99 x 100 + 0.01 x 200 = 101ns</a:t>
            </a:r>
            <a:endParaRPr lang="en-IN" sz="2000" b="0" strike="noStrike" spc="-1">
              <a:latin typeface="Arial"/>
            </a:endParaRPr>
          </a:p>
          <a:p>
            <a:pPr>
              <a:lnSpc>
                <a:spcPct val="90000"/>
              </a:lnSpc>
              <a:spcBef>
                <a:spcPts val="499"/>
              </a:spcBef>
              <a:tabLst>
                <a:tab pos="2062080" algn="l"/>
                <a:tab pos="2567160" algn="l"/>
              </a:tabLst>
            </a:pPr>
            <a:endParaRPr lang="en-IN" sz="2000" b="0" strike="noStrike" spc="-1">
              <a:latin typeface="Arial"/>
            </a:endParaRPr>
          </a:p>
          <a:p>
            <a:pPr marL="228600" indent="-228240">
              <a:lnSpc>
                <a:spcPct val="90000"/>
              </a:lnSpc>
              <a:spcBef>
                <a:spcPts val="1001"/>
              </a:spcBef>
              <a:tabLst>
                <a:tab pos="0" algn="l"/>
              </a:tabLst>
            </a:pPr>
            <a:endParaRPr lang="en-IN" sz="2000" b="0" strike="noStrike" spc="-1">
              <a:latin typeface="Arial"/>
            </a:endParaRPr>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03"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Memory Protection</a:t>
            </a:r>
            <a:endParaRPr lang="en-IN" sz="4000" b="0" strike="noStrike" spc="-1">
              <a:latin typeface="Arial"/>
            </a:endParaRPr>
          </a:p>
        </p:txBody>
      </p:sp>
      <p:sp>
        <p:nvSpPr>
          <p:cNvPr id="204" name="CustomShape 3"/>
          <p:cNvSpPr/>
          <p:nvPr/>
        </p:nvSpPr>
        <p:spPr>
          <a:xfrm>
            <a:off x="0" y="1348920"/>
            <a:ext cx="729828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400" b="0" strike="noStrike" spc="-1" dirty="0">
                <a:solidFill>
                  <a:srgbClr val="000000"/>
                </a:solidFill>
                <a:latin typeface="Calibri"/>
              </a:rPr>
              <a:t>Memory protection implemented by associating protection bit with each frame to indicate if read-only or read-write access is allowed</a:t>
            </a:r>
            <a:endParaRPr lang="en-IN" sz="2400" b="0" strike="noStrike" spc="-1" dirty="0">
              <a:latin typeface="Arial"/>
            </a:endParaRP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Can also add more bits to indicate page execute-only, and so on</a:t>
            </a:r>
            <a:endParaRPr lang="en-IN" sz="2400" b="0" strike="noStrike" spc="-1" dirty="0">
              <a:latin typeface="Arial"/>
            </a:endParaRPr>
          </a:p>
          <a:p>
            <a:pPr marL="228600" indent="-228240">
              <a:lnSpc>
                <a:spcPct val="90000"/>
              </a:lnSpc>
              <a:spcBef>
                <a:spcPts val="1001"/>
              </a:spcBef>
              <a:buClr>
                <a:srgbClr val="3366FF"/>
              </a:buClr>
              <a:buFont typeface="Arial"/>
              <a:buChar char="•"/>
            </a:pPr>
            <a:r>
              <a:rPr lang="en-US" sz="2400" b="1" strike="noStrike" spc="-1" dirty="0">
                <a:solidFill>
                  <a:srgbClr val="3366FF"/>
                </a:solidFill>
                <a:latin typeface="Calibri"/>
              </a:rPr>
              <a:t>Valid-invalid</a:t>
            </a:r>
            <a:r>
              <a:rPr lang="en-US" sz="2400" b="0" strike="noStrike" spc="-1" dirty="0">
                <a:solidFill>
                  <a:srgbClr val="3366FF"/>
                </a:solidFill>
                <a:latin typeface="Calibri"/>
              </a:rPr>
              <a:t> </a:t>
            </a:r>
            <a:r>
              <a:rPr lang="en-US" sz="2400" b="0" strike="noStrike" spc="-1" dirty="0">
                <a:solidFill>
                  <a:srgbClr val="000000"/>
                </a:solidFill>
                <a:latin typeface="Calibri"/>
              </a:rPr>
              <a:t>bit attached to each entry in the page table:</a:t>
            </a:r>
            <a:endParaRPr lang="en-IN" sz="2400" b="0" strike="noStrike" spc="-1" dirty="0">
              <a:latin typeface="Arial"/>
            </a:endParaRP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“valid” indicates that the associated page is in the process’s logical address space, and is thus a legal page</a:t>
            </a:r>
            <a:endParaRPr lang="en-IN" sz="2400" b="0" strike="noStrike" spc="-1" dirty="0">
              <a:latin typeface="Arial"/>
            </a:endParaRP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“invalid” indicates that the page is not in the process’s logical address space</a:t>
            </a:r>
            <a:endParaRPr lang="en-IN" sz="2400" b="0" strike="noStrike" spc="-1" dirty="0">
              <a:latin typeface="Arial"/>
            </a:endParaRP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Or use </a:t>
            </a:r>
            <a:r>
              <a:rPr lang="en-US" sz="2400" b="1" strike="noStrike" spc="-1" dirty="0">
                <a:solidFill>
                  <a:srgbClr val="3366FF"/>
                </a:solidFill>
                <a:latin typeface="Calibri"/>
              </a:rPr>
              <a:t>page-table length register </a:t>
            </a:r>
            <a:r>
              <a:rPr lang="en-US" sz="2400" b="0" strike="noStrike" spc="-1" dirty="0">
                <a:solidFill>
                  <a:srgbClr val="000000"/>
                </a:solidFill>
                <a:latin typeface="Calibri"/>
              </a:rPr>
              <a:t>(</a:t>
            </a:r>
            <a:r>
              <a:rPr lang="en-US" sz="2400" b="1" strike="noStrike" spc="-1" dirty="0">
                <a:solidFill>
                  <a:srgbClr val="3366FF"/>
                </a:solidFill>
                <a:latin typeface="Calibri"/>
              </a:rPr>
              <a:t>PTLR</a:t>
            </a:r>
            <a:r>
              <a:rPr lang="en-US" sz="2400" b="0" strike="noStrike" spc="-1" dirty="0">
                <a:solidFill>
                  <a:srgbClr val="000000"/>
                </a:solidFill>
                <a:latin typeface="Calibri"/>
              </a:rPr>
              <a:t>)</a:t>
            </a:r>
            <a:endParaRPr lang="en-IN" sz="2400" b="0" strike="noStrike" spc="-1" dirty="0">
              <a:latin typeface="Arial"/>
            </a:endParaRPr>
          </a:p>
          <a:p>
            <a:pPr marL="228600" indent="-228240">
              <a:lnSpc>
                <a:spcPct val="90000"/>
              </a:lnSpc>
              <a:spcBef>
                <a:spcPts val="1001"/>
              </a:spcBef>
              <a:buClr>
                <a:srgbClr val="000000"/>
              </a:buClr>
              <a:buFont typeface="Arial"/>
              <a:buChar char="•"/>
            </a:pPr>
            <a:r>
              <a:rPr lang="en-US" sz="2400" b="0" strike="noStrike" spc="-1" dirty="0">
                <a:solidFill>
                  <a:srgbClr val="000000"/>
                </a:solidFill>
                <a:latin typeface="Calibri"/>
              </a:rPr>
              <a:t>Any violations result in a trap to the kernel</a:t>
            </a:r>
            <a:endParaRPr lang="en-IN" sz="2400" b="0" strike="noStrike" spc="-1" dirty="0">
              <a:latin typeface="Arial"/>
            </a:endParaRPr>
          </a:p>
        </p:txBody>
      </p:sp>
      <p:pic>
        <p:nvPicPr>
          <p:cNvPr id="205" name="Picture 5"/>
          <p:cNvPicPr/>
          <p:nvPr/>
        </p:nvPicPr>
        <p:blipFill>
          <a:blip r:embed="rId2"/>
          <a:stretch>
            <a:fillRect/>
          </a:stretch>
        </p:blipFill>
        <p:spPr>
          <a:xfrm>
            <a:off x="7093320" y="1556792"/>
            <a:ext cx="5098680" cy="4425480"/>
          </a:xfrm>
          <a:prstGeom prst="rect">
            <a:avLst/>
          </a:prstGeom>
          <a:ln>
            <a:noFill/>
          </a:ln>
        </p:spPr>
      </p:pic>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07"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Page Table Structure</a:t>
            </a:r>
            <a:endParaRPr lang="en-IN" sz="4000" b="0" strike="noStrike" spc="-1">
              <a:latin typeface="Arial"/>
            </a:endParaRPr>
          </a:p>
        </p:txBody>
      </p:sp>
      <p:sp>
        <p:nvSpPr>
          <p:cNvPr id="208" name="CustomShape 3"/>
          <p:cNvSpPr/>
          <p:nvPr/>
        </p:nvSpPr>
        <p:spPr>
          <a:xfrm>
            <a:off x="691920" y="1513800"/>
            <a:ext cx="11400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Memory structures for paging can get huge using straight-forward methods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Cost a lot</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Don’t want to allocate that contiguously in main memory</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Hierarchical Paging</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Hashed Page Tables</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Inverted Page Tables</a:t>
            </a:r>
            <a:endParaRPr lang="en-IN" sz="2800" b="0" strike="noStrike" spc="-1">
              <a:latin typeface="Arial"/>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752400" y="38700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Primary Tasks for an OS</a:t>
            </a:r>
            <a:endParaRPr lang="en-IN" sz="4000" b="0" strike="noStrike" spc="-1">
              <a:latin typeface="Arial"/>
            </a:endParaRPr>
          </a:p>
        </p:txBody>
      </p:sp>
      <p:sp>
        <p:nvSpPr>
          <p:cNvPr id="269" name="CustomShape 2"/>
          <p:cNvSpPr/>
          <p:nvPr/>
        </p:nvSpPr>
        <p:spPr>
          <a:xfrm>
            <a:off x="1235520" y="1522800"/>
            <a:ext cx="9594360" cy="222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216000" indent="-215280">
              <a:lnSpc>
                <a:spcPct val="100000"/>
              </a:lnSpc>
              <a:buClr>
                <a:srgbClr val="00008B"/>
              </a:buClr>
              <a:buFont typeface="Symbol" charset="2"/>
              <a:buChar char=""/>
            </a:pPr>
            <a:r>
              <a:rPr lang="en-GB" sz="2800" b="0" strike="noStrike" spc="-1">
                <a:solidFill>
                  <a:srgbClr val="00008B"/>
                </a:solidFill>
                <a:latin typeface="Cambria"/>
                <a:ea typeface="DejaVu Sans"/>
              </a:rPr>
              <a:t>Process management</a:t>
            </a:r>
            <a:endParaRPr lang="en-IN" sz="2800" b="0" strike="noStrike" spc="-1">
              <a:latin typeface="Arial"/>
            </a:endParaRPr>
          </a:p>
          <a:p>
            <a:pPr marL="216000" indent="-215280">
              <a:lnSpc>
                <a:spcPct val="100000"/>
              </a:lnSpc>
              <a:buClr>
                <a:srgbClr val="00008B"/>
              </a:buClr>
              <a:buFont typeface="Symbol" charset="2"/>
              <a:buChar char=""/>
            </a:pPr>
            <a:r>
              <a:rPr lang="en-GB" sz="2800" b="0" strike="noStrike" spc="-1">
                <a:solidFill>
                  <a:srgbClr val="00008B"/>
                </a:solidFill>
                <a:latin typeface="Cambria"/>
                <a:ea typeface="DejaVu Sans"/>
              </a:rPr>
              <a:t>Memory management</a:t>
            </a:r>
            <a:endParaRPr lang="en-IN" sz="2800" b="0" strike="noStrike" spc="-1">
              <a:latin typeface="Arial"/>
            </a:endParaRPr>
          </a:p>
          <a:p>
            <a:pPr marL="216000" indent="-215280">
              <a:lnSpc>
                <a:spcPct val="100000"/>
              </a:lnSpc>
              <a:buClr>
                <a:srgbClr val="00008B"/>
              </a:buClr>
              <a:buFont typeface="Symbol" charset="2"/>
              <a:buChar char=""/>
            </a:pPr>
            <a:r>
              <a:rPr lang="en-GB" sz="2800" b="0" strike="noStrike" spc="-1">
                <a:solidFill>
                  <a:srgbClr val="00008B"/>
                </a:solidFill>
                <a:latin typeface="Cambria"/>
                <a:ea typeface="DejaVu Sans"/>
              </a:rPr>
              <a:t>Storage and I/O management</a:t>
            </a:r>
            <a:endParaRPr lang="en-IN" sz="2800" b="0" strike="noStrike" spc="-1">
              <a:latin typeface="Arial"/>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10"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Hierarchical Page Tables</a:t>
            </a:r>
            <a:endParaRPr lang="en-IN" sz="4000" b="0" strike="noStrike" spc="-1">
              <a:latin typeface="Arial"/>
            </a:endParaRPr>
          </a:p>
        </p:txBody>
      </p:sp>
      <p:sp>
        <p:nvSpPr>
          <p:cNvPr id="211" name="CustomShape 3"/>
          <p:cNvSpPr/>
          <p:nvPr/>
        </p:nvSpPr>
        <p:spPr>
          <a:xfrm>
            <a:off x="494280" y="1299600"/>
            <a:ext cx="55436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600" b="0" strike="noStrike" spc="-1">
                <a:solidFill>
                  <a:srgbClr val="000000"/>
                </a:solidFill>
                <a:latin typeface="Calibri"/>
              </a:rPr>
              <a:t>Break up the logical address space into multiple page tables</a:t>
            </a:r>
            <a:endParaRPr lang="en-IN" sz="2600" b="0" strike="noStrike" spc="-1">
              <a:latin typeface="Arial"/>
            </a:endParaRPr>
          </a:p>
          <a:p>
            <a:pPr marL="228600" indent="-228240">
              <a:lnSpc>
                <a:spcPct val="90000"/>
              </a:lnSpc>
              <a:spcBef>
                <a:spcPts val="1001"/>
              </a:spcBef>
              <a:buClr>
                <a:srgbClr val="000000"/>
              </a:buClr>
              <a:buFont typeface="Arial"/>
              <a:buChar char="•"/>
            </a:pPr>
            <a:r>
              <a:rPr lang="en-US" sz="2600" b="0" strike="noStrike" spc="-1">
                <a:solidFill>
                  <a:srgbClr val="000000"/>
                </a:solidFill>
                <a:latin typeface="Calibri"/>
              </a:rPr>
              <a:t>Two-level page table</a:t>
            </a:r>
            <a:endParaRPr lang="en-IN" sz="2600" b="0" strike="noStrike" spc="-1">
              <a:latin typeface="Arial"/>
            </a:endParaRPr>
          </a:p>
          <a:p>
            <a:pPr marL="228600" indent="-228240">
              <a:lnSpc>
                <a:spcPct val="90000"/>
              </a:lnSpc>
              <a:spcBef>
                <a:spcPts val="1001"/>
              </a:spcBef>
              <a:buClr>
                <a:srgbClr val="000000"/>
              </a:buClr>
              <a:buFont typeface="Arial"/>
              <a:buChar char="•"/>
            </a:pPr>
            <a:r>
              <a:rPr lang="en-US" sz="2600" b="0" strike="noStrike" spc="-1">
                <a:solidFill>
                  <a:srgbClr val="000000"/>
                </a:solidFill>
                <a:latin typeface="Calibri"/>
              </a:rPr>
              <a:t>We then page the page table</a:t>
            </a:r>
            <a:endParaRPr lang="en-IN" sz="2600" b="0" strike="noStrike" spc="-1">
              <a:latin typeface="Arial"/>
            </a:endParaRPr>
          </a:p>
          <a:p>
            <a:pPr>
              <a:lnSpc>
                <a:spcPct val="90000"/>
              </a:lnSpc>
              <a:spcBef>
                <a:spcPts val="1001"/>
              </a:spcBef>
            </a:pPr>
            <a:endParaRPr lang="en-IN" sz="2600" b="0" strike="noStrike" spc="-1">
              <a:latin typeface="Arial"/>
            </a:endParaRPr>
          </a:p>
          <a:p>
            <a:pPr>
              <a:lnSpc>
                <a:spcPct val="90000"/>
              </a:lnSpc>
              <a:spcBef>
                <a:spcPts val="1001"/>
              </a:spcBef>
            </a:pPr>
            <a:endParaRPr lang="en-IN" sz="2600" b="0" strike="noStrike" spc="-1">
              <a:latin typeface="Arial"/>
            </a:endParaRPr>
          </a:p>
          <a:p>
            <a:pPr>
              <a:lnSpc>
                <a:spcPct val="90000"/>
              </a:lnSpc>
              <a:spcBef>
                <a:spcPts val="1001"/>
              </a:spcBef>
            </a:pPr>
            <a:endParaRPr lang="en-IN" sz="2600" b="0" strike="noStrike" spc="-1">
              <a:latin typeface="Arial"/>
            </a:endParaRPr>
          </a:p>
          <a:p>
            <a:pPr marL="228600" indent="-228240">
              <a:lnSpc>
                <a:spcPct val="90000"/>
              </a:lnSpc>
              <a:spcBef>
                <a:spcPts val="1001"/>
              </a:spcBef>
              <a:buClr>
                <a:srgbClr val="000000"/>
              </a:buClr>
              <a:buFont typeface="Arial"/>
              <a:buChar char="•"/>
            </a:pPr>
            <a:r>
              <a:rPr lang="en-US" sz="2600" b="0" i="1" strike="noStrike" spc="-1">
                <a:solidFill>
                  <a:srgbClr val="000000"/>
                </a:solidFill>
                <a:latin typeface="Calibri"/>
              </a:rPr>
              <a:t>p</a:t>
            </a:r>
            <a:r>
              <a:rPr lang="en-US" sz="2600" b="0" i="1" strike="noStrike" spc="-1" baseline="-25000">
                <a:solidFill>
                  <a:srgbClr val="000000"/>
                </a:solidFill>
                <a:latin typeface="Calibri"/>
              </a:rPr>
              <a:t>1</a:t>
            </a:r>
            <a:r>
              <a:rPr lang="en-US" sz="2600" b="0" strike="noStrike" spc="-1">
                <a:solidFill>
                  <a:srgbClr val="000000"/>
                </a:solidFill>
                <a:latin typeface="Calibri"/>
              </a:rPr>
              <a:t> is an index into the outer page table, and </a:t>
            </a:r>
            <a:r>
              <a:rPr lang="en-US" sz="2600" b="0" i="1" strike="noStrike" spc="-1">
                <a:solidFill>
                  <a:srgbClr val="000000"/>
                </a:solidFill>
                <a:latin typeface="Calibri"/>
              </a:rPr>
              <a:t>p</a:t>
            </a:r>
            <a:r>
              <a:rPr lang="en-US" sz="2600" b="0" i="1" strike="noStrike" spc="-1" baseline="-25000">
                <a:solidFill>
                  <a:srgbClr val="000000"/>
                </a:solidFill>
                <a:latin typeface="Calibri"/>
              </a:rPr>
              <a:t>2</a:t>
            </a:r>
            <a:r>
              <a:rPr lang="en-US" sz="2600" b="0" strike="noStrike" spc="-1">
                <a:solidFill>
                  <a:srgbClr val="000000"/>
                </a:solidFill>
                <a:latin typeface="Calibri"/>
              </a:rPr>
              <a:t> is the displacement within the page of the inner page table</a:t>
            </a:r>
            <a:endParaRPr lang="en-IN" sz="2600" b="0" strike="noStrike" spc="-1">
              <a:latin typeface="Arial"/>
            </a:endParaRPr>
          </a:p>
          <a:p>
            <a:pPr marL="228600" indent="-228240">
              <a:lnSpc>
                <a:spcPct val="90000"/>
              </a:lnSpc>
              <a:spcBef>
                <a:spcPts val="1001"/>
              </a:spcBef>
              <a:buClr>
                <a:srgbClr val="000000"/>
              </a:buClr>
              <a:buFont typeface="Arial"/>
              <a:buChar char="•"/>
            </a:pPr>
            <a:r>
              <a:rPr lang="en-US" sz="2600" b="0" strike="noStrike" spc="-1">
                <a:solidFill>
                  <a:srgbClr val="000000"/>
                </a:solidFill>
                <a:latin typeface="Calibri"/>
              </a:rPr>
              <a:t>Known as </a:t>
            </a:r>
            <a:r>
              <a:rPr lang="en-US" sz="2600" b="1" strike="noStrike" spc="-1">
                <a:solidFill>
                  <a:srgbClr val="3366FF"/>
                </a:solidFill>
                <a:latin typeface="Calibri"/>
              </a:rPr>
              <a:t>forward-mapped page table</a:t>
            </a:r>
            <a:endParaRPr lang="en-IN" sz="2600" b="0" strike="noStrike" spc="-1">
              <a:latin typeface="Arial"/>
            </a:endParaRPr>
          </a:p>
        </p:txBody>
      </p:sp>
      <p:pic>
        <p:nvPicPr>
          <p:cNvPr id="212" name="Picture 4"/>
          <p:cNvPicPr/>
          <p:nvPr/>
        </p:nvPicPr>
        <p:blipFill>
          <a:blip r:embed="rId2"/>
          <a:stretch>
            <a:fillRect/>
          </a:stretch>
        </p:blipFill>
        <p:spPr>
          <a:xfrm>
            <a:off x="820080" y="3144600"/>
            <a:ext cx="3158640" cy="1055160"/>
          </a:xfrm>
          <a:prstGeom prst="rect">
            <a:avLst/>
          </a:prstGeom>
          <a:ln>
            <a:noFill/>
          </a:ln>
        </p:spPr>
      </p:pic>
      <p:pic>
        <p:nvPicPr>
          <p:cNvPr id="213" name="Picture 1035"/>
          <p:cNvPicPr/>
          <p:nvPr/>
        </p:nvPicPr>
        <p:blipFill>
          <a:blip r:embed="rId3"/>
          <a:stretch>
            <a:fillRect/>
          </a:stretch>
        </p:blipFill>
        <p:spPr>
          <a:xfrm>
            <a:off x="5525280" y="2173320"/>
            <a:ext cx="6389280" cy="2693520"/>
          </a:xfrm>
          <a:prstGeom prst="rect">
            <a:avLst/>
          </a:prstGeom>
          <a:ln>
            <a:noFill/>
          </a:ln>
        </p:spPr>
      </p:pic>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15"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Hashed Page Table</a:t>
            </a:r>
            <a:endParaRPr lang="en-IN" sz="4000" b="0" strike="noStrike" spc="-1">
              <a:latin typeface="Arial"/>
            </a:endParaRPr>
          </a:p>
        </p:txBody>
      </p:sp>
      <p:sp>
        <p:nvSpPr>
          <p:cNvPr id="216" name="CustomShape 3"/>
          <p:cNvSpPr/>
          <p:nvPr/>
        </p:nvSpPr>
        <p:spPr>
          <a:xfrm>
            <a:off x="0" y="1431360"/>
            <a:ext cx="56592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600" b="0" strike="noStrike" spc="-1">
                <a:solidFill>
                  <a:srgbClr val="000000"/>
                </a:solidFill>
                <a:latin typeface="Calibri"/>
              </a:rPr>
              <a:t>The virtual page number is hashed into a page table</a:t>
            </a:r>
            <a:endParaRPr lang="en-IN" sz="2600" b="0" strike="noStrike" spc="-1">
              <a:latin typeface="Arial"/>
            </a:endParaRPr>
          </a:p>
          <a:p>
            <a:pPr marL="228600" indent="-228240">
              <a:lnSpc>
                <a:spcPct val="90000"/>
              </a:lnSpc>
              <a:spcBef>
                <a:spcPts val="1001"/>
              </a:spcBef>
              <a:buClr>
                <a:srgbClr val="000000"/>
              </a:buClr>
              <a:buFont typeface="Arial"/>
              <a:buChar char="•"/>
            </a:pPr>
            <a:r>
              <a:rPr lang="en-US" sz="2600" b="0" strike="noStrike" spc="-1">
                <a:solidFill>
                  <a:srgbClr val="000000"/>
                </a:solidFill>
                <a:latin typeface="Calibri"/>
              </a:rPr>
              <a:t>Page table contains a chain of elements hashing to the same location</a:t>
            </a:r>
            <a:endParaRPr lang="en-IN" sz="2600" b="0" strike="noStrike" spc="-1">
              <a:latin typeface="Arial"/>
            </a:endParaRPr>
          </a:p>
          <a:p>
            <a:pPr marL="228600" indent="-228240">
              <a:lnSpc>
                <a:spcPct val="90000"/>
              </a:lnSpc>
              <a:spcBef>
                <a:spcPts val="1001"/>
              </a:spcBef>
              <a:buClr>
                <a:srgbClr val="000000"/>
              </a:buClr>
              <a:buFont typeface="Arial"/>
              <a:buChar char="•"/>
            </a:pPr>
            <a:r>
              <a:rPr lang="en-US" sz="2600" b="0" strike="noStrike" spc="-1">
                <a:solidFill>
                  <a:srgbClr val="000000"/>
                </a:solidFill>
                <a:latin typeface="Calibri"/>
              </a:rPr>
              <a:t>Each element contains (1) the virtual page number (2) the value of the mapped page frame (3) a pointer to the next element</a:t>
            </a:r>
            <a:endParaRPr lang="en-IN" sz="2600" b="0" strike="noStrike" spc="-1">
              <a:latin typeface="Arial"/>
            </a:endParaRPr>
          </a:p>
          <a:p>
            <a:pPr marL="228600" indent="-228240">
              <a:lnSpc>
                <a:spcPct val="90000"/>
              </a:lnSpc>
              <a:spcBef>
                <a:spcPts val="1001"/>
              </a:spcBef>
              <a:buClr>
                <a:srgbClr val="000000"/>
              </a:buClr>
              <a:buFont typeface="Arial"/>
              <a:buChar char="•"/>
            </a:pPr>
            <a:r>
              <a:rPr lang="en-US" sz="2600" b="0" strike="noStrike" spc="-1">
                <a:solidFill>
                  <a:srgbClr val="000000"/>
                </a:solidFill>
                <a:latin typeface="Calibri"/>
              </a:rPr>
              <a:t>Virtual page numbers are compared in this chain searching for a match</a:t>
            </a:r>
            <a:endParaRPr lang="en-IN" sz="2600" b="0" strike="noStrike" spc="-1">
              <a:latin typeface="Arial"/>
            </a:endParaRPr>
          </a:p>
          <a:p>
            <a:pPr marL="228600" indent="-228240">
              <a:lnSpc>
                <a:spcPct val="90000"/>
              </a:lnSpc>
              <a:spcBef>
                <a:spcPts val="1001"/>
              </a:spcBef>
              <a:buClr>
                <a:srgbClr val="000000"/>
              </a:buClr>
              <a:buFont typeface="Arial"/>
              <a:buChar char="•"/>
            </a:pPr>
            <a:r>
              <a:rPr lang="en-US" sz="2600" b="0" strike="noStrike" spc="-1">
                <a:solidFill>
                  <a:srgbClr val="000000"/>
                </a:solidFill>
                <a:latin typeface="Calibri"/>
              </a:rPr>
              <a:t>If a match is found, the corresponding physical frame is extracted</a:t>
            </a:r>
            <a:endParaRPr lang="en-IN" sz="2600" b="0" strike="noStrike" spc="-1">
              <a:latin typeface="Arial"/>
            </a:endParaRPr>
          </a:p>
        </p:txBody>
      </p:sp>
      <p:pic>
        <p:nvPicPr>
          <p:cNvPr id="217" name="Picture 6"/>
          <p:cNvPicPr/>
          <p:nvPr/>
        </p:nvPicPr>
        <p:blipFill>
          <a:blip r:embed="rId2"/>
          <a:stretch>
            <a:fillRect/>
          </a:stretch>
        </p:blipFill>
        <p:spPr>
          <a:xfrm>
            <a:off x="5483520" y="1859760"/>
            <a:ext cx="6616440" cy="3819240"/>
          </a:xfrm>
          <a:prstGeom prst="rect">
            <a:avLst/>
          </a:prstGeom>
          <a:ln>
            <a:noFill/>
          </a:ln>
        </p:spPr>
      </p:pic>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19"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Inverted Page Table</a:t>
            </a:r>
            <a:endParaRPr lang="en-IN" sz="4000" b="0" strike="noStrike" spc="-1">
              <a:latin typeface="Arial"/>
            </a:endParaRPr>
          </a:p>
        </p:txBody>
      </p:sp>
      <p:sp>
        <p:nvSpPr>
          <p:cNvPr id="220" name="CustomShape 3"/>
          <p:cNvSpPr/>
          <p:nvPr/>
        </p:nvSpPr>
        <p:spPr>
          <a:xfrm>
            <a:off x="129960" y="1431360"/>
            <a:ext cx="58298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Track all physical pages</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One entry for each real page of memory</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Entry consists of the virtual address of the page stored in that real memory location, with information about the process that owns that page</a:t>
            </a:r>
            <a:endParaRPr lang="en-IN" sz="2800" b="0" strike="noStrike" spc="-1">
              <a:latin typeface="Arial"/>
            </a:endParaRPr>
          </a:p>
        </p:txBody>
      </p:sp>
      <p:pic>
        <p:nvPicPr>
          <p:cNvPr id="221" name="Picture 6"/>
          <p:cNvPicPr/>
          <p:nvPr/>
        </p:nvPicPr>
        <p:blipFill>
          <a:blip r:embed="rId2"/>
          <a:stretch>
            <a:fillRect/>
          </a:stretch>
        </p:blipFill>
        <p:spPr>
          <a:xfrm>
            <a:off x="5960160" y="1676520"/>
            <a:ext cx="6057720" cy="4188960"/>
          </a:xfrm>
          <a:prstGeom prst="rect">
            <a:avLst/>
          </a:prstGeom>
          <a:ln>
            <a:noFill/>
          </a:ln>
        </p:spPr>
      </p:pic>
      <p:sp>
        <p:nvSpPr>
          <p:cNvPr id="222" name="CustomShape 4"/>
          <p:cNvSpPr/>
          <p:nvPr/>
        </p:nvSpPr>
        <p:spPr>
          <a:xfrm>
            <a:off x="389160" y="5254200"/>
            <a:ext cx="609552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0" strike="noStrike" spc="-1">
                <a:solidFill>
                  <a:srgbClr val="FF0000"/>
                </a:solidFill>
                <a:latin typeface="Calibri"/>
              </a:rPr>
              <a:t>Decreases memory needed to store each page table, but increases time needed to search the table when a page reference occurs</a:t>
            </a:r>
            <a:endParaRPr lang="en-IN" sz="24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4210200" y="2967480"/>
            <a:ext cx="3771360" cy="1097280"/>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gn="ctr">
              <a:lnSpc>
                <a:spcPct val="100000"/>
              </a:lnSpc>
            </a:pPr>
            <a:r>
              <a:rPr lang="en-US" sz="6600" b="1" strike="noStrike" spc="-1">
                <a:solidFill>
                  <a:srgbClr val="0000FF"/>
                </a:solidFill>
                <a:latin typeface="Calibri"/>
              </a:rPr>
              <a:t>Thank You</a:t>
            </a:r>
            <a:endParaRPr lang="en-IN" sz="6600" b="0" strike="noStrike" spc="-1">
              <a:latin typeface="Arial"/>
            </a:endParaRPr>
          </a:p>
        </p:txBody>
      </p:sp>
    </p:spTree>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3581280" y="4221720"/>
            <a:ext cx="6628680" cy="93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ts val="4000"/>
              </a:lnSpc>
            </a:pPr>
            <a:r>
              <a:rPr lang="en-US" sz="2800" b="1" strike="noStrike" spc="-1">
                <a:solidFill>
                  <a:srgbClr val="FFFFFF"/>
                </a:solidFill>
                <a:latin typeface="Baskerville Old Face"/>
              </a:rPr>
              <a:t>OPERATING SYSTEMS (CS F372)</a:t>
            </a:r>
            <a:r>
              <a:rPr lang="en-US" sz="2800" b="0" strike="noStrike" spc="-1">
                <a:solidFill>
                  <a:srgbClr val="FFFFFF"/>
                </a:solidFill>
                <a:latin typeface="Baskerville Old Face"/>
              </a:rPr>
              <a:t> </a:t>
            </a:r>
            <a:br/>
            <a:r>
              <a:rPr lang="en-US" sz="2800" b="0" strike="noStrike" spc="-1">
                <a:solidFill>
                  <a:srgbClr val="FFFFFF"/>
                </a:solidFill>
                <a:latin typeface="Baskerville Old Face"/>
              </a:rPr>
              <a:t>Virtual Memory Management 	</a:t>
            </a:r>
            <a:endParaRPr lang="en-IN" sz="2800" b="0" strike="noStrike" spc="-1">
              <a:latin typeface="Arial"/>
            </a:endParaRPr>
          </a:p>
        </p:txBody>
      </p:sp>
      <p:sp>
        <p:nvSpPr>
          <p:cNvPr id="94" name="CustomShape 2"/>
          <p:cNvSpPr/>
          <p:nvPr/>
        </p:nvSpPr>
        <p:spPr>
          <a:xfrm>
            <a:off x="3802680" y="5189760"/>
            <a:ext cx="6019200" cy="5328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6" name="CustomShape 2"/>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Background</a:t>
            </a:r>
            <a:endParaRPr lang="en-IN" sz="4000" b="0" strike="noStrike" spc="-1">
              <a:latin typeface="Arial"/>
            </a:endParaRPr>
          </a:p>
        </p:txBody>
      </p:sp>
      <p:sp>
        <p:nvSpPr>
          <p:cNvPr id="97" name="CustomShape 3"/>
          <p:cNvSpPr/>
          <p:nvPr/>
        </p:nvSpPr>
        <p:spPr>
          <a:xfrm>
            <a:off x="585000" y="1505520"/>
            <a:ext cx="101318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Code needs to be in memory to execute, but entire program rarely used</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Error code, unusual routines, large data structures</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Entire program code not needed at same time</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Consider ability to execute partially-loaded program</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Program no longer constrained by limits of physical memory</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Each program takes less memory while running -&gt; more programs run at the same time</a:t>
            </a:r>
            <a:endParaRPr lang="en-IN" sz="24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DejaVu Sans"/>
              </a:rPr>
              <a:t>Increased CPU utilization and throughput with no increase in response time or turnaround time</a:t>
            </a:r>
            <a:endParaRPr lang="en-IN" sz="20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Less I/O needed to load or swap programs into memory -&gt; each user program runs faster</a:t>
            </a:r>
            <a:endParaRPr lang="en-IN" sz="2400" b="0" strike="noStrike" spc="-1">
              <a:latin typeface="Arial"/>
            </a:endParaRPr>
          </a:p>
          <a:p>
            <a:pPr>
              <a:lnSpc>
                <a:spcPct val="90000"/>
              </a:lnSpc>
              <a:spcBef>
                <a:spcPts val="499"/>
              </a:spcBef>
            </a:pPr>
            <a:endParaRPr lang="en-IN" sz="2400" b="0" strike="noStrike" spc="-1">
              <a:latin typeface="Arial"/>
            </a:endParaRPr>
          </a:p>
        </p:txBody>
      </p:sp>
    </p:spTree>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9" name="CustomShape 2"/>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Background</a:t>
            </a:r>
            <a:endParaRPr lang="en-IN" sz="4000" b="0" strike="noStrike" spc="-1">
              <a:latin typeface="Arial"/>
            </a:endParaRPr>
          </a:p>
        </p:txBody>
      </p:sp>
      <p:sp>
        <p:nvSpPr>
          <p:cNvPr id="100" name="CustomShape 3"/>
          <p:cNvSpPr/>
          <p:nvPr/>
        </p:nvSpPr>
        <p:spPr>
          <a:xfrm>
            <a:off x="585000" y="1505520"/>
            <a:ext cx="101318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3366FF"/>
              </a:buClr>
              <a:buFont typeface="Wingdings" charset="2"/>
              <a:buChar char=""/>
            </a:pPr>
            <a:r>
              <a:rPr lang="en-US" sz="2400" b="1" strike="noStrike" spc="-1">
                <a:solidFill>
                  <a:srgbClr val="3366FF"/>
                </a:solidFill>
                <a:latin typeface="Calibri"/>
                <a:ea typeface="DejaVu Sans"/>
              </a:rPr>
              <a:t>Virtual memory</a:t>
            </a:r>
            <a:r>
              <a:rPr lang="en-US" sz="2400" b="0" strike="noStrike" spc="-1">
                <a:solidFill>
                  <a:srgbClr val="3366FF"/>
                </a:solidFill>
                <a:latin typeface="Calibri"/>
                <a:ea typeface="DejaVu Sans"/>
              </a:rPr>
              <a:t> </a:t>
            </a:r>
            <a:r>
              <a:rPr lang="en-US" sz="2400" b="0" strike="noStrike" spc="-1">
                <a:solidFill>
                  <a:srgbClr val="000000"/>
                </a:solidFill>
                <a:latin typeface="Calibri"/>
                <a:ea typeface="DejaVu Sans"/>
              </a:rPr>
              <a:t>– separation of user logical memory from physical memory</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Only part of the program needs to be in memory for execution</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Logical address space can therefore be much larger than physical address space</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Allows address spaces to be shared by several processes</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Allows for more efficient process creation</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More programs running concurrently</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Less I/O needed to load or swap processes</a:t>
            </a:r>
            <a:endParaRPr lang="en-IN" sz="2400" b="0" strike="noStrike" spc="-1">
              <a:latin typeface="Arial"/>
            </a:endParaRPr>
          </a:p>
          <a:p>
            <a:pPr marL="228600" indent="-227880">
              <a:lnSpc>
                <a:spcPct val="90000"/>
              </a:lnSpc>
              <a:spcBef>
                <a:spcPts val="1001"/>
              </a:spcBef>
              <a:buClr>
                <a:srgbClr val="3366FF"/>
              </a:buClr>
              <a:buFont typeface="Arial"/>
              <a:buChar char="•"/>
            </a:pPr>
            <a:r>
              <a:rPr lang="en-US" sz="2400" b="1" strike="noStrike" spc="-1">
                <a:solidFill>
                  <a:srgbClr val="3366FF"/>
                </a:solidFill>
                <a:latin typeface="Calibri"/>
                <a:ea typeface="DejaVu Sans"/>
              </a:rPr>
              <a:t>Virtual address space</a:t>
            </a:r>
            <a:r>
              <a:rPr lang="en-US" sz="2400" b="0" strike="noStrike" spc="-1">
                <a:solidFill>
                  <a:srgbClr val="000000"/>
                </a:solidFill>
                <a:latin typeface="Calibri"/>
                <a:ea typeface="DejaVu Sans"/>
              </a:rPr>
              <a:t> – logical view of how process is stored in memory</a:t>
            </a:r>
            <a:endParaRPr lang="en-IN" sz="2400" b="0" strike="noStrike" spc="-1">
              <a:latin typeface="Arial"/>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Calibri"/>
                <a:ea typeface="DejaVu Sans"/>
              </a:rPr>
              <a:t>Usually start at address 0, contiguous addresses until end of space</a:t>
            </a:r>
            <a:endParaRPr lang="en-IN" sz="2400" b="0" strike="noStrike" spc="-1">
              <a:latin typeface="Arial"/>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Calibri"/>
                <a:ea typeface="DejaVu Sans"/>
              </a:rPr>
              <a:t>Meanwhile, physical memory organized in page frames</a:t>
            </a:r>
            <a:endParaRPr lang="en-IN" sz="2400" b="0" strike="noStrike" spc="-1">
              <a:latin typeface="Arial"/>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Calibri"/>
                <a:ea typeface="DejaVu Sans"/>
              </a:rPr>
              <a:t>MMU must map logical to physical</a:t>
            </a: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1001"/>
              </a:spcBef>
            </a:pPr>
            <a:endParaRPr lang="en-IN" sz="2400" b="0" strike="noStrike" spc="-1">
              <a:latin typeface="Arial"/>
            </a:endParaRPr>
          </a:p>
        </p:txBody>
      </p:sp>
    </p:spTree>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2" name="CustomShape 2"/>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Demand Paging</a:t>
            </a:r>
            <a:endParaRPr lang="en-IN" sz="4000" b="0" strike="noStrike" spc="-1">
              <a:latin typeface="Arial"/>
            </a:endParaRPr>
          </a:p>
        </p:txBody>
      </p:sp>
      <p:sp>
        <p:nvSpPr>
          <p:cNvPr id="103" name="CustomShape 3"/>
          <p:cNvSpPr/>
          <p:nvPr/>
        </p:nvSpPr>
        <p:spPr>
          <a:xfrm>
            <a:off x="189360" y="1497240"/>
            <a:ext cx="652356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000" b="0" strike="noStrike" spc="-1">
                <a:solidFill>
                  <a:srgbClr val="000000"/>
                </a:solidFill>
                <a:latin typeface="Calibri"/>
                <a:ea typeface="DejaVu Sans"/>
              </a:rPr>
              <a:t>Could bring entire process into memory at load time</a:t>
            </a:r>
            <a:endParaRPr lang="en-IN" sz="2000" b="0" strike="noStrike" spc="-1">
              <a:latin typeface="Arial"/>
            </a:endParaRPr>
          </a:p>
          <a:p>
            <a:pPr marL="228600" indent="-227880">
              <a:lnSpc>
                <a:spcPct val="90000"/>
              </a:lnSpc>
              <a:spcBef>
                <a:spcPts val="1001"/>
              </a:spcBef>
              <a:buClr>
                <a:srgbClr val="000000"/>
              </a:buClr>
              <a:buFont typeface="Wingdings" charset="2"/>
              <a:buChar char=""/>
            </a:pPr>
            <a:r>
              <a:rPr lang="en-US" sz="2000" b="0" strike="noStrike" spc="-1">
                <a:solidFill>
                  <a:srgbClr val="000000"/>
                </a:solidFill>
                <a:latin typeface="Calibri"/>
                <a:ea typeface="DejaVu Sans"/>
              </a:rPr>
              <a:t>Or bring a page into memory only when it is needed</a:t>
            </a:r>
            <a:endParaRPr lang="en-IN" sz="2000" b="0" strike="noStrike" spc="-1">
              <a:latin typeface="Arial"/>
            </a:endParaRPr>
          </a:p>
          <a:p>
            <a:pPr marL="685800" lvl="1"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DejaVu Sans"/>
              </a:rPr>
              <a:t>Less I/O needed, no unnecessary I/O</a:t>
            </a:r>
            <a:endParaRPr lang="en-IN" sz="2000" b="0" strike="noStrike" spc="-1">
              <a:latin typeface="Arial"/>
            </a:endParaRPr>
          </a:p>
          <a:p>
            <a:pPr marL="685800" lvl="1"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DejaVu Sans"/>
              </a:rPr>
              <a:t>Less memory needed </a:t>
            </a:r>
            <a:endParaRPr lang="en-IN" sz="2000" b="0" strike="noStrike" spc="-1">
              <a:latin typeface="Arial"/>
            </a:endParaRPr>
          </a:p>
          <a:p>
            <a:pPr marL="685800" lvl="1"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DejaVu Sans"/>
              </a:rPr>
              <a:t>Faster response</a:t>
            </a:r>
            <a:endParaRPr lang="en-IN" sz="2000" b="0" strike="noStrike" spc="-1">
              <a:latin typeface="Arial"/>
            </a:endParaRPr>
          </a:p>
          <a:p>
            <a:pPr marL="685800" lvl="1"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DejaVu Sans"/>
              </a:rPr>
              <a:t>More users</a:t>
            </a:r>
            <a:endParaRPr lang="en-IN" sz="2000" b="0" strike="noStrike" spc="-1">
              <a:latin typeface="Arial"/>
            </a:endParaRPr>
          </a:p>
          <a:p>
            <a:pPr marL="228600" indent="-227880">
              <a:lnSpc>
                <a:spcPct val="90000"/>
              </a:lnSpc>
              <a:spcBef>
                <a:spcPts val="1001"/>
              </a:spcBef>
              <a:buClr>
                <a:srgbClr val="000000"/>
              </a:buClr>
              <a:buFont typeface="Wingdings" charset="2"/>
              <a:buChar char=""/>
            </a:pPr>
            <a:r>
              <a:rPr lang="en-US" sz="2000" b="0" strike="noStrike" spc="-1">
                <a:solidFill>
                  <a:srgbClr val="000000"/>
                </a:solidFill>
                <a:latin typeface="Calibri"/>
                <a:ea typeface="DejaVu Sans"/>
              </a:rPr>
              <a:t>Similar to paging system with swapping</a:t>
            </a:r>
            <a:endParaRPr lang="en-IN" sz="2000" b="0" strike="noStrike" spc="-1">
              <a:latin typeface="Arial"/>
            </a:endParaRPr>
          </a:p>
          <a:p>
            <a:pPr marL="228600" indent="-227880">
              <a:lnSpc>
                <a:spcPct val="90000"/>
              </a:lnSpc>
              <a:spcBef>
                <a:spcPts val="1001"/>
              </a:spcBef>
              <a:buClr>
                <a:srgbClr val="000000"/>
              </a:buClr>
              <a:buFont typeface="Wingdings" charset="2"/>
              <a:buChar char=""/>
            </a:pPr>
            <a:r>
              <a:rPr lang="en-US" sz="2000" b="0" strike="noStrike" spc="-1">
                <a:solidFill>
                  <a:srgbClr val="000000"/>
                </a:solidFill>
                <a:latin typeface="Calibri"/>
                <a:ea typeface="DejaVu Sans"/>
              </a:rPr>
              <a:t>Page is needed </a:t>
            </a:r>
            <a:r>
              <a:rPr lang="en-US" sz="2000" b="0" strike="noStrike" spc="-1">
                <a:solidFill>
                  <a:srgbClr val="000000"/>
                </a:solidFill>
                <a:latin typeface="Symbol" charset="2"/>
                <a:ea typeface="DejaVu Sans"/>
              </a:rPr>
              <a:t>-&gt;</a:t>
            </a:r>
            <a:r>
              <a:rPr lang="en-US" sz="2000" b="0" strike="noStrike" spc="-1">
                <a:solidFill>
                  <a:srgbClr val="000000"/>
                </a:solidFill>
                <a:latin typeface="Calibri"/>
                <a:ea typeface="DejaVu Sans"/>
              </a:rPr>
              <a:t> reference to it</a:t>
            </a:r>
            <a:endParaRPr lang="en-IN" sz="2000" b="0" strike="noStrike" spc="-1">
              <a:latin typeface="Arial"/>
            </a:endParaRPr>
          </a:p>
          <a:p>
            <a:pPr marL="685800" lvl="1"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DejaVu Sans"/>
              </a:rPr>
              <a:t>invalid reference </a:t>
            </a:r>
            <a:r>
              <a:rPr lang="en-US" sz="2000" b="0" strike="noStrike" spc="-1">
                <a:solidFill>
                  <a:srgbClr val="000000"/>
                </a:solidFill>
                <a:latin typeface="Symbol" charset="2"/>
                <a:ea typeface="DejaVu Sans"/>
              </a:rPr>
              <a:t>-&gt;</a:t>
            </a:r>
            <a:r>
              <a:rPr lang="en-US" sz="2000" b="0" strike="noStrike" spc="-1">
                <a:solidFill>
                  <a:srgbClr val="000000"/>
                </a:solidFill>
                <a:latin typeface="Calibri"/>
                <a:ea typeface="DejaVu Sans"/>
              </a:rPr>
              <a:t> abort</a:t>
            </a:r>
            <a:endParaRPr lang="en-IN" sz="2000" b="0" strike="noStrike" spc="-1">
              <a:latin typeface="Arial"/>
            </a:endParaRPr>
          </a:p>
          <a:p>
            <a:pPr marL="685800" lvl="1"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DejaVu Sans"/>
              </a:rPr>
              <a:t>not-in-memory </a:t>
            </a:r>
            <a:r>
              <a:rPr lang="en-US" sz="2000" b="0" strike="noStrike" spc="-1">
                <a:solidFill>
                  <a:srgbClr val="000000"/>
                </a:solidFill>
                <a:latin typeface="Symbol" charset="2"/>
                <a:ea typeface="DejaVu Sans"/>
              </a:rPr>
              <a:t>-&gt;</a:t>
            </a:r>
            <a:r>
              <a:rPr lang="en-US" sz="2000" b="0" strike="noStrike" spc="-1">
                <a:solidFill>
                  <a:srgbClr val="000000"/>
                </a:solidFill>
                <a:latin typeface="Calibri"/>
                <a:ea typeface="DejaVu Sans"/>
              </a:rPr>
              <a:t> bring to memory</a:t>
            </a:r>
            <a:endParaRPr lang="en-IN" sz="2000" b="0" strike="noStrike" spc="-1">
              <a:latin typeface="Arial"/>
            </a:endParaRPr>
          </a:p>
          <a:p>
            <a:pPr marL="228600" indent="-227880">
              <a:lnSpc>
                <a:spcPct val="90000"/>
              </a:lnSpc>
              <a:spcBef>
                <a:spcPts val="1001"/>
              </a:spcBef>
              <a:buClr>
                <a:srgbClr val="3366FF"/>
              </a:buClr>
              <a:buFont typeface="Wingdings" charset="2"/>
              <a:buChar char=""/>
            </a:pPr>
            <a:r>
              <a:rPr lang="en-US" sz="2000" b="1" strike="noStrike" spc="-1">
                <a:solidFill>
                  <a:srgbClr val="3366FF"/>
                </a:solidFill>
                <a:latin typeface="Calibri"/>
                <a:ea typeface="DejaVu Sans"/>
              </a:rPr>
              <a:t>Lazy Swapper, Pager</a:t>
            </a:r>
            <a:endParaRPr lang="en-IN" sz="2000" b="0" strike="noStrike" spc="-1">
              <a:latin typeface="Arial"/>
            </a:endParaRPr>
          </a:p>
          <a:p>
            <a:pPr>
              <a:lnSpc>
                <a:spcPct val="90000"/>
              </a:lnSpc>
              <a:spcBef>
                <a:spcPts val="499"/>
              </a:spcBef>
            </a:pPr>
            <a:endParaRPr lang="en-IN" sz="2000" b="0" strike="noStrike" spc="-1">
              <a:latin typeface="Arial"/>
            </a:endParaRPr>
          </a:p>
        </p:txBody>
      </p:sp>
      <p:pic>
        <p:nvPicPr>
          <p:cNvPr id="104" name="Picture 5" descr="9"/>
          <p:cNvPicPr/>
          <p:nvPr/>
        </p:nvPicPr>
        <p:blipFill>
          <a:blip r:embed="rId2"/>
          <a:stretch>
            <a:fillRect/>
          </a:stretch>
        </p:blipFill>
        <p:spPr>
          <a:xfrm>
            <a:off x="7205040" y="1676520"/>
            <a:ext cx="3877560" cy="3550680"/>
          </a:xfrm>
          <a:prstGeom prst="rect">
            <a:avLst/>
          </a:prstGeom>
          <a:ln>
            <a:noFill/>
          </a:ln>
        </p:spPr>
      </p:pic>
    </p:spTree>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6" name="CustomShape 2"/>
          <p:cNvSpPr/>
          <p:nvPr/>
        </p:nvSpPr>
        <p:spPr>
          <a:xfrm>
            <a:off x="389160" y="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Demand Paging</a:t>
            </a:r>
            <a:endParaRPr lang="en-IN" sz="4000" b="0" strike="noStrike" spc="-1">
              <a:latin typeface="Arial"/>
            </a:endParaRPr>
          </a:p>
        </p:txBody>
      </p:sp>
      <p:sp>
        <p:nvSpPr>
          <p:cNvPr id="107" name="CustomShape 3"/>
          <p:cNvSpPr/>
          <p:nvPr/>
        </p:nvSpPr>
        <p:spPr>
          <a:xfrm>
            <a:off x="585000" y="1505520"/>
            <a:ext cx="101318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Pager guesses which pages will be used before swapping out again</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Pager brings in only those pages into memory</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How to determine that set of pages?</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Need new MMU functionality to implement demand paging</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If pages needed are already </a:t>
            </a:r>
            <a:r>
              <a:rPr lang="en-US" sz="2800" b="1" strike="noStrike" spc="-1">
                <a:solidFill>
                  <a:srgbClr val="3366FF"/>
                </a:solidFill>
                <a:latin typeface="Calibri"/>
                <a:ea typeface="DejaVu Sans"/>
              </a:rPr>
              <a:t>memory resident</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If page needed and not memory resident</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Need to detect and load the page into memory from storage</a:t>
            </a:r>
            <a:endParaRPr lang="en-IN" sz="24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DejaVu Sans"/>
              </a:rPr>
              <a:t>Without changing program behavior</a:t>
            </a:r>
            <a:endParaRPr lang="en-IN" sz="20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DejaVu Sans"/>
              </a:rPr>
              <a:t>Without programmer needing to change code</a:t>
            </a:r>
            <a:endParaRPr lang="en-IN" sz="2000" b="0" strike="noStrike" spc="-1">
              <a:latin typeface="Arial"/>
            </a:endParaRPr>
          </a:p>
          <a:p>
            <a:pPr>
              <a:lnSpc>
                <a:spcPct val="90000"/>
              </a:lnSpc>
              <a:spcBef>
                <a:spcPts val="1001"/>
              </a:spcBef>
            </a:pPr>
            <a:endParaRPr lang="en-IN" sz="2000" b="0" strike="noStrike" spc="-1">
              <a:latin typeface="Arial"/>
            </a:endParaRPr>
          </a:p>
        </p:txBody>
      </p:sp>
    </p:spTree>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9" name="CustomShape 2"/>
          <p:cNvSpPr/>
          <p:nvPr/>
        </p:nvSpPr>
        <p:spPr>
          <a:xfrm>
            <a:off x="389160" y="2523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Valid-Invalid Bit</a:t>
            </a:r>
            <a:endParaRPr lang="en-IN" sz="4000" b="0" strike="noStrike" spc="-1">
              <a:latin typeface="Arial"/>
            </a:endParaRPr>
          </a:p>
        </p:txBody>
      </p:sp>
      <p:sp>
        <p:nvSpPr>
          <p:cNvPr id="110" name="CustomShape 3"/>
          <p:cNvSpPr/>
          <p:nvPr/>
        </p:nvSpPr>
        <p:spPr>
          <a:xfrm>
            <a:off x="585000" y="1505520"/>
            <a:ext cx="642492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With each page table entry a valid–invalid bit is associated</a:t>
            </a:r>
            <a:endParaRPr lang="en-IN" sz="2800" b="0" strike="noStrike" spc="-1">
              <a:latin typeface="Arial"/>
            </a:endParaRPr>
          </a:p>
          <a:p>
            <a:pPr marL="228600" indent="-227880">
              <a:lnSpc>
                <a:spcPct val="90000"/>
              </a:lnSpc>
              <a:spcBef>
                <a:spcPts val="1001"/>
              </a:spcBef>
              <a:buClr>
                <a:srgbClr val="FF0000"/>
              </a:buClr>
              <a:buFont typeface="Wingdings" charset="2"/>
              <a:buChar char=""/>
            </a:pPr>
            <a:r>
              <a:rPr lang="en-US" sz="2800" b="1" strike="noStrike" spc="-1">
                <a:solidFill>
                  <a:srgbClr val="FF0000"/>
                </a:solidFill>
                <a:latin typeface="Calibri"/>
                <a:ea typeface="DejaVu Sans"/>
              </a:rPr>
              <a:t>v</a:t>
            </a:r>
            <a:r>
              <a:rPr lang="en-US" sz="2800" b="0" strike="noStrike" spc="-1">
                <a:solidFill>
                  <a:srgbClr val="000000"/>
                </a:solidFill>
                <a:latin typeface="Calibri"/>
                <a:ea typeface="DejaVu Sans"/>
              </a:rPr>
              <a:t> </a:t>
            </a:r>
            <a:r>
              <a:rPr lang="en-US" sz="2800" b="0" strike="noStrike" spc="-1">
                <a:solidFill>
                  <a:srgbClr val="000000"/>
                </a:solidFill>
                <a:latin typeface="Symbol" charset="2"/>
                <a:ea typeface="DejaVu Sans"/>
              </a:rPr>
              <a:t></a:t>
            </a:r>
            <a:r>
              <a:rPr lang="en-US" sz="2800" b="0" strike="noStrike" spc="-1">
                <a:solidFill>
                  <a:srgbClr val="000000"/>
                </a:solidFill>
                <a:latin typeface="Calibri"/>
                <a:ea typeface="DejaVu Sans"/>
              </a:rPr>
              <a:t> legal and in-memory – </a:t>
            </a:r>
            <a:r>
              <a:rPr lang="en-US" sz="2800" b="1" strike="noStrike" spc="-1">
                <a:solidFill>
                  <a:srgbClr val="3366FF"/>
                </a:solidFill>
                <a:latin typeface="Calibri"/>
                <a:ea typeface="DejaVu Sans"/>
              </a:rPr>
              <a:t>memory resident</a:t>
            </a:r>
            <a:endParaRPr lang="en-IN" sz="2800" b="0" strike="noStrike" spc="-1">
              <a:latin typeface="Arial"/>
            </a:endParaRPr>
          </a:p>
          <a:p>
            <a:pPr marL="228600" indent="-227880">
              <a:lnSpc>
                <a:spcPct val="90000"/>
              </a:lnSpc>
              <a:spcBef>
                <a:spcPts val="1001"/>
              </a:spcBef>
              <a:buClr>
                <a:srgbClr val="FF0000"/>
              </a:buClr>
              <a:buFont typeface="Wingdings" charset="2"/>
              <a:buChar char=""/>
            </a:pPr>
            <a:r>
              <a:rPr lang="en-US" sz="2800" b="1" strike="noStrike" spc="-1">
                <a:solidFill>
                  <a:srgbClr val="FF0000"/>
                </a:solidFill>
                <a:latin typeface="Calibri"/>
                <a:ea typeface="DejaVu Sans"/>
              </a:rPr>
              <a:t>i</a:t>
            </a:r>
            <a:r>
              <a:rPr lang="en-US" sz="2800" b="0" strike="noStrike" spc="-1">
                <a:solidFill>
                  <a:srgbClr val="000000"/>
                </a:solidFill>
                <a:latin typeface="Calibri"/>
                <a:ea typeface="DejaVu Sans"/>
              </a:rPr>
              <a:t> </a:t>
            </a:r>
            <a:r>
              <a:rPr lang="en-US" sz="2800" b="0" strike="noStrike" spc="-1">
                <a:solidFill>
                  <a:srgbClr val="000000"/>
                </a:solidFill>
                <a:latin typeface="Symbol" charset="2"/>
                <a:ea typeface="DejaVu Sans"/>
              </a:rPr>
              <a:t></a:t>
            </a:r>
            <a:r>
              <a:rPr lang="en-US" sz="2800" b="0" strike="noStrike" spc="-1">
                <a:solidFill>
                  <a:srgbClr val="000000"/>
                </a:solidFill>
                <a:latin typeface="Calibri"/>
                <a:ea typeface="DejaVu Sans"/>
              </a:rPr>
              <a:t> either illegal or not-in-memory</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Initially valid–invalid bit is set to</a:t>
            </a:r>
            <a:r>
              <a:rPr lang="en-US" sz="2800" b="1" strike="noStrike" spc="-1">
                <a:solidFill>
                  <a:srgbClr val="FF0000"/>
                </a:solidFill>
                <a:latin typeface="Calibri"/>
                <a:ea typeface="DejaVu Sans"/>
              </a:rPr>
              <a:t> i </a:t>
            </a:r>
            <a:r>
              <a:rPr lang="en-US" sz="2800" b="0" strike="noStrike" spc="-1">
                <a:solidFill>
                  <a:srgbClr val="000000"/>
                </a:solidFill>
                <a:latin typeface="Calibri"/>
                <a:ea typeface="DejaVu Sans"/>
              </a:rPr>
              <a:t>on all entries</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During MMU address translation, if valid–invalid bit in page table entry is</a:t>
            </a:r>
            <a:r>
              <a:rPr lang="en-US" sz="2800" b="1" strike="noStrike" spc="-1">
                <a:solidFill>
                  <a:srgbClr val="FF0000"/>
                </a:solidFill>
                <a:latin typeface="Calibri"/>
                <a:ea typeface="DejaVu Sans"/>
              </a:rPr>
              <a:t> i</a:t>
            </a:r>
            <a:r>
              <a:rPr lang="en-US" sz="2800" b="0" strike="noStrike" spc="-1">
                <a:solidFill>
                  <a:srgbClr val="000000"/>
                </a:solidFill>
                <a:latin typeface="Calibri"/>
                <a:ea typeface="DejaVu Sans"/>
              </a:rPr>
              <a:t> </a:t>
            </a:r>
            <a:r>
              <a:rPr lang="en-US" sz="2800" b="0" strike="noStrike" spc="-1">
                <a:solidFill>
                  <a:srgbClr val="000000"/>
                </a:solidFill>
                <a:latin typeface="Symbol" charset="2"/>
                <a:ea typeface="DejaVu Sans"/>
              </a:rPr>
              <a:t></a:t>
            </a:r>
            <a:r>
              <a:rPr lang="en-US" sz="2800" b="0" strike="noStrike" spc="-1">
                <a:solidFill>
                  <a:srgbClr val="000000"/>
                </a:solidFill>
                <a:latin typeface="Calibri"/>
                <a:ea typeface="DejaVu Sans"/>
              </a:rPr>
              <a:t> page fault</a:t>
            </a:r>
            <a:endParaRPr lang="en-IN" sz="2800" b="0" strike="noStrike" spc="-1">
              <a:latin typeface="Arial"/>
            </a:endParaRPr>
          </a:p>
        </p:txBody>
      </p:sp>
      <p:pic>
        <p:nvPicPr>
          <p:cNvPr id="111" name="Picture 5"/>
          <p:cNvPicPr/>
          <p:nvPr/>
        </p:nvPicPr>
        <p:blipFill>
          <a:blip r:embed="rId2"/>
          <a:stretch>
            <a:fillRect/>
          </a:stretch>
        </p:blipFill>
        <p:spPr>
          <a:xfrm>
            <a:off x="7886160" y="1978200"/>
            <a:ext cx="2828160" cy="3263040"/>
          </a:xfrm>
          <a:prstGeom prst="rect">
            <a:avLst/>
          </a:prstGeom>
          <a:ln>
            <a:noFill/>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3581280" y="4221720"/>
            <a:ext cx="6628680" cy="93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ts val="4000"/>
              </a:lnSpc>
            </a:pPr>
            <a:r>
              <a:rPr lang="en-US" sz="2800" b="1" strike="noStrike" spc="-1">
                <a:solidFill>
                  <a:srgbClr val="FFFFFF"/>
                </a:solidFill>
                <a:latin typeface="Baskerville Old Face"/>
              </a:rPr>
              <a:t>OPERATING SYSTEMS (CS F372)</a:t>
            </a:r>
            <a:br/>
            <a:r>
              <a:rPr lang="en-US" sz="2800" b="0" strike="noStrike" spc="-1">
                <a:solidFill>
                  <a:srgbClr val="FFFFFF"/>
                </a:solidFill>
                <a:latin typeface="Baskerville Old Face"/>
              </a:rPr>
              <a:t>OS Structures 	</a:t>
            </a:r>
            <a:endParaRPr lang="en-IN" sz="2800" b="0" strike="noStrike" spc="-1">
              <a:latin typeface="Arial"/>
            </a:endParaRPr>
          </a:p>
        </p:txBody>
      </p:sp>
      <p:sp>
        <p:nvSpPr>
          <p:cNvPr id="94" name="CustomShape 2"/>
          <p:cNvSpPr/>
          <p:nvPr/>
        </p:nvSpPr>
        <p:spPr>
          <a:xfrm>
            <a:off x="3802680" y="5189760"/>
            <a:ext cx="6019200" cy="5328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3" name="CustomShape 2"/>
          <p:cNvSpPr/>
          <p:nvPr/>
        </p:nvSpPr>
        <p:spPr>
          <a:xfrm>
            <a:off x="389160" y="2523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Valid-Invalid Bit</a:t>
            </a:r>
            <a:endParaRPr lang="en-IN" sz="4000" b="0" strike="noStrike" spc="-1">
              <a:latin typeface="Arial"/>
            </a:endParaRPr>
          </a:p>
        </p:txBody>
      </p:sp>
      <p:pic>
        <p:nvPicPr>
          <p:cNvPr id="114" name="Picture 6" descr="9"/>
          <p:cNvPicPr/>
          <p:nvPr/>
        </p:nvPicPr>
        <p:blipFill>
          <a:blip r:embed="rId2"/>
          <a:stretch>
            <a:fillRect/>
          </a:stretch>
        </p:blipFill>
        <p:spPr>
          <a:xfrm>
            <a:off x="3233520" y="1547280"/>
            <a:ext cx="4966560" cy="4817520"/>
          </a:xfrm>
          <a:prstGeom prst="rect">
            <a:avLst/>
          </a:prstGeom>
          <a:ln>
            <a:noFill/>
          </a:ln>
        </p:spPr>
      </p:pic>
    </p:spTree>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6" name="CustomShape 2"/>
          <p:cNvSpPr/>
          <p:nvPr/>
        </p:nvSpPr>
        <p:spPr>
          <a:xfrm>
            <a:off x="397440" y="4284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Page Fault</a:t>
            </a:r>
            <a:endParaRPr lang="en-IN" sz="4000" b="0" strike="noStrike" spc="-1">
              <a:latin typeface="Arial"/>
            </a:endParaRPr>
          </a:p>
        </p:txBody>
      </p:sp>
      <p:sp>
        <p:nvSpPr>
          <p:cNvPr id="117" name="CustomShape 3"/>
          <p:cNvSpPr/>
          <p:nvPr/>
        </p:nvSpPr>
        <p:spPr>
          <a:xfrm>
            <a:off x="659160" y="1432800"/>
            <a:ext cx="101318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If there is a reference to a page, first reference to that page will trap to operating system:  </a:t>
            </a:r>
            <a:r>
              <a:rPr lang="en-US" sz="2800" b="1" strike="noStrike" spc="-1">
                <a:solidFill>
                  <a:srgbClr val="3366FF"/>
                </a:solidFill>
                <a:latin typeface="Calibri"/>
                <a:ea typeface="DejaVu Sans"/>
              </a:rPr>
              <a:t>page fault</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Operating system looks at another table to decide:</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Invalid reference </a:t>
            </a:r>
            <a:r>
              <a:rPr lang="en-US" sz="2400" b="0" strike="noStrike" spc="-1">
                <a:solidFill>
                  <a:srgbClr val="000000"/>
                </a:solidFill>
                <a:latin typeface="Symbol" charset="2"/>
                <a:ea typeface="DejaVu Sans"/>
              </a:rPr>
              <a:t></a:t>
            </a:r>
            <a:r>
              <a:rPr lang="en-US" sz="2400" b="0" strike="noStrike" spc="-1">
                <a:solidFill>
                  <a:srgbClr val="000000"/>
                </a:solidFill>
                <a:latin typeface="Calibri"/>
                <a:ea typeface="DejaVu Sans"/>
              </a:rPr>
              <a:t> abort</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Just not in memory</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Find free frame</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Swap page into frame via scheduled disk operation</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Reset tables to indicate page now in memory</a:t>
            </a:r>
            <a:br/>
            <a:r>
              <a:rPr lang="en-US" sz="2800" b="0" strike="noStrike" spc="-1">
                <a:solidFill>
                  <a:srgbClr val="000000"/>
                </a:solidFill>
                <a:latin typeface="Calibri"/>
                <a:ea typeface="DejaVu Sans"/>
              </a:rPr>
              <a:t>Set validation bit = </a:t>
            </a:r>
            <a:r>
              <a:rPr lang="en-US" sz="2800" b="1" strike="noStrike" spc="-1">
                <a:solidFill>
                  <a:srgbClr val="FF0000"/>
                </a:solidFill>
                <a:latin typeface="Calibri"/>
                <a:ea typeface="DejaVu Sans"/>
              </a:rPr>
              <a:t>v</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Restart the instruction that caused the page fault</a:t>
            </a:r>
            <a:endParaRPr lang="en-IN" sz="2800" b="0" strike="noStrike" spc="-1">
              <a:latin typeface="Arial"/>
            </a:endParaRPr>
          </a:p>
        </p:txBody>
      </p:sp>
    </p:spTree>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9" name="CustomShape 2"/>
          <p:cNvSpPr/>
          <p:nvPr/>
        </p:nvSpPr>
        <p:spPr>
          <a:xfrm>
            <a:off x="397440" y="4284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Page Fault</a:t>
            </a:r>
            <a:endParaRPr lang="en-IN" sz="4000" b="0" strike="noStrike" spc="-1">
              <a:latin typeface="Arial"/>
            </a:endParaRPr>
          </a:p>
        </p:txBody>
      </p:sp>
      <p:pic>
        <p:nvPicPr>
          <p:cNvPr id="120" name="Picture 5" descr="9"/>
          <p:cNvPicPr/>
          <p:nvPr/>
        </p:nvPicPr>
        <p:blipFill>
          <a:blip r:embed="rId2"/>
          <a:stretch>
            <a:fillRect/>
          </a:stretch>
        </p:blipFill>
        <p:spPr>
          <a:xfrm>
            <a:off x="2734200" y="1519560"/>
            <a:ext cx="5799960" cy="4839480"/>
          </a:xfrm>
          <a:prstGeom prst="rect">
            <a:avLst/>
          </a:prstGeom>
          <a:ln>
            <a:noFill/>
          </a:ln>
        </p:spPr>
      </p:pic>
    </p:spTree>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2" name="CustomShape 2"/>
          <p:cNvSpPr/>
          <p:nvPr/>
        </p:nvSpPr>
        <p:spPr>
          <a:xfrm>
            <a:off x="438480" y="34164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Demand Paging</a:t>
            </a:r>
            <a:endParaRPr lang="en-IN" sz="4000" b="0" strike="noStrike" spc="-1">
              <a:latin typeface="Arial"/>
            </a:endParaRPr>
          </a:p>
        </p:txBody>
      </p:sp>
      <p:sp>
        <p:nvSpPr>
          <p:cNvPr id="123" name="CustomShape 3"/>
          <p:cNvSpPr/>
          <p:nvPr/>
        </p:nvSpPr>
        <p:spPr>
          <a:xfrm>
            <a:off x="585000" y="1505520"/>
            <a:ext cx="101318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0000"/>
              </a:buClr>
              <a:buFont typeface="Wingdings" charset="2"/>
              <a:buChar char=""/>
            </a:pPr>
            <a:r>
              <a:rPr lang="en-US" sz="2800" b="1" strike="noStrike" spc="-1">
                <a:solidFill>
                  <a:srgbClr val="FF0000"/>
                </a:solidFill>
                <a:latin typeface="Calibri"/>
                <a:ea typeface="DejaVu Sans"/>
              </a:rPr>
              <a:t>Pure Demand Paging</a:t>
            </a:r>
            <a:endParaRPr lang="en-IN" sz="2800" b="0" strike="noStrike" spc="-1">
              <a:latin typeface="Arial"/>
            </a:endParaRPr>
          </a:p>
          <a:p>
            <a:pPr marL="228600" indent="-227880">
              <a:lnSpc>
                <a:spcPct val="90000"/>
              </a:lnSpc>
              <a:spcBef>
                <a:spcPts val="1001"/>
              </a:spcBef>
              <a:buClr>
                <a:srgbClr val="FF0000"/>
              </a:buClr>
              <a:buFont typeface="Wingdings" charset="2"/>
              <a:buChar char=""/>
            </a:pPr>
            <a:r>
              <a:rPr lang="en-US" sz="2800" b="1" strike="noStrike" spc="-1">
                <a:solidFill>
                  <a:srgbClr val="FF0000"/>
                </a:solidFill>
                <a:latin typeface="Calibri"/>
                <a:ea typeface="DejaVu Sans"/>
              </a:rPr>
              <a:t>Locality of reference </a:t>
            </a:r>
            <a:r>
              <a:rPr lang="en-US" sz="2800" b="0" strike="noStrike" spc="-1">
                <a:solidFill>
                  <a:srgbClr val="000000"/>
                </a:solidFill>
                <a:latin typeface="Calibri"/>
                <a:ea typeface="DejaVu Sans"/>
              </a:rPr>
              <a:t>- tendency of a processor to access the same set of memory locations repetitively over a short period of time</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Hardware support needed for demand paging</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Page table with valid / invalid bit</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Secondary memory (swap device with </a:t>
            </a:r>
            <a:r>
              <a:rPr lang="en-US" sz="2400" b="1" strike="noStrike" spc="-1">
                <a:solidFill>
                  <a:srgbClr val="3366FF"/>
                </a:solidFill>
                <a:latin typeface="Calibri"/>
                <a:ea typeface="DejaVu Sans"/>
              </a:rPr>
              <a:t>swap space</a:t>
            </a:r>
            <a:r>
              <a:rPr lang="en-US" sz="2400" b="0" strike="noStrike" spc="-1">
                <a:solidFill>
                  <a:srgbClr val="000000"/>
                </a:solidFill>
                <a:latin typeface="Calibri"/>
                <a:ea typeface="DejaVu Sans"/>
              </a:rPr>
              <a:t>)</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Instruction restart</a:t>
            </a:r>
            <a:endParaRPr lang="en-IN" sz="2400" b="0" strike="noStrike" spc="-1">
              <a:latin typeface="Arial"/>
            </a:endParaRPr>
          </a:p>
          <a:p>
            <a:pPr>
              <a:lnSpc>
                <a:spcPct val="90000"/>
              </a:lnSpc>
              <a:spcBef>
                <a:spcPts val="1001"/>
              </a:spcBef>
            </a:pPr>
            <a:endParaRPr lang="en-IN" sz="2400" b="0" strike="noStrike" spc="-1">
              <a:latin typeface="Arial"/>
            </a:endParaRPr>
          </a:p>
        </p:txBody>
      </p:sp>
    </p:spTree>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5" name="CustomShape 2"/>
          <p:cNvSpPr/>
          <p:nvPr/>
        </p:nvSpPr>
        <p:spPr>
          <a:xfrm>
            <a:off x="438480" y="34164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Performance of Demand Paging</a:t>
            </a:r>
            <a:endParaRPr lang="en-IN" sz="4000" b="0" strike="noStrike" spc="-1">
              <a:latin typeface="Arial"/>
            </a:endParaRPr>
          </a:p>
        </p:txBody>
      </p:sp>
      <p:sp>
        <p:nvSpPr>
          <p:cNvPr id="126" name="CustomShape 3"/>
          <p:cNvSpPr/>
          <p:nvPr/>
        </p:nvSpPr>
        <p:spPr>
          <a:xfrm>
            <a:off x="609480" y="1488960"/>
            <a:ext cx="101318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tabLst>
                <a:tab pos="2163600" algn="l"/>
                <a:tab pos="2855880" algn="l"/>
              </a:tabLst>
            </a:pPr>
            <a:r>
              <a:rPr lang="en-US" sz="2800" b="0" strike="noStrike" spc="-1">
                <a:solidFill>
                  <a:srgbClr val="000000"/>
                </a:solidFill>
                <a:latin typeface="Calibri"/>
                <a:ea typeface="DejaVu Sans"/>
              </a:rPr>
              <a:t>Three major activities</a:t>
            </a:r>
            <a:endParaRPr lang="en-IN" sz="2800" b="0" strike="noStrike" spc="-1">
              <a:latin typeface="Arial"/>
            </a:endParaRPr>
          </a:p>
          <a:p>
            <a:pPr marL="685800" lvl="1" indent="-227880">
              <a:lnSpc>
                <a:spcPct val="90000"/>
              </a:lnSpc>
              <a:spcBef>
                <a:spcPts val="499"/>
              </a:spcBef>
              <a:buClr>
                <a:srgbClr val="000000"/>
              </a:buClr>
              <a:buFont typeface="Arial"/>
              <a:buChar char="•"/>
              <a:tabLst>
                <a:tab pos="2163600" algn="l"/>
                <a:tab pos="2855880" algn="l"/>
              </a:tabLst>
            </a:pPr>
            <a:r>
              <a:rPr lang="en-US" sz="2400" b="0" strike="noStrike" spc="-1">
                <a:solidFill>
                  <a:srgbClr val="000000"/>
                </a:solidFill>
                <a:latin typeface="Calibri"/>
                <a:ea typeface="DejaVu Sans"/>
              </a:rPr>
              <a:t>Service the interrupt</a:t>
            </a:r>
            <a:endParaRPr lang="en-IN" sz="2400" b="0" strike="noStrike" spc="-1">
              <a:latin typeface="Arial"/>
            </a:endParaRPr>
          </a:p>
          <a:p>
            <a:pPr marL="685800" lvl="1" indent="-227880">
              <a:lnSpc>
                <a:spcPct val="90000"/>
              </a:lnSpc>
              <a:spcBef>
                <a:spcPts val="499"/>
              </a:spcBef>
              <a:buClr>
                <a:srgbClr val="000000"/>
              </a:buClr>
              <a:buFont typeface="Arial"/>
              <a:buChar char="•"/>
              <a:tabLst>
                <a:tab pos="2163600" algn="l"/>
                <a:tab pos="2855880" algn="l"/>
              </a:tabLst>
            </a:pPr>
            <a:r>
              <a:rPr lang="en-US" sz="2400" b="0" strike="noStrike" spc="-1">
                <a:solidFill>
                  <a:srgbClr val="000000"/>
                </a:solidFill>
                <a:latin typeface="Calibri"/>
                <a:ea typeface="DejaVu Sans"/>
              </a:rPr>
              <a:t>Read the page </a:t>
            </a:r>
            <a:endParaRPr lang="en-IN" sz="2400" b="0" strike="noStrike" spc="-1">
              <a:latin typeface="Arial"/>
            </a:endParaRPr>
          </a:p>
          <a:p>
            <a:pPr marL="685800" lvl="1" indent="-227880">
              <a:lnSpc>
                <a:spcPct val="90000"/>
              </a:lnSpc>
              <a:spcBef>
                <a:spcPts val="499"/>
              </a:spcBef>
              <a:buClr>
                <a:srgbClr val="000000"/>
              </a:buClr>
              <a:buFont typeface="Arial"/>
              <a:buChar char="•"/>
              <a:tabLst>
                <a:tab pos="2163600" algn="l"/>
                <a:tab pos="2855880" algn="l"/>
              </a:tabLst>
            </a:pPr>
            <a:r>
              <a:rPr lang="en-US" sz="2400" b="0" strike="noStrike" spc="-1">
                <a:solidFill>
                  <a:srgbClr val="000000"/>
                </a:solidFill>
                <a:latin typeface="Calibri"/>
                <a:ea typeface="DejaVu Sans"/>
              </a:rPr>
              <a:t>Restart the process </a:t>
            </a:r>
            <a:endParaRPr lang="en-IN" sz="2400" b="0" strike="noStrike" spc="-1">
              <a:latin typeface="Arial"/>
            </a:endParaRPr>
          </a:p>
          <a:p>
            <a:pPr marL="228600" indent="-227880">
              <a:lnSpc>
                <a:spcPct val="90000"/>
              </a:lnSpc>
              <a:spcBef>
                <a:spcPts val="1001"/>
              </a:spcBef>
              <a:buClr>
                <a:srgbClr val="000000"/>
              </a:buClr>
              <a:buFont typeface="Arial"/>
              <a:buChar char="•"/>
              <a:tabLst>
                <a:tab pos="2163600" algn="l"/>
                <a:tab pos="2855880" algn="l"/>
              </a:tabLst>
            </a:pPr>
            <a:r>
              <a:rPr lang="en-US" sz="2800" b="0" strike="noStrike" spc="-1">
                <a:solidFill>
                  <a:srgbClr val="000000"/>
                </a:solidFill>
                <a:latin typeface="Calibri"/>
                <a:ea typeface="DejaVu Sans"/>
              </a:rPr>
              <a:t>Page Fault Rate 0 </a:t>
            </a:r>
            <a:r>
              <a:rPr lang="en-US" sz="2800" b="0" strike="noStrike" spc="-1">
                <a:solidFill>
                  <a:srgbClr val="000000"/>
                </a:solidFill>
                <a:latin typeface="Symbol" charset="2"/>
                <a:ea typeface="DejaVu Sans"/>
              </a:rPr>
              <a:t>&lt;</a:t>
            </a:r>
            <a:r>
              <a:rPr lang="en-US" sz="2800" b="0" strike="noStrike" spc="-1">
                <a:solidFill>
                  <a:srgbClr val="000000"/>
                </a:solidFill>
                <a:latin typeface="Calibri"/>
                <a:ea typeface="DejaVu Sans"/>
              </a:rPr>
              <a:t> </a:t>
            </a:r>
            <a:r>
              <a:rPr lang="en-US" sz="2800" b="0" i="1" strike="noStrike" spc="-1">
                <a:solidFill>
                  <a:srgbClr val="000000"/>
                </a:solidFill>
                <a:latin typeface="Calibri"/>
                <a:ea typeface="DejaVu Sans"/>
              </a:rPr>
              <a:t>p &lt;</a:t>
            </a:r>
            <a:r>
              <a:rPr lang="en-US" sz="2800" b="0" strike="noStrike" spc="-1">
                <a:solidFill>
                  <a:srgbClr val="000000"/>
                </a:solidFill>
                <a:latin typeface="Calibri"/>
                <a:ea typeface="DejaVu Sans"/>
              </a:rPr>
              <a:t> 1</a:t>
            </a:r>
            <a:endParaRPr lang="en-IN" sz="2800" b="0" strike="noStrike" spc="-1">
              <a:latin typeface="Arial"/>
            </a:endParaRPr>
          </a:p>
          <a:p>
            <a:pPr marL="685800" lvl="1" indent="-227880">
              <a:lnSpc>
                <a:spcPct val="90000"/>
              </a:lnSpc>
              <a:spcBef>
                <a:spcPts val="499"/>
              </a:spcBef>
              <a:buClr>
                <a:srgbClr val="000000"/>
              </a:buClr>
              <a:buFont typeface="Arial"/>
              <a:buChar char="•"/>
              <a:tabLst>
                <a:tab pos="2163600" algn="l"/>
                <a:tab pos="2855880" algn="l"/>
              </a:tabLst>
            </a:pPr>
            <a:r>
              <a:rPr lang="en-US" sz="2400" b="0" strike="noStrike" spc="-1">
                <a:solidFill>
                  <a:srgbClr val="000000"/>
                </a:solidFill>
                <a:latin typeface="Calibri"/>
                <a:ea typeface="DejaVu Sans"/>
              </a:rPr>
              <a:t>if </a:t>
            </a:r>
            <a:r>
              <a:rPr lang="en-US" sz="2400" b="0" i="1" strike="noStrike" spc="-1">
                <a:solidFill>
                  <a:srgbClr val="000000"/>
                </a:solidFill>
                <a:latin typeface="Calibri"/>
                <a:ea typeface="DejaVu Sans"/>
              </a:rPr>
              <a:t>p</a:t>
            </a:r>
            <a:r>
              <a:rPr lang="en-US" sz="2400" b="0" strike="noStrike" spc="-1">
                <a:solidFill>
                  <a:srgbClr val="000000"/>
                </a:solidFill>
                <a:latin typeface="Calibri"/>
                <a:ea typeface="DejaVu Sans"/>
              </a:rPr>
              <a:t> = 0 no page faults </a:t>
            </a:r>
            <a:endParaRPr lang="en-IN" sz="2400" b="0" strike="noStrike" spc="-1">
              <a:latin typeface="Arial"/>
            </a:endParaRPr>
          </a:p>
          <a:p>
            <a:pPr marL="685800" lvl="1" indent="-227880">
              <a:lnSpc>
                <a:spcPct val="90000"/>
              </a:lnSpc>
              <a:spcBef>
                <a:spcPts val="499"/>
              </a:spcBef>
              <a:buClr>
                <a:srgbClr val="000000"/>
              </a:buClr>
              <a:buFont typeface="Arial"/>
              <a:buChar char="•"/>
              <a:tabLst>
                <a:tab pos="2163600" algn="l"/>
                <a:tab pos="2855880" algn="l"/>
              </a:tabLst>
            </a:pPr>
            <a:r>
              <a:rPr lang="en-US" sz="2400" b="0" strike="noStrike" spc="-1">
                <a:solidFill>
                  <a:srgbClr val="000000"/>
                </a:solidFill>
                <a:latin typeface="Calibri"/>
                <a:ea typeface="DejaVu Sans"/>
              </a:rPr>
              <a:t>if </a:t>
            </a:r>
            <a:r>
              <a:rPr lang="en-US" sz="2400" b="0" i="1" strike="noStrike" spc="-1">
                <a:solidFill>
                  <a:srgbClr val="000000"/>
                </a:solidFill>
                <a:latin typeface="Calibri"/>
                <a:ea typeface="DejaVu Sans"/>
              </a:rPr>
              <a:t>p</a:t>
            </a:r>
            <a:r>
              <a:rPr lang="en-US" sz="2400" b="0" strike="noStrike" spc="-1">
                <a:solidFill>
                  <a:srgbClr val="000000"/>
                </a:solidFill>
                <a:latin typeface="Calibri"/>
                <a:ea typeface="DejaVu Sans"/>
              </a:rPr>
              <a:t> = 1, every reference is a fault</a:t>
            </a:r>
            <a:endParaRPr lang="en-IN" sz="2400" b="0" strike="noStrike" spc="-1">
              <a:latin typeface="Arial"/>
            </a:endParaRPr>
          </a:p>
          <a:p>
            <a:pPr marL="228600" indent="-227880">
              <a:lnSpc>
                <a:spcPct val="90000"/>
              </a:lnSpc>
              <a:spcBef>
                <a:spcPts val="1001"/>
              </a:spcBef>
              <a:buClr>
                <a:srgbClr val="000000"/>
              </a:buClr>
              <a:buFont typeface="Arial"/>
              <a:buChar char="•"/>
              <a:tabLst>
                <a:tab pos="2163600" algn="l"/>
                <a:tab pos="2855880" algn="l"/>
              </a:tabLst>
            </a:pPr>
            <a:r>
              <a:rPr lang="en-US" sz="2800" b="0" strike="noStrike" spc="-1">
                <a:solidFill>
                  <a:srgbClr val="000000"/>
                </a:solidFill>
                <a:latin typeface="Calibri"/>
                <a:ea typeface="DejaVu Sans"/>
              </a:rPr>
              <a:t>Effective Access Time (EAT)</a:t>
            </a:r>
            <a:endParaRPr lang="en-IN" sz="2800" b="0" strike="noStrike" spc="-1">
              <a:latin typeface="Arial"/>
            </a:endParaRPr>
          </a:p>
          <a:p>
            <a:pPr marL="228600" indent="-227880">
              <a:lnSpc>
                <a:spcPct val="90000"/>
              </a:lnSpc>
              <a:spcBef>
                <a:spcPts val="1001"/>
              </a:spcBef>
              <a:tabLst>
                <a:tab pos="0" algn="l"/>
              </a:tabLst>
            </a:pPr>
            <a:r>
              <a:rPr lang="en-US" sz="2800" b="0" strike="noStrike" spc="-1">
                <a:solidFill>
                  <a:srgbClr val="000000"/>
                </a:solidFill>
                <a:latin typeface="Calibri"/>
                <a:ea typeface="DejaVu Sans"/>
              </a:rPr>
              <a:t>	EAT = (1 – </a:t>
            </a:r>
            <a:r>
              <a:rPr lang="en-US" sz="2800" b="0" i="1" strike="noStrike" spc="-1">
                <a:solidFill>
                  <a:srgbClr val="000000"/>
                </a:solidFill>
                <a:latin typeface="Calibri"/>
                <a:ea typeface="DejaVu Sans"/>
              </a:rPr>
              <a:t>p</a:t>
            </a:r>
            <a:r>
              <a:rPr lang="en-US" sz="2800" b="0" strike="noStrike" spc="-1">
                <a:solidFill>
                  <a:srgbClr val="000000"/>
                </a:solidFill>
                <a:latin typeface="Calibri"/>
                <a:ea typeface="DejaVu Sans"/>
              </a:rPr>
              <a:t>) x memory access + </a:t>
            </a:r>
            <a:r>
              <a:rPr lang="en-US" sz="2800" b="0" i="1" strike="noStrike" spc="-1">
                <a:solidFill>
                  <a:srgbClr val="000000"/>
                </a:solidFill>
                <a:latin typeface="Calibri"/>
                <a:ea typeface="DejaVu Sans"/>
              </a:rPr>
              <a:t>p</a:t>
            </a:r>
            <a:r>
              <a:rPr lang="en-US" sz="2800" b="0" strike="noStrike" spc="-1">
                <a:solidFill>
                  <a:srgbClr val="000000"/>
                </a:solidFill>
                <a:latin typeface="Calibri"/>
                <a:ea typeface="DejaVu Sans"/>
              </a:rPr>
              <a:t> (page fault overhead</a:t>
            </a:r>
            <a:endParaRPr lang="en-IN" sz="2800" b="0" strike="noStrike" spc="-1">
              <a:latin typeface="Arial"/>
            </a:endParaRPr>
          </a:p>
          <a:p>
            <a:pPr marL="228600" indent="-227880">
              <a:lnSpc>
                <a:spcPct val="90000"/>
              </a:lnSpc>
              <a:spcBef>
                <a:spcPts val="1001"/>
              </a:spcBef>
              <a:tabLst>
                <a:tab pos="0" algn="l"/>
              </a:tabLst>
            </a:pPr>
            <a:r>
              <a:rPr lang="en-US" sz="2800" b="0" strike="noStrike" spc="-1">
                <a:solidFill>
                  <a:srgbClr val="000000"/>
                </a:solidFill>
                <a:latin typeface="Calibri"/>
                <a:ea typeface="DejaVu Sans"/>
              </a:rPr>
              <a:t>              + swap page out + swap page in )</a:t>
            </a:r>
            <a:endParaRPr lang="en-IN" sz="2800" b="0" strike="noStrike" spc="-1">
              <a:latin typeface="Arial"/>
            </a:endParaRPr>
          </a:p>
          <a:p>
            <a:pPr marL="228600" indent="-227880">
              <a:lnSpc>
                <a:spcPct val="90000"/>
              </a:lnSpc>
              <a:spcBef>
                <a:spcPts val="1001"/>
              </a:spcBef>
              <a:tabLst>
                <a:tab pos="0" algn="l"/>
              </a:tabLst>
            </a:pPr>
            <a:r>
              <a:rPr lang="en-US" sz="2800" b="0" strike="noStrike" spc="-1">
                <a:solidFill>
                  <a:srgbClr val="000000"/>
                </a:solidFill>
                <a:latin typeface="Calibri"/>
                <a:ea typeface="DejaVu Sans"/>
              </a:rPr>
              <a:t>				</a:t>
            </a:r>
            <a:endParaRPr lang="en-IN" sz="2800" b="0" strike="noStrike" spc="-1">
              <a:latin typeface="Arial"/>
            </a:endParaRPr>
          </a:p>
        </p:txBody>
      </p:sp>
    </p:spTree>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8" name="CustomShape 2"/>
          <p:cNvSpPr/>
          <p:nvPr/>
        </p:nvSpPr>
        <p:spPr>
          <a:xfrm>
            <a:off x="438480" y="34164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Demand Paging Example</a:t>
            </a:r>
            <a:endParaRPr lang="en-IN" sz="4000" b="0" strike="noStrike" spc="-1">
              <a:latin typeface="Arial"/>
            </a:endParaRPr>
          </a:p>
        </p:txBody>
      </p:sp>
      <p:sp>
        <p:nvSpPr>
          <p:cNvPr id="129" name="CustomShape 3"/>
          <p:cNvSpPr/>
          <p:nvPr/>
        </p:nvSpPr>
        <p:spPr>
          <a:xfrm>
            <a:off x="634320" y="1324080"/>
            <a:ext cx="101318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tabLst>
                <a:tab pos="1773360" algn="l"/>
                <a:tab pos="2278080" algn="l"/>
              </a:tabLst>
            </a:pPr>
            <a:r>
              <a:rPr lang="en-US" sz="2400" b="0" strike="noStrike" spc="-1">
                <a:solidFill>
                  <a:srgbClr val="000000"/>
                </a:solidFill>
                <a:latin typeface="Calibri"/>
                <a:ea typeface="DejaVu Sans"/>
              </a:rPr>
              <a:t>Memory access time = 200 nanoseconds</a:t>
            </a:r>
            <a:endParaRPr lang="en-IN" sz="2400" b="0" strike="noStrike" spc="-1">
              <a:latin typeface="Arial"/>
            </a:endParaRPr>
          </a:p>
          <a:p>
            <a:pPr marL="228600" indent="-227880">
              <a:lnSpc>
                <a:spcPct val="90000"/>
              </a:lnSpc>
              <a:spcBef>
                <a:spcPts val="1001"/>
              </a:spcBef>
              <a:buClr>
                <a:srgbClr val="000000"/>
              </a:buClr>
              <a:buFont typeface="Arial"/>
              <a:buChar char="•"/>
              <a:tabLst>
                <a:tab pos="1773360" algn="l"/>
                <a:tab pos="2278080" algn="l"/>
              </a:tabLst>
            </a:pPr>
            <a:r>
              <a:rPr lang="en-US" sz="2400" b="0" strike="noStrike" spc="-1">
                <a:solidFill>
                  <a:srgbClr val="000000"/>
                </a:solidFill>
                <a:latin typeface="Calibri"/>
                <a:ea typeface="DejaVu Sans"/>
              </a:rPr>
              <a:t>Average page-fault service time = 8 milliseconds</a:t>
            </a:r>
            <a:endParaRPr lang="en-IN" sz="2400" b="0" strike="noStrike" spc="-1">
              <a:latin typeface="Arial"/>
            </a:endParaRPr>
          </a:p>
          <a:p>
            <a:pPr marL="228600" indent="-227880">
              <a:lnSpc>
                <a:spcPct val="90000"/>
              </a:lnSpc>
              <a:spcBef>
                <a:spcPts val="1001"/>
              </a:spcBef>
              <a:buClr>
                <a:srgbClr val="000000"/>
              </a:buClr>
              <a:buFont typeface="Arial"/>
              <a:buChar char="•"/>
              <a:tabLst>
                <a:tab pos="1773360" algn="l"/>
                <a:tab pos="2278080" algn="l"/>
              </a:tabLst>
            </a:pPr>
            <a:r>
              <a:rPr lang="en-US" sz="2400" b="0" strike="noStrike" spc="-1">
                <a:solidFill>
                  <a:srgbClr val="000000"/>
                </a:solidFill>
                <a:latin typeface="Calibri"/>
                <a:ea typeface="DejaVu Sans"/>
              </a:rPr>
              <a:t>EAT = (1 – p) x 200 + p (8 milliseconds) </a:t>
            </a:r>
            <a:endParaRPr lang="en-IN" sz="2400" b="0" strike="noStrike" spc="-1">
              <a:latin typeface="Arial"/>
            </a:endParaRPr>
          </a:p>
          <a:p>
            <a:pPr marL="228600" indent="-227880">
              <a:lnSpc>
                <a:spcPct val="90000"/>
              </a:lnSpc>
              <a:spcBef>
                <a:spcPts val="1001"/>
              </a:spcBef>
              <a:tabLst>
                <a:tab pos="0" algn="l"/>
              </a:tabLst>
            </a:pPr>
            <a:r>
              <a:rPr lang="en-US" sz="2400" b="0" strike="noStrike" spc="-1">
                <a:solidFill>
                  <a:srgbClr val="000000"/>
                </a:solidFill>
                <a:latin typeface="Calibri"/>
                <a:ea typeface="DejaVu Sans"/>
              </a:rPr>
              <a:t>	        = (1 – p)  x 200 + p x 8,000,000  = 200 + p x 7,999,800</a:t>
            </a:r>
            <a:endParaRPr lang="en-IN" sz="2400" b="0" strike="noStrike" spc="-1">
              <a:latin typeface="Arial"/>
            </a:endParaRPr>
          </a:p>
          <a:p>
            <a:pPr marL="228600" indent="-227880">
              <a:lnSpc>
                <a:spcPct val="90000"/>
              </a:lnSpc>
              <a:spcBef>
                <a:spcPts val="1001"/>
              </a:spcBef>
              <a:buClr>
                <a:srgbClr val="000000"/>
              </a:buClr>
              <a:buFont typeface="Arial"/>
              <a:buChar char="•"/>
              <a:tabLst>
                <a:tab pos="1773360" algn="l"/>
                <a:tab pos="2278080" algn="l"/>
              </a:tabLst>
            </a:pPr>
            <a:r>
              <a:rPr lang="en-US" sz="2400" b="0" strike="noStrike" spc="-1">
                <a:solidFill>
                  <a:srgbClr val="000000"/>
                </a:solidFill>
                <a:latin typeface="Calibri"/>
                <a:ea typeface="DejaVu Sans"/>
              </a:rPr>
              <a:t>If one access out of 1,000 causes a page fault, then</a:t>
            </a:r>
            <a:endParaRPr lang="en-IN" sz="2400" b="0" strike="noStrike" spc="-1">
              <a:latin typeface="Arial"/>
            </a:endParaRPr>
          </a:p>
          <a:p>
            <a:pPr marL="228600" indent="-227880">
              <a:lnSpc>
                <a:spcPct val="90000"/>
              </a:lnSpc>
              <a:spcBef>
                <a:spcPts val="1001"/>
              </a:spcBef>
              <a:tabLst>
                <a:tab pos="0" algn="l"/>
              </a:tabLst>
            </a:pPr>
            <a:r>
              <a:rPr lang="en-US" sz="2400" b="0" strike="noStrike" spc="-1">
                <a:solidFill>
                  <a:srgbClr val="000000"/>
                </a:solidFill>
                <a:latin typeface="Calibri"/>
                <a:ea typeface="DejaVu Sans"/>
              </a:rPr>
              <a:t>         EAT = 8.2 microseconds. </a:t>
            </a:r>
            <a:endParaRPr lang="en-IN" sz="2400" b="0" strike="noStrike" spc="-1">
              <a:latin typeface="Arial"/>
            </a:endParaRPr>
          </a:p>
          <a:p>
            <a:pPr marL="228600" indent="-227880">
              <a:lnSpc>
                <a:spcPct val="90000"/>
              </a:lnSpc>
              <a:spcBef>
                <a:spcPts val="1001"/>
              </a:spcBef>
              <a:tabLst>
                <a:tab pos="0" algn="l"/>
              </a:tabLst>
            </a:pPr>
            <a:r>
              <a:rPr lang="en-US" sz="2400" b="0" strike="noStrike" spc="-1">
                <a:solidFill>
                  <a:srgbClr val="000000"/>
                </a:solidFill>
                <a:latin typeface="Calibri"/>
                <a:ea typeface="DejaVu Sans"/>
              </a:rPr>
              <a:t>      This is a slowdown by a factor of 40!!</a:t>
            </a:r>
            <a:endParaRPr lang="en-IN" sz="2400" b="0" strike="noStrike" spc="-1">
              <a:latin typeface="Arial"/>
            </a:endParaRPr>
          </a:p>
          <a:p>
            <a:pPr marL="228600" indent="-227880">
              <a:lnSpc>
                <a:spcPct val="90000"/>
              </a:lnSpc>
              <a:spcBef>
                <a:spcPts val="1001"/>
              </a:spcBef>
              <a:buClr>
                <a:srgbClr val="000000"/>
              </a:buClr>
              <a:buFont typeface="Arial"/>
              <a:buChar char="•"/>
              <a:tabLst>
                <a:tab pos="1773360" algn="l"/>
                <a:tab pos="2278080" algn="l"/>
              </a:tabLst>
            </a:pPr>
            <a:r>
              <a:rPr lang="en-US" sz="2400" b="0" strike="noStrike" spc="-1">
                <a:solidFill>
                  <a:srgbClr val="000000"/>
                </a:solidFill>
                <a:latin typeface="Calibri"/>
                <a:ea typeface="DejaVu Sans"/>
              </a:rPr>
              <a:t>If want performance degradation &lt; 10 percent</a:t>
            </a:r>
            <a:endParaRPr lang="en-IN" sz="2400" b="0" strike="noStrike" spc="-1">
              <a:latin typeface="Arial"/>
            </a:endParaRPr>
          </a:p>
          <a:p>
            <a:pPr marL="685800" lvl="1" indent="-227880">
              <a:lnSpc>
                <a:spcPct val="90000"/>
              </a:lnSpc>
              <a:spcBef>
                <a:spcPts val="499"/>
              </a:spcBef>
              <a:buClr>
                <a:srgbClr val="000000"/>
              </a:buClr>
              <a:buFont typeface="Arial"/>
              <a:buChar char="•"/>
              <a:tabLst>
                <a:tab pos="1773360" algn="l"/>
                <a:tab pos="2278080" algn="l"/>
              </a:tabLst>
            </a:pPr>
            <a:r>
              <a:rPr lang="en-US" sz="2400" b="0" strike="noStrike" spc="-1">
                <a:solidFill>
                  <a:srgbClr val="000000"/>
                </a:solidFill>
                <a:latin typeface="Calibri"/>
                <a:ea typeface="DejaVu Sans"/>
              </a:rPr>
              <a:t>220 &gt; 200 + 7,999,800 x p</a:t>
            </a:r>
            <a:br/>
            <a:r>
              <a:rPr lang="en-US" sz="2400" b="0" strike="noStrike" spc="-1">
                <a:solidFill>
                  <a:srgbClr val="000000"/>
                </a:solidFill>
                <a:latin typeface="Calibri"/>
                <a:ea typeface="DejaVu Sans"/>
              </a:rPr>
              <a:t>20 &gt; 7,999,800 x p</a:t>
            </a:r>
            <a:endParaRPr lang="en-IN" sz="2400" b="0" strike="noStrike" spc="-1">
              <a:latin typeface="Arial"/>
            </a:endParaRPr>
          </a:p>
          <a:p>
            <a:pPr marL="685800" lvl="1" indent="-227880">
              <a:lnSpc>
                <a:spcPct val="90000"/>
              </a:lnSpc>
              <a:spcBef>
                <a:spcPts val="499"/>
              </a:spcBef>
              <a:buClr>
                <a:srgbClr val="000000"/>
              </a:buClr>
              <a:buFont typeface="Arial"/>
              <a:buChar char="•"/>
              <a:tabLst>
                <a:tab pos="1773360" algn="l"/>
                <a:tab pos="2278080" algn="l"/>
              </a:tabLst>
            </a:pPr>
            <a:r>
              <a:rPr lang="en-US" sz="2400" b="0" strike="noStrike" spc="-1">
                <a:solidFill>
                  <a:srgbClr val="000000"/>
                </a:solidFill>
                <a:latin typeface="Calibri"/>
                <a:ea typeface="DejaVu Sans"/>
              </a:rPr>
              <a:t>p &lt; .0000025</a:t>
            </a:r>
            <a:endParaRPr lang="en-IN" sz="2400" b="0" strike="noStrike" spc="-1">
              <a:latin typeface="Arial"/>
            </a:endParaRPr>
          </a:p>
          <a:p>
            <a:pPr marL="228600" indent="-227880">
              <a:lnSpc>
                <a:spcPct val="90000"/>
              </a:lnSpc>
              <a:spcBef>
                <a:spcPts val="1001"/>
              </a:spcBef>
              <a:tabLst>
                <a:tab pos="0" algn="l"/>
              </a:tabLst>
            </a:pPr>
            <a:r>
              <a:rPr lang="en-US" sz="2400" b="0" strike="noStrike" spc="-1">
                <a:solidFill>
                  <a:srgbClr val="000000"/>
                </a:solidFill>
                <a:latin typeface="Calibri"/>
                <a:ea typeface="DejaVu Sans"/>
              </a:rPr>
              <a:t>	</a:t>
            </a:r>
            <a:endParaRPr lang="en-IN" sz="2400" b="0" strike="noStrike" spc="-1">
              <a:latin typeface="Arial"/>
            </a:endParaRPr>
          </a:p>
        </p:txBody>
      </p:sp>
    </p:spTree>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1" name="CustomShape 2"/>
          <p:cNvSpPr/>
          <p:nvPr/>
        </p:nvSpPr>
        <p:spPr>
          <a:xfrm>
            <a:off x="438480" y="34164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Demand Paging Optimizations</a:t>
            </a:r>
            <a:endParaRPr lang="en-IN" sz="4000" b="0" strike="noStrike" spc="-1">
              <a:latin typeface="Arial"/>
            </a:endParaRPr>
          </a:p>
        </p:txBody>
      </p:sp>
      <p:sp>
        <p:nvSpPr>
          <p:cNvPr id="132" name="CustomShape 3"/>
          <p:cNvSpPr/>
          <p:nvPr/>
        </p:nvSpPr>
        <p:spPr>
          <a:xfrm>
            <a:off x="634320" y="1324080"/>
            <a:ext cx="111452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Swap space I/O faster than file system I/O even if on the same device</a:t>
            </a:r>
            <a:endParaRPr lang="en-IN" sz="2400" b="0" strike="noStrike" spc="-1">
              <a:latin typeface="Arial"/>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Calibri"/>
                <a:ea typeface="DejaVu Sans"/>
              </a:rPr>
              <a:t>Swap allocated in larger chunks, less management needed than file system</a:t>
            </a:r>
            <a:endParaRPr lang="en-IN" sz="2400" b="0" strike="noStrike" spc="-1">
              <a:latin typeface="Arial"/>
            </a:endParaRPr>
          </a:p>
          <a:p>
            <a:pPr marL="228600" indent="-22788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Copy entire process image to swap space at process load time</a:t>
            </a:r>
            <a:endParaRPr lang="en-IN" sz="2400" b="0" strike="noStrike" spc="-1">
              <a:latin typeface="Arial"/>
            </a:endParaRPr>
          </a:p>
          <a:p>
            <a:pPr marL="685800" lvl="1" indent="-227880">
              <a:lnSpc>
                <a:spcPct val="90000"/>
              </a:lnSpc>
              <a:spcBef>
                <a:spcPts val="499"/>
              </a:spcBef>
              <a:buClr>
                <a:srgbClr val="000000"/>
              </a:buClr>
              <a:buFont typeface="Arial"/>
              <a:buChar char="•"/>
            </a:pPr>
            <a:r>
              <a:rPr lang="en-US" sz="2400" b="0" strike="noStrike" spc="-1">
                <a:solidFill>
                  <a:srgbClr val="000000"/>
                </a:solidFill>
                <a:latin typeface="Calibri"/>
                <a:ea typeface="DejaVu Sans"/>
              </a:rPr>
              <a:t>Then page in and out of swap space</a:t>
            </a:r>
            <a:endParaRPr lang="en-IN" sz="2400" b="0" strike="noStrike" spc="-1">
              <a:latin typeface="Arial"/>
            </a:endParaRPr>
          </a:p>
          <a:p>
            <a:pPr marL="228600" indent="-22788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Dirty bit</a:t>
            </a:r>
            <a:endParaRPr lang="en-IN" sz="2400" b="0" strike="noStrike" spc="-1">
              <a:latin typeface="Arial"/>
            </a:endParaRPr>
          </a:p>
        </p:txBody>
      </p:sp>
    </p:spTree>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4" name="CustomShape 2"/>
          <p:cNvSpPr/>
          <p:nvPr/>
        </p:nvSpPr>
        <p:spPr>
          <a:xfrm>
            <a:off x="438480" y="34164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Page Replacement</a:t>
            </a:r>
            <a:endParaRPr lang="en-IN" sz="4000" b="0" strike="noStrike" spc="-1">
              <a:latin typeface="Arial"/>
            </a:endParaRPr>
          </a:p>
        </p:txBody>
      </p:sp>
      <p:sp>
        <p:nvSpPr>
          <p:cNvPr id="135" name="CustomShape 3"/>
          <p:cNvSpPr/>
          <p:nvPr/>
        </p:nvSpPr>
        <p:spPr>
          <a:xfrm>
            <a:off x="634320" y="1324080"/>
            <a:ext cx="1104660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Use </a:t>
            </a:r>
            <a:r>
              <a:rPr lang="en-US" sz="2400" b="1" strike="noStrike" spc="-1">
                <a:solidFill>
                  <a:srgbClr val="3366FF"/>
                </a:solidFill>
                <a:latin typeface="Calibri"/>
                <a:ea typeface="DejaVu Sans"/>
              </a:rPr>
              <a:t>modify </a:t>
            </a:r>
            <a:r>
              <a:rPr lang="en-US" sz="2400" b="0" strike="noStrike" spc="-1">
                <a:solidFill>
                  <a:srgbClr val="000000"/>
                </a:solidFill>
                <a:latin typeface="Calibri"/>
                <a:ea typeface="DejaVu Sans"/>
              </a:rPr>
              <a:t>(</a:t>
            </a:r>
            <a:r>
              <a:rPr lang="en-US" sz="2400" b="1" strike="noStrike" spc="-1">
                <a:solidFill>
                  <a:srgbClr val="3366FF"/>
                </a:solidFill>
                <a:latin typeface="Calibri"/>
                <a:ea typeface="DejaVu Sans"/>
              </a:rPr>
              <a:t>dirty</a:t>
            </a:r>
            <a:r>
              <a:rPr lang="en-US" sz="2400" b="0" strike="noStrike" spc="-1">
                <a:solidFill>
                  <a:srgbClr val="000000"/>
                </a:solidFill>
                <a:latin typeface="Calibri"/>
                <a:ea typeface="DejaVu Sans"/>
              </a:rPr>
              <a:t>)</a:t>
            </a:r>
            <a:r>
              <a:rPr lang="en-US" sz="2400" b="1" strike="noStrike" spc="-1">
                <a:solidFill>
                  <a:srgbClr val="3366FF"/>
                </a:solidFill>
                <a:latin typeface="Calibri"/>
                <a:ea typeface="DejaVu Sans"/>
              </a:rPr>
              <a:t> bit </a:t>
            </a:r>
            <a:r>
              <a:rPr lang="en-US" sz="2400" b="0" strike="noStrike" spc="-1">
                <a:solidFill>
                  <a:srgbClr val="000000"/>
                </a:solidFill>
                <a:latin typeface="Calibri"/>
                <a:ea typeface="DejaVu Sans"/>
              </a:rPr>
              <a:t>to reduce overhead of page transfers – only modified pages are written to disk</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Page replacement completes separation between logical memory and physical memory – large virtual memory can be provided on a smaller physical memory</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Find the location of the desired page on disk</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Find a free frame:</a:t>
            </a:r>
            <a:br/>
            <a:r>
              <a:rPr lang="en-US" sz="2400" b="0" strike="noStrike" spc="-1">
                <a:solidFill>
                  <a:srgbClr val="000000"/>
                </a:solidFill>
                <a:latin typeface="Calibri"/>
                <a:ea typeface="DejaVu Sans"/>
              </a:rPr>
              <a:t>   -  If there is a free frame, use it</a:t>
            </a:r>
            <a:br/>
            <a:r>
              <a:rPr lang="en-US" sz="2400" b="0" strike="noStrike" spc="-1">
                <a:solidFill>
                  <a:srgbClr val="000000"/>
                </a:solidFill>
                <a:latin typeface="Calibri"/>
                <a:ea typeface="DejaVu Sans"/>
              </a:rPr>
              <a:t>   -  If there is no free frame, use a page replacement algorithm to select a </a:t>
            </a:r>
            <a:r>
              <a:rPr lang="en-US" sz="2400" b="1" strike="noStrike" spc="-1">
                <a:solidFill>
                  <a:srgbClr val="3366FF"/>
                </a:solidFill>
                <a:latin typeface="Calibri"/>
                <a:ea typeface="DejaVu Sans"/>
              </a:rPr>
              <a:t>victim</a:t>
            </a:r>
            <a:r>
              <a:rPr lang="en-US" sz="2400" b="0" strike="noStrike" spc="-1">
                <a:solidFill>
                  <a:srgbClr val="3366FF"/>
                </a:solidFill>
                <a:latin typeface="Calibri"/>
                <a:ea typeface="DejaVu Sans"/>
              </a:rPr>
              <a:t> </a:t>
            </a:r>
            <a:r>
              <a:rPr lang="en-US" sz="2400" b="1" strike="noStrike" spc="-1">
                <a:solidFill>
                  <a:srgbClr val="3366FF"/>
                </a:solidFill>
                <a:latin typeface="Calibri"/>
                <a:ea typeface="DejaVu Sans"/>
              </a:rPr>
              <a:t>frame</a:t>
            </a:r>
            <a:br/>
            <a:r>
              <a:rPr lang="en-US" sz="2400" b="1" strike="noStrike" spc="-1">
                <a:solidFill>
                  <a:srgbClr val="3366FF"/>
                </a:solidFill>
                <a:latin typeface="Calibri"/>
                <a:ea typeface="DejaVu Sans"/>
              </a:rPr>
              <a:t>	- </a:t>
            </a:r>
            <a:r>
              <a:rPr lang="en-US" sz="2400" b="0" strike="noStrike" spc="-1">
                <a:solidFill>
                  <a:srgbClr val="000000"/>
                </a:solidFill>
                <a:latin typeface="Calibri"/>
                <a:ea typeface="DejaVu Sans"/>
              </a:rPr>
              <a:t>Write victim frame to disk if dirty</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Bring  the desired page into the (newly) free frame; update the page and frame tables</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Continue the process by restarting the instruction that caused the trap</a:t>
            </a:r>
            <a:endParaRPr lang="en-IN" sz="2400" b="0" strike="noStrike" spc="-1">
              <a:latin typeface="Arial"/>
            </a:endParaRPr>
          </a:p>
          <a:p>
            <a:pPr>
              <a:lnSpc>
                <a:spcPct val="90000"/>
              </a:lnSpc>
              <a:spcBef>
                <a:spcPts val="1001"/>
              </a:spcBef>
            </a:pPr>
            <a:endParaRPr lang="en-IN" sz="2400" b="0" strike="noStrike" spc="-1">
              <a:latin typeface="Arial"/>
            </a:endParaRPr>
          </a:p>
        </p:txBody>
      </p:sp>
    </p:spTree>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7" name="CustomShape 2"/>
          <p:cNvSpPr/>
          <p:nvPr/>
        </p:nvSpPr>
        <p:spPr>
          <a:xfrm>
            <a:off x="438480" y="34164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First-In-First-Out (FIFO) Algorithm</a:t>
            </a:r>
            <a:endParaRPr lang="en-IN" sz="4000" b="0" strike="noStrike" spc="-1">
              <a:latin typeface="Arial"/>
            </a:endParaRPr>
          </a:p>
        </p:txBody>
      </p:sp>
      <p:sp>
        <p:nvSpPr>
          <p:cNvPr id="138" name="CustomShape 3"/>
          <p:cNvSpPr/>
          <p:nvPr/>
        </p:nvSpPr>
        <p:spPr>
          <a:xfrm>
            <a:off x="1216800" y="1371960"/>
            <a:ext cx="111452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Reference string: </a:t>
            </a:r>
            <a:r>
              <a:rPr lang="en-US" sz="2800" b="1" strike="noStrike" spc="-1">
                <a:solidFill>
                  <a:srgbClr val="FF0000"/>
                </a:solidFill>
                <a:latin typeface="Calibri"/>
                <a:ea typeface="DejaVu Sans"/>
              </a:rPr>
              <a:t>7,0,1,2,0,3,0,4,2,3,0,3,2,1,2,0,1,7,0,1</a:t>
            </a:r>
            <a:endParaRPr lang="en-IN" sz="2800" b="0" strike="noStrike" spc="-1">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3 frames (3 pages can be in memory at a time per process)</a:t>
            </a:r>
            <a:endParaRPr lang="en-IN" sz="2800" b="0" strike="noStrike" spc="-1">
              <a:latin typeface="Arial"/>
            </a:endParaRPr>
          </a:p>
          <a:p>
            <a:pPr marL="228600" indent="-227880">
              <a:lnSpc>
                <a:spcPct val="90000"/>
              </a:lnSpc>
              <a:spcBef>
                <a:spcPts val="1001"/>
              </a:spcBef>
              <a:tabLst>
                <a:tab pos="0" algn="l"/>
              </a:tabLst>
            </a:pPr>
            <a:endParaRPr lang="en-IN" sz="2800" b="0" strike="noStrike" spc="-1">
              <a:latin typeface="Arial"/>
            </a:endParaRPr>
          </a:p>
          <a:p>
            <a:pPr marL="228600" indent="-227880">
              <a:lnSpc>
                <a:spcPct val="90000"/>
              </a:lnSpc>
              <a:spcBef>
                <a:spcPts val="1001"/>
              </a:spcBef>
              <a:tabLst>
                <a:tab pos="0" algn="l"/>
              </a:tabLst>
            </a:pPr>
            <a:br/>
            <a:endParaRPr lang="en-IN" sz="2800" b="0" strike="noStrike" spc="-1">
              <a:latin typeface="Arial"/>
            </a:endParaRPr>
          </a:p>
          <a:p>
            <a:pPr marL="228600" indent="-227880">
              <a:lnSpc>
                <a:spcPct val="90000"/>
              </a:lnSpc>
              <a:spcBef>
                <a:spcPts val="1001"/>
              </a:spcBef>
              <a:tabLst>
                <a:tab pos="0" algn="l"/>
              </a:tabLst>
            </a:pPr>
            <a:endParaRPr lang="en-IN" sz="2800" b="0" strike="noStrike" spc="-1">
              <a:latin typeface="Arial"/>
            </a:endParaRPr>
          </a:p>
          <a:p>
            <a:pPr marL="228600" indent="-22788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ea typeface="DejaVu Sans"/>
              </a:rPr>
              <a:t>Can vary by reference string: consider 1,2,3,4,1,2,5,1,2,3,4,5</a:t>
            </a:r>
            <a:endParaRPr lang="en-IN" sz="2800" b="0" strike="noStrike" spc="-1">
              <a:latin typeface="Arial"/>
            </a:endParaRPr>
          </a:p>
          <a:p>
            <a:pPr marL="685800" lvl="1" indent="-22788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ea typeface="DejaVu Sans"/>
              </a:rPr>
              <a:t>Adding more frames can cause more page faults!</a:t>
            </a:r>
            <a:endParaRPr lang="en-IN" sz="2400" b="0" strike="noStrike" spc="-1">
              <a:latin typeface="Arial"/>
            </a:endParaRPr>
          </a:p>
          <a:p>
            <a:pPr marL="1143000" lvl="2" indent="-227880">
              <a:lnSpc>
                <a:spcPct val="90000"/>
              </a:lnSpc>
              <a:spcBef>
                <a:spcPts val="499"/>
              </a:spcBef>
              <a:buClr>
                <a:srgbClr val="3366FF"/>
              </a:buClr>
              <a:buFont typeface="Arial"/>
              <a:buChar char="•"/>
              <a:tabLst>
                <a:tab pos="0" algn="l"/>
              </a:tabLst>
            </a:pPr>
            <a:r>
              <a:rPr lang="en-US" sz="2000" b="1" strike="noStrike" spc="-1">
                <a:solidFill>
                  <a:srgbClr val="3366FF"/>
                </a:solidFill>
                <a:latin typeface="Calibri"/>
                <a:ea typeface="DejaVu Sans"/>
              </a:rPr>
              <a:t>Belady’s Anomaly</a:t>
            </a:r>
            <a:endParaRPr lang="en-IN" sz="2000" b="0" strike="noStrike" spc="-1">
              <a:latin typeface="Arial"/>
            </a:endParaRPr>
          </a:p>
          <a:p>
            <a:pPr marL="228600" indent="-22788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ea typeface="DejaVu Sans"/>
              </a:rPr>
              <a:t>How to track ages of pages? </a:t>
            </a:r>
            <a:endParaRPr lang="en-IN" sz="2800" b="0" strike="noStrike" spc="-1">
              <a:latin typeface="Arial"/>
            </a:endParaRPr>
          </a:p>
          <a:p>
            <a:pPr marL="685800" lvl="1" indent="-22788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ea typeface="DejaVu Sans"/>
              </a:rPr>
              <a:t>Just use a FIFO queue</a:t>
            </a:r>
            <a:endParaRPr lang="en-IN" sz="2400" b="0" strike="noStrike" spc="-1">
              <a:latin typeface="Arial"/>
            </a:endParaRPr>
          </a:p>
        </p:txBody>
      </p:sp>
      <p:grpSp>
        <p:nvGrpSpPr>
          <p:cNvPr id="139" name="Group 4"/>
          <p:cNvGrpSpPr/>
          <p:nvPr/>
        </p:nvGrpSpPr>
        <p:grpSpPr>
          <a:xfrm>
            <a:off x="760320" y="2934720"/>
            <a:ext cx="361800" cy="1160640"/>
            <a:chOff x="760320" y="2934720"/>
            <a:chExt cx="361800" cy="1160640"/>
          </a:xfrm>
        </p:grpSpPr>
        <p:sp>
          <p:nvSpPr>
            <p:cNvPr id="140" name="CustomShape 5"/>
            <p:cNvSpPr/>
            <p:nvPr/>
          </p:nvSpPr>
          <p:spPr>
            <a:xfrm>
              <a:off x="760320" y="2934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141" name="CustomShape 6"/>
            <p:cNvSpPr/>
            <p:nvPr/>
          </p:nvSpPr>
          <p:spPr>
            <a:xfrm>
              <a:off x="760320" y="3321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a:lstStyle/>
            <a:p>
              <a:endParaRPr/>
            </a:p>
          </p:txBody>
        </p:sp>
        <p:sp>
          <p:nvSpPr>
            <p:cNvPr id="142" name="CustomShape 7"/>
            <p:cNvSpPr/>
            <p:nvPr/>
          </p:nvSpPr>
          <p:spPr>
            <a:xfrm>
              <a:off x="760320" y="37090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a:lstStyle/>
            <a:p>
              <a:endParaRPr/>
            </a:p>
          </p:txBody>
        </p:sp>
      </p:grpSp>
      <p:sp>
        <p:nvSpPr>
          <p:cNvPr id="143" name="CustomShape 8"/>
          <p:cNvSpPr/>
          <p:nvPr/>
        </p:nvSpPr>
        <p:spPr>
          <a:xfrm>
            <a:off x="767880" y="2437560"/>
            <a:ext cx="10894680" cy="414000"/>
          </a:xfrm>
          <a:prstGeom prst="rect">
            <a:avLst/>
          </a:prstGeom>
          <a:noFill/>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just">
              <a:lnSpc>
                <a:spcPct val="100000"/>
              </a:lnSpc>
            </a:pPr>
            <a:r>
              <a:rPr lang="en-US" sz="2400" b="1" strike="noStrike" spc="-1">
                <a:solidFill>
                  <a:srgbClr val="FF0000"/>
                </a:solidFill>
                <a:latin typeface="Calibri"/>
                <a:ea typeface="DejaVu Sans"/>
              </a:rPr>
              <a:t>7       0      1      2     0     3       0        4      2       3      0     3    2    1       2     0    1    7      0      1</a:t>
            </a:r>
            <a:endParaRPr lang="en-IN" sz="2400" b="0" strike="noStrike" spc="-1">
              <a:latin typeface="Arial"/>
            </a:endParaRPr>
          </a:p>
        </p:txBody>
      </p:sp>
      <p:grpSp>
        <p:nvGrpSpPr>
          <p:cNvPr id="144" name="Group 9"/>
          <p:cNvGrpSpPr/>
          <p:nvPr/>
        </p:nvGrpSpPr>
        <p:grpSpPr>
          <a:xfrm>
            <a:off x="1369080" y="2934720"/>
            <a:ext cx="361800" cy="1160640"/>
            <a:chOff x="1369080" y="2934720"/>
            <a:chExt cx="361800" cy="1160640"/>
          </a:xfrm>
        </p:grpSpPr>
        <p:sp>
          <p:nvSpPr>
            <p:cNvPr id="145" name="CustomShape 10"/>
            <p:cNvSpPr/>
            <p:nvPr/>
          </p:nvSpPr>
          <p:spPr>
            <a:xfrm>
              <a:off x="1369080" y="2934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146" name="CustomShape 11"/>
            <p:cNvSpPr/>
            <p:nvPr/>
          </p:nvSpPr>
          <p:spPr>
            <a:xfrm>
              <a:off x="1369080" y="3321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147" name="CustomShape 12"/>
            <p:cNvSpPr/>
            <p:nvPr/>
          </p:nvSpPr>
          <p:spPr>
            <a:xfrm>
              <a:off x="1369080" y="37090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a:lstStyle/>
            <a:p>
              <a:endParaRPr/>
            </a:p>
          </p:txBody>
        </p:sp>
      </p:grpSp>
      <p:grpSp>
        <p:nvGrpSpPr>
          <p:cNvPr id="148" name="Group 13"/>
          <p:cNvGrpSpPr/>
          <p:nvPr/>
        </p:nvGrpSpPr>
        <p:grpSpPr>
          <a:xfrm>
            <a:off x="2520360" y="2930760"/>
            <a:ext cx="361800" cy="1160640"/>
            <a:chOff x="2520360" y="2930760"/>
            <a:chExt cx="361800" cy="1160640"/>
          </a:xfrm>
        </p:grpSpPr>
        <p:sp>
          <p:nvSpPr>
            <p:cNvPr id="149" name="CustomShape 14"/>
            <p:cNvSpPr/>
            <p:nvPr/>
          </p:nvSpPr>
          <p:spPr>
            <a:xfrm>
              <a:off x="2520360" y="29307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150" name="CustomShape 15"/>
            <p:cNvSpPr/>
            <p:nvPr/>
          </p:nvSpPr>
          <p:spPr>
            <a:xfrm>
              <a:off x="2520360" y="33177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151" name="CustomShape 16"/>
            <p:cNvSpPr/>
            <p:nvPr/>
          </p:nvSpPr>
          <p:spPr>
            <a:xfrm>
              <a:off x="2520360" y="37051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grpSp>
        <p:nvGrpSpPr>
          <p:cNvPr id="152" name="Group 17"/>
          <p:cNvGrpSpPr/>
          <p:nvPr/>
        </p:nvGrpSpPr>
        <p:grpSpPr>
          <a:xfrm>
            <a:off x="3539520" y="2944800"/>
            <a:ext cx="361800" cy="1160280"/>
            <a:chOff x="3539520" y="2944800"/>
            <a:chExt cx="361800" cy="1160280"/>
          </a:xfrm>
        </p:grpSpPr>
        <p:sp>
          <p:nvSpPr>
            <p:cNvPr id="153" name="CustomShape 18"/>
            <p:cNvSpPr/>
            <p:nvPr/>
          </p:nvSpPr>
          <p:spPr>
            <a:xfrm>
              <a:off x="3539520" y="29448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154" name="CustomShape 19"/>
            <p:cNvSpPr/>
            <p:nvPr/>
          </p:nvSpPr>
          <p:spPr>
            <a:xfrm>
              <a:off x="3539520" y="33318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sp>
          <p:nvSpPr>
            <p:cNvPr id="155" name="CustomShape 20"/>
            <p:cNvSpPr/>
            <p:nvPr/>
          </p:nvSpPr>
          <p:spPr>
            <a:xfrm>
              <a:off x="3539520" y="37188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grpSp>
        <p:nvGrpSpPr>
          <p:cNvPr id="156" name="Group 21"/>
          <p:cNvGrpSpPr/>
          <p:nvPr/>
        </p:nvGrpSpPr>
        <p:grpSpPr>
          <a:xfrm>
            <a:off x="4156200" y="2944800"/>
            <a:ext cx="361800" cy="1160280"/>
            <a:chOff x="4156200" y="2944800"/>
            <a:chExt cx="361800" cy="1160280"/>
          </a:xfrm>
        </p:grpSpPr>
        <p:sp>
          <p:nvSpPr>
            <p:cNvPr id="157" name="CustomShape 22"/>
            <p:cNvSpPr/>
            <p:nvPr/>
          </p:nvSpPr>
          <p:spPr>
            <a:xfrm>
              <a:off x="4156200" y="29448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158" name="CustomShape 23"/>
            <p:cNvSpPr/>
            <p:nvPr/>
          </p:nvSpPr>
          <p:spPr>
            <a:xfrm>
              <a:off x="4156200" y="33318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sp>
          <p:nvSpPr>
            <p:cNvPr id="159" name="CustomShape 24"/>
            <p:cNvSpPr/>
            <p:nvPr/>
          </p:nvSpPr>
          <p:spPr>
            <a:xfrm>
              <a:off x="4156200" y="37188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grpSp>
      <p:grpSp>
        <p:nvGrpSpPr>
          <p:cNvPr id="160" name="Group 25"/>
          <p:cNvGrpSpPr/>
          <p:nvPr/>
        </p:nvGrpSpPr>
        <p:grpSpPr>
          <a:xfrm>
            <a:off x="4806720" y="2955240"/>
            <a:ext cx="361800" cy="1160640"/>
            <a:chOff x="4806720" y="2955240"/>
            <a:chExt cx="361800" cy="1160640"/>
          </a:xfrm>
        </p:grpSpPr>
        <p:sp>
          <p:nvSpPr>
            <p:cNvPr id="161" name="CustomShape 26"/>
            <p:cNvSpPr/>
            <p:nvPr/>
          </p:nvSpPr>
          <p:spPr>
            <a:xfrm>
              <a:off x="4806720" y="29552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4</a:t>
              </a:r>
              <a:endParaRPr lang="en-IN" sz="1800" b="0" strike="noStrike" spc="-1">
                <a:latin typeface="Arial"/>
              </a:endParaRPr>
            </a:p>
          </p:txBody>
        </p:sp>
        <p:sp>
          <p:nvSpPr>
            <p:cNvPr id="162" name="CustomShape 27"/>
            <p:cNvSpPr/>
            <p:nvPr/>
          </p:nvSpPr>
          <p:spPr>
            <a:xfrm>
              <a:off x="4806720" y="33426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sp>
          <p:nvSpPr>
            <p:cNvPr id="163" name="CustomShape 28"/>
            <p:cNvSpPr/>
            <p:nvPr/>
          </p:nvSpPr>
          <p:spPr>
            <a:xfrm>
              <a:off x="4806720" y="37296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grpSp>
      <p:grpSp>
        <p:nvGrpSpPr>
          <p:cNvPr id="164" name="Group 29"/>
          <p:cNvGrpSpPr/>
          <p:nvPr/>
        </p:nvGrpSpPr>
        <p:grpSpPr>
          <a:xfrm>
            <a:off x="5382720" y="2957760"/>
            <a:ext cx="361800" cy="1160640"/>
            <a:chOff x="5382720" y="2957760"/>
            <a:chExt cx="361800" cy="1160640"/>
          </a:xfrm>
        </p:grpSpPr>
        <p:sp>
          <p:nvSpPr>
            <p:cNvPr id="165" name="CustomShape 30"/>
            <p:cNvSpPr/>
            <p:nvPr/>
          </p:nvSpPr>
          <p:spPr>
            <a:xfrm>
              <a:off x="5382720" y="29577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4</a:t>
              </a:r>
              <a:endParaRPr lang="en-IN" sz="1800" b="0" strike="noStrike" spc="-1">
                <a:latin typeface="Arial"/>
              </a:endParaRPr>
            </a:p>
          </p:txBody>
        </p:sp>
        <p:sp>
          <p:nvSpPr>
            <p:cNvPr id="166" name="CustomShape 31"/>
            <p:cNvSpPr/>
            <p:nvPr/>
          </p:nvSpPr>
          <p:spPr>
            <a:xfrm>
              <a:off x="5382720" y="33447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167" name="CustomShape 32"/>
            <p:cNvSpPr/>
            <p:nvPr/>
          </p:nvSpPr>
          <p:spPr>
            <a:xfrm>
              <a:off x="5382720" y="37321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grpSp>
      <p:grpSp>
        <p:nvGrpSpPr>
          <p:cNvPr id="168" name="Group 33"/>
          <p:cNvGrpSpPr/>
          <p:nvPr/>
        </p:nvGrpSpPr>
        <p:grpSpPr>
          <a:xfrm>
            <a:off x="5992920" y="2941200"/>
            <a:ext cx="361800" cy="1160640"/>
            <a:chOff x="5992920" y="2941200"/>
            <a:chExt cx="361800" cy="1160640"/>
          </a:xfrm>
        </p:grpSpPr>
        <p:sp>
          <p:nvSpPr>
            <p:cNvPr id="169" name="CustomShape 34"/>
            <p:cNvSpPr/>
            <p:nvPr/>
          </p:nvSpPr>
          <p:spPr>
            <a:xfrm>
              <a:off x="5992920" y="2941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4</a:t>
              </a:r>
              <a:endParaRPr lang="en-IN" sz="1800" b="0" strike="noStrike" spc="-1">
                <a:latin typeface="Arial"/>
              </a:endParaRPr>
            </a:p>
          </p:txBody>
        </p:sp>
        <p:sp>
          <p:nvSpPr>
            <p:cNvPr id="170" name="CustomShape 35"/>
            <p:cNvSpPr/>
            <p:nvPr/>
          </p:nvSpPr>
          <p:spPr>
            <a:xfrm>
              <a:off x="5992920" y="33285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171" name="CustomShape 36"/>
            <p:cNvSpPr/>
            <p:nvPr/>
          </p:nvSpPr>
          <p:spPr>
            <a:xfrm>
              <a:off x="5992920" y="37155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grpSp>
      <p:grpSp>
        <p:nvGrpSpPr>
          <p:cNvPr id="172" name="Group 37"/>
          <p:cNvGrpSpPr/>
          <p:nvPr/>
        </p:nvGrpSpPr>
        <p:grpSpPr>
          <a:xfrm>
            <a:off x="6595200" y="2941200"/>
            <a:ext cx="361800" cy="1160640"/>
            <a:chOff x="6595200" y="2941200"/>
            <a:chExt cx="361800" cy="1160640"/>
          </a:xfrm>
        </p:grpSpPr>
        <p:sp>
          <p:nvSpPr>
            <p:cNvPr id="173" name="CustomShape 38"/>
            <p:cNvSpPr/>
            <p:nvPr/>
          </p:nvSpPr>
          <p:spPr>
            <a:xfrm>
              <a:off x="6595200" y="2941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174" name="CustomShape 39"/>
            <p:cNvSpPr/>
            <p:nvPr/>
          </p:nvSpPr>
          <p:spPr>
            <a:xfrm>
              <a:off x="6595200" y="33285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175" name="CustomShape 40"/>
            <p:cNvSpPr/>
            <p:nvPr/>
          </p:nvSpPr>
          <p:spPr>
            <a:xfrm>
              <a:off x="6595200" y="37155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grpSp>
      <p:grpSp>
        <p:nvGrpSpPr>
          <p:cNvPr id="176" name="Group 41"/>
          <p:cNvGrpSpPr/>
          <p:nvPr/>
        </p:nvGrpSpPr>
        <p:grpSpPr>
          <a:xfrm>
            <a:off x="7981920" y="2930760"/>
            <a:ext cx="361800" cy="1160640"/>
            <a:chOff x="7981920" y="2930760"/>
            <a:chExt cx="361800" cy="1160640"/>
          </a:xfrm>
        </p:grpSpPr>
        <p:sp>
          <p:nvSpPr>
            <p:cNvPr id="177" name="CustomShape 42"/>
            <p:cNvSpPr/>
            <p:nvPr/>
          </p:nvSpPr>
          <p:spPr>
            <a:xfrm>
              <a:off x="7981920" y="29307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178" name="CustomShape 43"/>
            <p:cNvSpPr/>
            <p:nvPr/>
          </p:nvSpPr>
          <p:spPr>
            <a:xfrm>
              <a:off x="7981920" y="33177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sp>
          <p:nvSpPr>
            <p:cNvPr id="179" name="CustomShape 44"/>
            <p:cNvSpPr/>
            <p:nvPr/>
          </p:nvSpPr>
          <p:spPr>
            <a:xfrm>
              <a:off x="7981920" y="37051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grpSp>
      <p:grpSp>
        <p:nvGrpSpPr>
          <p:cNvPr id="180" name="Group 45"/>
          <p:cNvGrpSpPr/>
          <p:nvPr/>
        </p:nvGrpSpPr>
        <p:grpSpPr>
          <a:xfrm>
            <a:off x="8598240" y="2936880"/>
            <a:ext cx="361800" cy="1160640"/>
            <a:chOff x="8598240" y="2936880"/>
            <a:chExt cx="361800" cy="1160640"/>
          </a:xfrm>
        </p:grpSpPr>
        <p:sp>
          <p:nvSpPr>
            <p:cNvPr id="181" name="CustomShape 46"/>
            <p:cNvSpPr/>
            <p:nvPr/>
          </p:nvSpPr>
          <p:spPr>
            <a:xfrm>
              <a:off x="8598240" y="29368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182" name="CustomShape 47"/>
            <p:cNvSpPr/>
            <p:nvPr/>
          </p:nvSpPr>
          <p:spPr>
            <a:xfrm>
              <a:off x="8598240" y="33238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sp>
          <p:nvSpPr>
            <p:cNvPr id="183" name="CustomShape 48"/>
            <p:cNvSpPr/>
            <p:nvPr/>
          </p:nvSpPr>
          <p:spPr>
            <a:xfrm>
              <a:off x="8598240" y="37112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grpSp>
      <p:grpSp>
        <p:nvGrpSpPr>
          <p:cNvPr id="184" name="Group 49"/>
          <p:cNvGrpSpPr/>
          <p:nvPr/>
        </p:nvGrpSpPr>
        <p:grpSpPr>
          <a:xfrm>
            <a:off x="9957600" y="2985840"/>
            <a:ext cx="361800" cy="1160640"/>
            <a:chOff x="9957600" y="2985840"/>
            <a:chExt cx="361800" cy="1160640"/>
          </a:xfrm>
        </p:grpSpPr>
        <p:sp>
          <p:nvSpPr>
            <p:cNvPr id="185" name="CustomShape 50"/>
            <p:cNvSpPr/>
            <p:nvPr/>
          </p:nvSpPr>
          <p:spPr>
            <a:xfrm>
              <a:off x="9957600" y="29858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186" name="CustomShape 51"/>
            <p:cNvSpPr/>
            <p:nvPr/>
          </p:nvSpPr>
          <p:spPr>
            <a:xfrm>
              <a:off x="9957600" y="33728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sp>
          <p:nvSpPr>
            <p:cNvPr id="187" name="CustomShape 52"/>
            <p:cNvSpPr/>
            <p:nvPr/>
          </p:nvSpPr>
          <p:spPr>
            <a:xfrm>
              <a:off x="9957600" y="3760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grpSp>
      <p:grpSp>
        <p:nvGrpSpPr>
          <p:cNvPr id="188" name="Group 53"/>
          <p:cNvGrpSpPr/>
          <p:nvPr/>
        </p:nvGrpSpPr>
        <p:grpSpPr>
          <a:xfrm>
            <a:off x="10529640" y="2985840"/>
            <a:ext cx="361800" cy="1160640"/>
            <a:chOff x="10529640" y="2985840"/>
            <a:chExt cx="361800" cy="1160640"/>
          </a:xfrm>
        </p:grpSpPr>
        <p:sp>
          <p:nvSpPr>
            <p:cNvPr id="189" name="CustomShape 54"/>
            <p:cNvSpPr/>
            <p:nvPr/>
          </p:nvSpPr>
          <p:spPr>
            <a:xfrm>
              <a:off x="10529640" y="29858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190" name="CustomShape 55"/>
            <p:cNvSpPr/>
            <p:nvPr/>
          </p:nvSpPr>
          <p:spPr>
            <a:xfrm>
              <a:off x="10529640" y="33728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191" name="CustomShape 56"/>
            <p:cNvSpPr/>
            <p:nvPr/>
          </p:nvSpPr>
          <p:spPr>
            <a:xfrm>
              <a:off x="10529640" y="3760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grpSp>
      <p:grpSp>
        <p:nvGrpSpPr>
          <p:cNvPr id="192" name="Group 57"/>
          <p:cNvGrpSpPr/>
          <p:nvPr/>
        </p:nvGrpSpPr>
        <p:grpSpPr>
          <a:xfrm>
            <a:off x="11101680" y="2985840"/>
            <a:ext cx="361800" cy="1160640"/>
            <a:chOff x="11101680" y="2985840"/>
            <a:chExt cx="361800" cy="1160640"/>
          </a:xfrm>
        </p:grpSpPr>
        <p:sp>
          <p:nvSpPr>
            <p:cNvPr id="193" name="CustomShape 58"/>
            <p:cNvSpPr/>
            <p:nvPr/>
          </p:nvSpPr>
          <p:spPr>
            <a:xfrm>
              <a:off x="11101680" y="29858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194" name="CustomShape 59"/>
            <p:cNvSpPr/>
            <p:nvPr/>
          </p:nvSpPr>
          <p:spPr>
            <a:xfrm>
              <a:off x="11101680" y="33728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195" name="CustomShape 60"/>
            <p:cNvSpPr/>
            <p:nvPr/>
          </p:nvSpPr>
          <p:spPr>
            <a:xfrm>
              <a:off x="11101680" y="3760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grpSp>
        <p:nvGrpSpPr>
          <p:cNvPr id="196" name="Group 61"/>
          <p:cNvGrpSpPr/>
          <p:nvPr/>
        </p:nvGrpSpPr>
        <p:grpSpPr>
          <a:xfrm>
            <a:off x="1955520" y="2934720"/>
            <a:ext cx="361800" cy="1160640"/>
            <a:chOff x="1955520" y="2934720"/>
            <a:chExt cx="361800" cy="1160640"/>
          </a:xfrm>
        </p:grpSpPr>
        <p:sp>
          <p:nvSpPr>
            <p:cNvPr id="197" name="CustomShape 62"/>
            <p:cNvSpPr/>
            <p:nvPr/>
          </p:nvSpPr>
          <p:spPr>
            <a:xfrm>
              <a:off x="1955520" y="2934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198" name="CustomShape 63"/>
            <p:cNvSpPr/>
            <p:nvPr/>
          </p:nvSpPr>
          <p:spPr>
            <a:xfrm>
              <a:off x="1955520" y="3321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199" name="CustomShape 64"/>
            <p:cNvSpPr/>
            <p:nvPr/>
          </p:nvSpPr>
          <p:spPr>
            <a:xfrm>
              <a:off x="1955520" y="37090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5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17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18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nodeType="clickEffect">
                                  <p:stCondLst>
                                    <p:cond delay="0"/>
                                  </p:stCondLst>
                                  <p:childTnLst>
                                    <p:set>
                                      <p:cBhvr>
                                        <p:cTn id="50" dur="1" fill="hold">
                                          <p:stCondLst>
                                            <p:cond delay="0"/>
                                          </p:stCondLst>
                                        </p:cTn>
                                        <p:tgtEl>
                                          <p:spTgt spid="18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nodeType="clickEffect">
                                  <p:stCondLst>
                                    <p:cond delay="0"/>
                                  </p:stCondLst>
                                  <p:childTnLst>
                                    <p:set>
                                      <p:cBhvr>
                                        <p:cTn id="54" dur="1" fill="hold">
                                          <p:stCondLst>
                                            <p:cond delay="0"/>
                                          </p:stCondLst>
                                        </p:cTn>
                                        <p:tgtEl>
                                          <p:spTgt spid="18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nodeType="clickEffect">
                                  <p:stCondLst>
                                    <p:cond delay="0"/>
                                  </p:stCondLst>
                                  <p:childTnLst>
                                    <p:set>
                                      <p:cBhvr>
                                        <p:cTn id="58"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01" name="CustomShape 2"/>
          <p:cNvSpPr/>
          <p:nvPr/>
        </p:nvSpPr>
        <p:spPr>
          <a:xfrm>
            <a:off x="438480" y="34164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Optimal Algorithm</a:t>
            </a:r>
            <a:endParaRPr lang="en-IN" sz="4000" b="0" strike="noStrike" spc="-1">
              <a:latin typeface="Arial"/>
            </a:endParaRPr>
          </a:p>
        </p:txBody>
      </p:sp>
      <p:sp>
        <p:nvSpPr>
          <p:cNvPr id="202" name="CustomShape 3"/>
          <p:cNvSpPr/>
          <p:nvPr/>
        </p:nvSpPr>
        <p:spPr>
          <a:xfrm>
            <a:off x="1216800" y="1443960"/>
            <a:ext cx="111452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tabLst>
                <a:tab pos="1889280" algn="l"/>
              </a:tabLst>
            </a:pPr>
            <a:r>
              <a:rPr lang="en-US" sz="2800" b="0" strike="noStrike" spc="-1">
                <a:solidFill>
                  <a:srgbClr val="000000"/>
                </a:solidFill>
                <a:latin typeface="Calibri"/>
                <a:ea typeface="DejaVu Sans"/>
              </a:rPr>
              <a:t>Replace page that will not be used for longest period of time</a:t>
            </a:r>
            <a:endParaRPr lang="en-IN" sz="2800" b="0" strike="noStrike" spc="-1">
              <a:latin typeface="Arial"/>
            </a:endParaRPr>
          </a:p>
          <a:p>
            <a:pPr marL="685800" lvl="1" indent="-227880">
              <a:lnSpc>
                <a:spcPct val="90000"/>
              </a:lnSpc>
              <a:spcBef>
                <a:spcPts val="499"/>
              </a:spcBef>
              <a:buClr>
                <a:srgbClr val="000000"/>
              </a:buClr>
              <a:buFont typeface="Arial"/>
              <a:buChar char="•"/>
              <a:tabLst>
                <a:tab pos="1889280" algn="l"/>
              </a:tabLst>
            </a:pPr>
            <a:r>
              <a:rPr lang="en-US" sz="2400" b="0" strike="noStrike" spc="-1">
                <a:solidFill>
                  <a:srgbClr val="000000"/>
                </a:solidFill>
                <a:latin typeface="Calibri"/>
                <a:ea typeface="DejaVu Sans"/>
              </a:rPr>
              <a:t>9 is optimal for the example</a:t>
            </a:r>
            <a:endParaRPr lang="en-IN" sz="2400" b="0" strike="noStrike" spc="-1">
              <a:latin typeface="Arial"/>
            </a:endParaRPr>
          </a:p>
          <a:p>
            <a:pPr marL="228600" indent="-227880">
              <a:lnSpc>
                <a:spcPct val="90000"/>
              </a:lnSpc>
              <a:spcBef>
                <a:spcPts val="1001"/>
              </a:spcBef>
              <a:buClr>
                <a:srgbClr val="000000"/>
              </a:buClr>
              <a:buFont typeface="Arial"/>
              <a:buChar char="•"/>
              <a:tabLst>
                <a:tab pos="1889280" algn="l"/>
              </a:tabLst>
            </a:pPr>
            <a:r>
              <a:rPr lang="en-US" sz="2800" b="0" strike="noStrike" spc="-1">
                <a:solidFill>
                  <a:srgbClr val="000000"/>
                </a:solidFill>
                <a:latin typeface="Calibri"/>
                <a:ea typeface="DejaVu Sans"/>
              </a:rPr>
              <a:t>How do you know this?</a:t>
            </a:r>
            <a:endParaRPr lang="en-IN" sz="2800" b="0" strike="noStrike" spc="-1">
              <a:latin typeface="Arial"/>
            </a:endParaRPr>
          </a:p>
          <a:p>
            <a:pPr marL="685800" lvl="1" indent="-227880">
              <a:lnSpc>
                <a:spcPct val="90000"/>
              </a:lnSpc>
              <a:spcBef>
                <a:spcPts val="499"/>
              </a:spcBef>
              <a:buClr>
                <a:srgbClr val="000000"/>
              </a:buClr>
              <a:buFont typeface="Arial"/>
              <a:buChar char="•"/>
              <a:tabLst>
                <a:tab pos="1889280" algn="l"/>
              </a:tabLst>
            </a:pPr>
            <a:r>
              <a:rPr lang="en-US" sz="2400" b="0" strike="noStrike" spc="-1">
                <a:solidFill>
                  <a:srgbClr val="000000"/>
                </a:solidFill>
                <a:latin typeface="Calibri"/>
                <a:ea typeface="DejaVu Sans"/>
              </a:rPr>
              <a:t>Can’t read the future</a:t>
            </a:r>
            <a:endParaRPr lang="en-IN" sz="2400" b="0" strike="noStrike" spc="-1">
              <a:latin typeface="Arial"/>
            </a:endParaRPr>
          </a:p>
          <a:p>
            <a:pPr marL="228600" indent="-227880">
              <a:lnSpc>
                <a:spcPct val="90000"/>
              </a:lnSpc>
              <a:spcBef>
                <a:spcPts val="1001"/>
              </a:spcBef>
              <a:buClr>
                <a:srgbClr val="000000"/>
              </a:buClr>
              <a:buFont typeface="Arial"/>
              <a:buChar char="•"/>
              <a:tabLst>
                <a:tab pos="1889280" algn="l"/>
              </a:tabLst>
            </a:pPr>
            <a:r>
              <a:rPr lang="en-US" sz="2800" b="0" strike="noStrike" spc="-1">
                <a:solidFill>
                  <a:srgbClr val="000000"/>
                </a:solidFill>
                <a:latin typeface="Calibri"/>
                <a:ea typeface="DejaVu Sans"/>
              </a:rPr>
              <a:t>Used for measuring how well your algorithm performs</a:t>
            </a:r>
            <a:endParaRPr lang="en-IN" sz="2800" b="0" strike="noStrike" spc="-1">
              <a:latin typeface="Arial"/>
            </a:endParaRPr>
          </a:p>
          <a:p>
            <a:pPr marL="228600" indent="-227880">
              <a:lnSpc>
                <a:spcPct val="90000"/>
              </a:lnSpc>
              <a:spcBef>
                <a:spcPts val="1001"/>
              </a:spcBef>
              <a:tabLst>
                <a:tab pos="0" algn="l"/>
              </a:tabLst>
            </a:pPr>
            <a:br/>
            <a:endParaRPr lang="en-IN" sz="2800" b="0" strike="noStrike" spc="-1">
              <a:latin typeface="Arial"/>
            </a:endParaRPr>
          </a:p>
        </p:txBody>
      </p:sp>
      <p:grpSp>
        <p:nvGrpSpPr>
          <p:cNvPr id="203" name="Group 4"/>
          <p:cNvGrpSpPr/>
          <p:nvPr/>
        </p:nvGrpSpPr>
        <p:grpSpPr>
          <a:xfrm>
            <a:off x="768600" y="4606920"/>
            <a:ext cx="361800" cy="1160640"/>
            <a:chOff x="768600" y="4606920"/>
            <a:chExt cx="361800" cy="1160640"/>
          </a:xfrm>
        </p:grpSpPr>
        <p:sp>
          <p:nvSpPr>
            <p:cNvPr id="204" name="CustomShape 5"/>
            <p:cNvSpPr/>
            <p:nvPr/>
          </p:nvSpPr>
          <p:spPr>
            <a:xfrm>
              <a:off x="768600" y="46069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205" name="CustomShape 6"/>
            <p:cNvSpPr/>
            <p:nvPr/>
          </p:nvSpPr>
          <p:spPr>
            <a:xfrm>
              <a:off x="768600" y="49939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a:lstStyle/>
            <a:p>
              <a:endParaRPr/>
            </a:p>
          </p:txBody>
        </p:sp>
        <p:sp>
          <p:nvSpPr>
            <p:cNvPr id="206" name="CustomShape 7"/>
            <p:cNvSpPr/>
            <p:nvPr/>
          </p:nvSpPr>
          <p:spPr>
            <a:xfrm>
              <a:off x="768600" y="53812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a:lstStyle/>
            <a:p>
              <a:endParaRPr/>
            </a:p>
          </p:txBody>
        </p:sp>
      </p:grpSp>
      <p:sp>
        <p:nvSpPr>
          <p:cNvPr id="207" name="CustomShape 8"/>
          <p:cNvSpPr/>
          <p:nvPr/>
        </p:nvSpPr>
        <p:spPr>
          <a:xfrm>
            <a:off x="776160" y="4109760"/>
            <a:ext cx="10894680" cy="414000"/>
          </a:xfrm>
          <a:prstGeom prst="rect">
            <a:avLst/>
          </a:prstGeom>
          <a:noFill/>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just">
              <a:lnSpc>
                <a:spcPct val="100000"/>
              </a:lnSpc>
            </a:pPr>
            <a:r>
              <a:rPr lang="en-US" sz="2400" b="1" strike="noStrike" spc="-1">
                <a:solidFill>
                  <a:srgbClr val="FF0000"/>
                </a:solidFill>
                <a:latin typeface="Calibri"/>
                <a:ea typeface="DejaVu Sans"/>
              </a:rPr>
              <a:t>7       0      1      2     0     3       0        4      2       3      0     3    2    1       2     0    1    7      0      1</a:t>
            </a:r>
            <a:endParaRPr lang="en-IN" sz="2400" b="0" strike="noStrike" spc="-1">
              <a:latin typeface="Arial"/>
            </a:endParaRPr>
          </a:p>
        </p:txBody>
      </p:sp>
      <p:grpSp>
        <p:nvGrpSpPr>
          <p:cNvPr id="208" name="Group 9"/>
          <p:cNvGrpSpPr/>
          <p:nvPr/>
        </p:nvGrpSpPr>
        <p:grpSpPr>
          <a:xfrm>
            <a:off x="1377360" y="4606920"/>
            <a:ext cx="361800" cy="1160640"/>
            <a:chOff x="1377360" y="4606920"/>
            <a:chExt cx="361800" cy="1160640"/>
          </a:xfrm>
        </p:grpSpPr>
        <p:sp>
          <p:nvSpPr>
            <p:cNvPr id="209" name="CustomShape 10"/>
            <p:cNvSpPr/>
            <p:nvPr/>
          </p:nvSpPr>
          <p:spPr>
            <a:xfrm>
              <a:off x="1377360" y="46069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210" name="CustomShape 11"/>
            <p:cNvSpPr/>
            <p:nvPr/>
          </p:nvSpPr>
          <p:spPr>
            <a:xfrm>
              <a:off x="1377360" y="49939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11" name="CustomShape 12"/>
            <p:cNvSpPr/>
            <p:nvPr/>
          </p:nvSpPr>
          <p:spPr>
            <a:xfrm>
              <a:off x="1377360" y="53812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a:lstStyle/>
            <a:p>
              <a:endParaRPr/>
            </a:p>
          </p:txBody>
        </p:sp>
      </p:grpSp>
      <p:grpSp>
        <p:nvGrpSpPr>
          <p:cNvPr id="212" name="Group 13"/>
          <p:cNvGrpSpPr/>
          <p:nvPr/>
        </p:nvGrpSpPr>
        <p:grpSpPr>
          <a:xfrm>
            <a:off x="2528640" y="4602960"/>
            <a:ext cx="361800" cy="1160640"/>
            <a:chOff x="2528640" y="4602960"/>
            <a:chExt cx="361800" cy="1160640"/>
          </a:xfrm>
        </p:grpSpPr>
        <p:sp>
          <p:nvSpPr>
            <p:cNvPr id="213" name="CustomShape 14"/>
            <p:cNvSpPr/>
            <p:nvPr/>
          </p:nvSpPr>
          <p:spPr>
            <a:xfrm>
              <a:off x="2528640" y="46029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214" name="CustomShape 15"/>
            <p:cNvSpPr/>
            <p:nvPr/>
          </p:nvSpPr>
          <p:spPr>
            <a:xfrm>
              <a:off x="2528640" y="49899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15" name="CustomShape 16"/>
            <p:cNvSpPr/>
            <p:nvPr/>
          </p:nvSpPr>
          <p:spPr>
            <a:xfrm>
              <a:off x="2528640" y="53773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grpSp>
        <p:nvGrpSpPr>
          <p:cNvPr id="216" name="Group 17"/>
          <p:cNvGrpSpPr/>
          <p:nvPr/>
        </p:nvGrpSpPr>
        <p:grpSpPr>
          <a:xfrm>
            <a:off x="3547800" y="4617000"/>
            <a:ext cx="361800" cy="1160640"/>
            <a:chOff x="3547800" y="4617000"/>
            <a:chExt cx="361800" cy="1160640"/>
          </a:xfrm>
        </p:grpSpPr>
        <p:sp>
          <p:nvSpPr>
            <p:cNvPr id="217" name="CustomShape 18"/>
            <p:cNvSpPr/>
            <p:nvPr/>
          </p:nvSpPr>
          <p:spPr>
            <a:xfrm>
              <a:off x="3547800" y="46170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218" name="CustomShape 19"/>
            <p:cNvSpPr/>
            <p:nvPr/>
          </p:nvSpPr>
          <p:spPr>
            <a:xfrm>
              <a:off x="3547800" y="50040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19" name="CustomShape 20"/>
            <p:cNvSpPr/>
            <p:nvPr/>
          </p:nvSpPr>
          <p:spPr>
            <a:xfrm>
              <a:off x="3547800" y="53913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grpSp>
      <p:grpSp>
        <p:nvGrpSpPr>
          <p:cNvPr id="220" name="Group 21"/>
          <p:cNvGrpSpPr/>
          <p:nvPr/>
        </p:nvGrpSpPr>
        <p:grpSpPr>
          <a:xfrm>
            <a:off x="4815000" y="4627440"/>
            <a:ext cx="361800" cy="1160640"/>
            <a:chOff x="4815000" y="4627440"/>
            <a:chExt cx="361800" cy="1160640"/>
          </a:xfrm>
        </p:grpSpPr>
        <p:sp>
          <p:nvSpPr>
            <p:cNvPr id="221" name="CustomShape 22"/>
            <p:cNvSpPr/>
            <p:nvPr/>
          </p:nvSpPr>
          <p:spPr>
            <a:xfrm>
              <a:off x="4815000" y="46274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222" name="CustomShape 23"/>
            <p:cNvSpPr/>
            <p:nvPr/>
          </p:nvSpPr>
          <p:spPr>
            <a:xfrm>
              <a:off x="4815000" y="50148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4</a:t>
              </a:r>
              <a:endParaRPr lang="en-IN" sz="1800" b="0" strike="noStrike" spc="-1">
                <a:latin typeface="Arial"/>
              </a:endParaRPr>
            </a:p>
          </p:txBody>
        </p:sp>
        <p:sp>
          <p:nvSpPr>
            <p:cNvPr id="223" name="CustomShape 24"/>
            <p:cNvSpPr/>
            <p:nvPr/>
          </p:nvSpPr>
          <p:spPr>
            <a:xfrm>
              <a:off x="4815000" y="54018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grpSp>
      <p:grpSp>
        <p:nvGrpSpPr>
          <p:cNvPr id="224" name="Group 25"/>
          <p:cNvGrpSpPr/>
          <p:nvPr/>
        </p:nvGrpSpPr>
        <p:grpSpPr>
          <a:xfrm>
            <a:off x="6603120" y="4613400"/>
            <a:ext cx="361800" cy="1160640"/>
            <a:chOff x="6603120" y="4613400"/>
            <a:chExt cx="361800" cy="1160640"/>
          </a:xfrm>
        </p:grpSpPr>
        <p:sp>
          <p:nvSpPr>
            <p:cNvPr id="225" name="CustomShape 26"/>
            <p:cNvSpPr/>
            <p:nvPr/>
          </p:nvSpPr>
          <p:spPr>
            <a:xfrm>
              <a:off x="6603120" y="46134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226" name="CustomShape 27"/>
            <p:cNvSpPr/>
            <p:nvPr/>
          </p:nvSpPr>
          <p:spPr>
            <a:xfrm>
              <a:off x="6603120" y="50007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27" name="CustomShape 28"/>
            <p:cNvSpPr/>
            <p:nvPr/>
          </p:nvSpPr>
          <p:spPr>
            <a:xfrm>
              <a:off x="6603120" y="53877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grpSp>
      <p:grpSp>
        <p:nvGrpSpPr>
          <p:cNvPr id="228" name="Group 29"/>
          <p:cNvGrpSpPr/>
          <p:nvPr/>
        </p:nvGrpSpPr>
        <p:grpSpPr>
          <a:xfrm>
            <a:off x="7990200" y="4602960"/>
            <a:ext cx="361800" cy="1160640"/>
            <a:chOff x="7990200" y="4602960"/>
            <a:chExt cx="361800" cy="1160640"/>
          </a:xfrm>
        </p:grpSpPr>
        <p:sp>
          <p:nvSpPr>
            <p:cNvPr id="229" name="CustomShape 30"/>
            <p:cNvSpPr/>
            <p:nvPr/>
          </p:nvSpPr>
          <p:spPr>
            <a:xfrm>
              <a:off x="7990200" y="46029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230" name="CustomShape 31"/>
            <p:cNvSpPr/>
            <p:nvPr/>
          </p:nvSpPr>
          <p:spPr>
            <a:xfrm>
              <a:off x="7990200" y="49899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31" name="CustomShape 32"/>
            <p:cNvSpPr/>
            <p:nvPr/>
          </p:nvSpPr>
          <p:spPr>
            <a:xfrm>
              <a:off x="7990200" y="53773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grpSp>
        <p:nvGrpSpPr>
          <p:cNvPr id="232" name="Group 33"/>
          <p:cNvGrpSpPr/>
          <p:nvPr/>
        </p:nvGrpSpPr>
        <p:grpSpPr>
          <a:xfrm>
            <a:off x="9965880" y="4658040"/>
            <a:ext cx="361800" cy="1160640"/>
            <a:chOff x="9965880" y="4658040"/>
            <a:chExt cx="361800" cy="1160640"/>
          </a:xfrm>
        </p:grpSpPr>
        <p:sp>
          <p:nvSpPr>
            <p:cNvPr id="233" name="CustomShape 34"/>
            <p:cNvSpPr/>
            <p:nvPr/>
          </p:nvSpPr>
          <p:spPr>
            <a:xfrm>
              <a:off x="9965880" y="46580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234" name="CustomShape 35"/>
            <p:cNvSpPr/>
            <p:nvPr/>
          </p:nvSpPr>
          <p:spPr>
            <a:xfrm>
              <a:off x="9965880" y="50454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35" name="CustomShape 36"/>
            <p:cNvSpPr/>
            <p:nvPr/>
          </p:nvSpPr>
          <p:spPr>
            <a:xfrm>
              <a:off x="9965880" y="54324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grpSp>
        <p:nvGrpSpPr>
          <p:cNvPr id="236" name="Group 37"/>
          <p:cNvGrpSpPr/>
          <p:nvPr/>
        </p:nvGrpSpPr>
        <p:grpSpPr>
          <a:xfrm>
            <a:off x="1963800" y="4606920"/>
            <a:ext cx="361800" cy="1160640"/>
            <a:chOff x="1963800" y="4606920"/>
            <a:chExt cx="361800" cy="1160640"/>
          </a:xfrm>
        </p:grpSpPr>
        <p:sp>
          <p:nvSpPr>
            <p:cNvPr id="237" name="CustomShape 38"/>
            <p:cNvSpPr/>
            <p:nvPr/>
          </p:nvSpPr>
          <p:spPr>
            <a:xfrm>
              <a:off x="1963800" y="46069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238" name="CustomShape 39"/>
            <p:cNvSpPr/>
            <p:nvPr/>
          </p:nvSpPr>
          <p:spPr>
            <a:xfrm>
              <a:off x="1963800" y="49939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39" name="CustomShape 40"/>
            <p:cNvSpPr/>
            <p:nvPr/>
          </p:nvSpPr>
          <p:spPr>
            <a:xfrm>
              <a:off x="1963800" y="53812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2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2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2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22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6" name="CustomShape 2"/>
          <p:cNvSpPr/>
          <p:nvPr/>
        </p:nvSpPr>
        <p:spPr>
          <a:xfrm>
            <a:off x="774360" y="1676520"/>
            <a:ext cx="10675440" cy="425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800280" lvl="1" indent="-342360" algn="just">
              <a:lnSpc>
                <a:spcPct val="114000"/>
              </a:lnSpc>
              <a:buClr>
                <a:srgbClr val="000000"/>
              </a:buClr>
              <a:buFont typeface="Wingdings" charset="2"/>
              <a:buChar char=""/>
            </a:pPr>
            <a:r>
              <a:rPr lang="en-GB" sz="2400" b="1" strike="noStrike" spc="-1">
                <a:solidFill>
                  <a:srgbClr val="000000"/>
                </a:solidFill>
                <a:latin typeface="Calibri"/>
                <a:ea typeface="DejaVu Sans"/>
              </a:rPr>
              <a:t>User interface </a:t>
            </a:r>
            <a:r>
              <a:rPr lang="en-GB" sz="2400" b="0" strike="noStrike" spc="-1">
                <a:solidFill>
                  <a:srgbClr val="000000"/>
                </a:solidFill>
                <a:latin typeface="Calibri"/>
                <a:ea typeface="DejaVu Sans"/>
              </a:rPr>
              <a:t>- almost all operating systems have a user interface (</a:t>
            </a:r>
            <a:r>
              <a:rPr lang="en-GB" sz="2400" b="1" strike="noStrike" spc="-1">
                <a:solidFill>
                  <a:srgbClr val="FF0000"/>
                </a:solidFill>
                <a:latin typeface="Calibri"/>
                <a:ea typeface="DejaVu Sans"/>
              </a:rPr>
              <a:t>UI</a:t>
            </a:r>
            <a:r>
              <a:rPr lang="en-GB" sz="2400" b="0" strike="noStrike" spc="-1">
                <a:solidFill>
                  <a:srgbClr val="000000"/>
                </a:solidFill>
                <a:latin typeface="Calibri"/>
                <a:ea typeface="DejaVu Sans"/>
              </a:rPr>
              <a:t>)</a:t>
            </a:r>
            <a:endParaRPr lang="en-IN" sz="2400" b="0" strike="noStrike" spc="-1">
              <a:latin typeface="Arial"/>
            </a:endParaRPr>
          </a:p>
          <a:p>
            <a:pPr marL="1257480" lvl="2" indent="-342360" algn="just">
              <a:lnSpc>
                <a:spcPct val="114000"/>
              </a:lnSpc>
              <a:buClr>
                <a:srgbClr val="FF0000"/>
              </a:buClr>
              <a:buFont typeface="Wingdings" charset="2"/>
              <a:buChar char=""/>
            </a:pPr>
            <a:r>
              <a:rPr lang="en-GB" sz="2400" b="1" strike="noStrike" spc="-1">
                <a:solidFill>
                  <a:srgbClr val="FF0000"/>
                </a:solidFill>
                <a:latin typeface="Calibri"/>
                <a:ea typeface="DejaVu Sans"/>
              </a:rPr>
              <a:t>Command-Line (CLI)</a:t>
            </a:r>
            <a:r>
              <a:rPr lang="en-GB" sz="2400" b="0" strike="noStrike" spc="-1">
                <a:solidFill>
                  <a:srgbClr val="FF0000"/>
                </a:solidFill>
                <a:latin typeface="Calibri"/>
                <a:ea typeface="DejaVu Sans"/>
              </a:rPr>
              <a:t>, </a:t>
            </a:r>
            <a:r>
              <a:rPr lang="en-GB" sz="2400" b="1" strike="noStrike" spc="-1">
                <a:solidFill>
                  <a:srgbClr val="FF0000"/>
                </a:solidFill>
                <a:latin typeface="Calibri"/>
                <a:ea typeface="DejaVu Sans"/>
              </a:rPr>
              <a:t>Graphics User Interface (GUI)</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1" strike="noStrike" spc="-1">
                <a:solidFill>
                  <a:srgbClr val="000000"/>
                </a:solidFill>
                <a:latin typeface="Calibri"/>
                <a:ea typeface="DejaVu Sans"/>
              </a:rPr>
              <a:t>Program execution </a:t>
            </a:r>
            <a:r>
              <a:rPr lang="en-GB" sz="2400" b="0" strike="noStrike" spc="-1">
                <a:solidFill>
                  <a:srgbClr val="000000"/>
                </a:solidFill>
                <a:latin typeface="Calibri"/>
                <a:ea typeface="DejaVu Sans"/>
              </a:rPr>
              <a:t>- system must be able to load a program into memory and to run that program, end execution, either normally or abnormally (indicating error)</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1" strike="noStrike" spc="-1">
                <a:solidFill>
                  <a:srgbClr val="000000"/>
                </a:solidFill>
                <a:latin typeface="Calibri"/>
                <a:ea typeface="DejaVu Sans"/>
              </a:rPr>
              <a:t>I/O operations </a:t>
            </a:r>
            <a:r>
              <a:rPr lang="en-GB" sz="2400" b="0" strike="noStrike" spc="-1">
                <a:solidFill>
                  <a:srgbClr val="000000"/>
                </a:solidFill>
                <a:latin typeface="Calibri"/>
                <a:ea typeface="DejaVu Sans"/>
              </a:rPr>
              <a:t>-  running program may require I/O, which may involve a file or an I/O device, users don’t control, OS does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1" strike="noStrike" spc="-1">
                <a:solidFill>
                  <a:srgbClr val="000000"/>
                </a:solidFill>
                <a:latin typeface="Calibri"/>
                <a:ea typeface="DejaVu Sans"/>
              </a:rPr>
              <a:t>File-system manipulation </a:t>
            </a:r>
            <a:r>
              <a:rPr lang="en-GB" sz="2400" b="0" strike="noStrike" spc="-1">
                <a:solidFill>
                  <a:srgbClr val="000000"/>
                </a:solidFill>
                <a:latin typeface="Calibri"/>
                <a:ea typeface="DejaVu Sans"/>
              </a:rPr>
              <a:t>- read and write files and directories, create and delete them, search them, list file Information, permission management</a:t>
            </a:r>
            <a:endParaRPr lang="en-IN" sz="2400" b="0" strike="noStrike" spc="-1">
              <a:latin typeface="Arial"/>
            </a:endParaRPr>
          </a:p>
          <a:p>
            <a:pPr algn="just">
              <a:lnSpc>
                <a:spcPct val="114000"/>
              </a:lnSpc>
            </a:pPr>
            <a:endParaRPr lang="en-IN" sz="2400" b="0" strike="noStrike" spc="-1">
              <a:latin typeface="Arial"/>
            </a:endParaRPr>
          </a:p>
        </p:txBody>
      </p:sp>
      <p:sp>
        <p:nvSpPr>
          <p:cNvPr id="97" name="CustomShape 3"/>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Operating System Services</a:t>
            </a:r>
            <a:endParaRPr lang="en-IN" sz="4000" b="0" strike="noStrike" spc="-1">
              <a:latin typeface="Arial"/>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41" name="CustomShape 2"/>
          <p:cNvSpPr/>
          <p:nvPr/>
        </p:nvSpPr>
        <p:spPr>
          <a:xfrm>
            <a:off x="438480" y="17280"/>
            <a:ext cx="8503920" cy="130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Least Recently Used (LRU) Algorithm</a:t>
            </a:r>
            <a:endParaRPr lang="en-IN" sz="4000" b="0" strike="noStrike" spc="-1">
              <a:latin typeface="Arial"/>
            </a:endParaRPr>
          </a:p>
        </p:txBody>
      </p:sp>
      <p:sp>
        <p:nvSpPr>
          <p:cNvPr id="242" name="CustomShape 3"/>
          <p:cNvSpPr/>
          <p:nvPr/>
        </p:nvSpPr>
        <p:spPr>
          <a:xfrm>
            <a:off x="438480" y="1298520"/>
            <a:ext cx="1191816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Use past knowledge rather than future</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Replace page that has not been used in the most amount of time</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Associate time of last use with each page</a:t>
            </a:r>
            <a:endParaRPr lang="en-IN" sz="2800" b="0" strike="noStrike" spc="-1">
              <a:latin typeface="Arial"/>
            </a:endParaRPr>
          </a:p>
          <a:p>
            <a:pPr>
              <a:lnSpc>
                <a:spcPct val="90000"/>
              </a:lnSpc>
              <a:spcBef>
                <a:spcPts val="1001"/>
              </a:spcBef>
            </a:pPr>
            <a:endParaRPr lang="en-IN" sz="2800" b="0" strike="noStrike" spc="-1">
              <a:latin typeface="Arial"/>
            </a:endParaRPr>
          </a:p>
          <a:p>
            <a:pPr>
              <a:lnSpc>
                <a:spcPct val="90000"/>
              </a:lnSpc>
              <a:spcBef>
                <a:spcPts val="1001"/>
              </a:spcBef>
            </a:pPr>
            <a:endParaRPr lang="en-IN" sz="2800" b="0" strike="noStrike" spc="-1">
              <a:latin typeface="Arial"/>
            </a:endParaRPr>
          </a:p>
          <a:p>
            <a:pPr>
              <a:lnSpc>
                <a:spcPct val="90000"/>
              </a:lnSpc>
              <a:spcBef>
                <a:spcPts val="1001"/>
              </a:spcBef>
            </a:pPr>
            <a:endParaRPr lang="en-IN" sz="2800" b="0" strike="noStrike" spc="-1">
              <a:latin typeface="Arial"/>
            </a:endParaRPr>
          </a:p>
          <a:p>
            <a:pPr>
              <a:lnSpc>
                <a:spcPct val="90000"/>
              </a:lnSpc>
              <a:spcBef>
                <a:spcPts val="1001"/>
              </a:spcBef>
            </a:pPr>
            <a:endParaRPr lang="en-IN" sz="2800" b="0" strike="noStrike" spc="-1">
              <a:latin typeface="Arial"/>
            </a:endParaRPr>
          </a:p>
          <a:p>
            <a:pPr>
              <a:lnSpc>
                <a:spcPct val="90000"/>
              </a:lnSpc>
              <a:spcBef>
                <a:spcPts val="1001"/>
              </a:spcBef>
            </a:pP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12 faults – better than FIFO but worse than OPT</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Generally good algorithm and frequently used</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But how to implement?</a:t>
            </a:r>
            <a:endParaRPr lang="en-IN" sz="2800" b="0" strike="noStrike" spc="-1">
              <a:latin typeface="Arial"/>
            </a:endParaRPr>
          </a:p>
          <a:p>
            <a:pPr>
              <a:lnSpc>
                <a:spcPct val="90000"/>
              </a:lnSpc>
              <a:spcBef>
                <a:spcPts val="1001"/>
              </a:spcBef>
            </a:pPr>
            <a:endParaRPr lang="en-IN" sz="2800" b="0" strike="noStrike" spc="-1">
              <a:latin typeface="Arial"/>
            </a:endParaRPr>
          </a:p>
        </p:txBody>
      </p:sp>
      <p:grpSp>
        <p:nvGrpSpPr>
          <p:cNvPr id="243" name="Group 4"/>
          <p:cNvGrpSpPr/>
          <p:nvPr/>
        </p:nvGrpSpPr>
        <p:grpSpPr>
          <a:xfrm>
            <a:off x="768600" y="3543840"/>
            <a:ext cx="361800" cy="1160640"/>
            <a:chOff x="768600" y="3543840"/>
            <a:chExt cx="361800" cy="1160640"/>
          </a:xfrm>
        </p:grpSpPr>
        <p:sp>
          <p:nvSpPr>
            <p:cNvPr id="244" name="CustomShape 5"/>
            <p:cNvSpPr/>
            <p:nvPr/>
          </p:nvSpPr>
          <p:spPr>
            <a:xfrm>
              <a:off x="768600" y="35438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245" name="CustomShape 6"/>
            <p:cNvSpPr/>
            <p:nvPr/>
          </p:nvSpPr>
          <p:spPr>
            <a:xfrm>
              <a:off x="768600" y="3931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a:lstStyle/>
            <a:p>
              <a:endParaRPr/>
            </a:p>
          </p:txBody>
        </p:sp>
        <p:sp>
          <p:nvSpPr>
            <p:cNvPr id="246" name="CustomShape 7"/>
            <p:cNvSpPr/>
            <p:nvPr/>
          </p:nvSpPr>
          <p:spPr>
            <a:xfrm>
              <a:off x="768600" y="4318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a:lstStyle/>
            <a:p>
              <a:endParaRPr/>
            </a:p>
          </p:txBody>
        </p:sp>
      </p:grpSp>
      <p:sp>
        <p:nvSpPr>
          <p:cNvPr id="247" name="CustomShape 8"/>
          <p:cNvSpPr/>
          <p:nvPr/>
        </p:nvSpPr>
        <p:spPr>
          <a:xfrm>
            <a:off x="768600" y="2819160"/>
            <a:ext cx="10894680" cy="414000"/>
          </a:xfrm>
          <a:prstGeom prst="rect">
            <a:avLst/>
          </a:prstGeom>
          <a:noFill/>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just">
              <a:lnSpc>
                <a:spcPct val="100000"/>
              </a:lnSpc>
            </a:pPr>
            <a:r>
              <a:rPr lang="en-US" sz="2400" b="1" strike="noStrike" spc="-1">
                <a:solidFill>
                  <a:srgbClr val="FF0000"/>
                </a:solidFill>
                <a:latin typeface="Calibri"/>
                <a:ea typeface="DejaVu Sans"/>
              </a:rPr>
              <a:t>7       0      1      2     0     3       0        4      2       3      0     3    2    1       2     0    1    7      0      1</a:t>
            </a:r>
            <a:endParaRPr lang="en-IN" sz="2400" b="0" strike="noStrike" spc="-1">
              <a:latin typeface="Arial"/>
            </a:endParaRPr>
          </a:p>
        </p:txBody>
      </p:sp>
      <p:grpSp>
        <p:nvGrpSpPr>
          <p:cNvPr id="248" name="Group 9"/>
          <p:cNvGrpSpPr/>
          <p:nvPr/>
        </p:nvGrpSpPr>
        <p:grpSpPr>
          <a:xfrm>
            <a:off x="1377360" y="3543840"/>
            <a:ext cx="361800" cy="1160640"/>
            <a:chOff x="1377360" y="3543840"/>
            <a:chExt cx="361800" cy="1160640"/>
          </a:xfrm>
        </p:grpSpPr>
        <p:sp>
          <p:nvSpPr>
            <p:cNvPr id="249" name="CustomShape 10"/>
            <p:cNvSpPr/>
            <p:nvPr/>
          </p:nvSpPr>
          <p:spPr>
            <a:xfrm>
              <a:off x="1377360" y="35438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250" name="CustomShape 11"/>
            <p:cNvSpPr/>
            <p:nvPr/>
          </p:nvSpPr>
          <p:spPr>
            <a:xfrm>
              <a:off x="1377360" y="3931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51" name="CustomShape 12"/>
            <p:cNvSpPr/>
            <p:nvPr/>
          </p:nvSpPr>
          <p:spPr>
            <a:xfrm>
              <a:off x="1377360" y="4318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a:lstStyle/>
            <a:p>
              <a:endParaRPr/>
            </a:p>
          </p:txBody>
        </p:sp>
      </p:grpSp>
      <p:grpSp>
        <p:nvGrpSpPr>
          <p:cNvPr id="252" name="Group 13"/>
          <p:cNvGrpSpPr/>
          <p:nvPr/>
        </p:nvGrpSpPr>
        <p:grpSpPr>
          <a:xfrm>
            <a:off x="2528640" y="3539880"/>
            <a:ext cx="361800" cy="1160640"/>
            <a:chOff x="2528640" y="3539880"/>
            <a:chExt cx="361800" cy="1160640"/>
          </a:xfrm>
        </p:grpSpPr>
        <p:sp>
          <p:nvSpPr>
            <p:cNvPr id="253" name="CustomShape 14"/>
            <p:cNvSpPr/>
            <p:nvPr/>
          </p:nvSpPr>
          <p:spPr>
            <a:xfrm>
              <a:off x="2528640" y="35398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254" name="CustomShape 15"/>
            <p:cNvSpPr/>
            <p:nvPr/>
          </p:nvSpPr>
          <p:spPr>
            <a:xfrm>
              <a:off x="2528640" y="39272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55" name="CustomShape 16"/>
            <p:cNvSpPr/>
            <p:nvPr/>
          </p:nvSpPr>
          <p:spPr>
            <a:xfrm>
              <a:off x="2528640" y="43142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grpSp>
        <p:nvGrpSpPr>
          <p:cNvPr id="256" name="Group 17"/>
          <p:cNvGrpSpPr/>
          <p:nvPr/>
        </p:nvGrpSpPr>
        <p:grpSpPr>
          <a:xfrm>
            <a:off x="3547800" y="3553920"/>
            <a:ext cx="361800" cy="1160640"/>
            <a:chOff x="3547800" y="3553920"/>
            <a:chExt cx="361800" cy="1160640"/>
          </a:xfrm>
        </p:grpSpPr>
        <p:sp>
          <p:nvSpPr>
            <p:cNvPr id="257" name="CustomShape 18"/>
            <p:cNvSpPr/>
            <p:nvPr/>
          </p:nvSpPr>
          <p:spPr>
            <a:xfrm>
              <a:off x="3547800" y="35539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sp>
          <p:nvSpPr>
            <p:cNvPr id="258" name="CustomShape 19"/>
            <p:cNvSpPr/>
            <p:nvPr/>
          </p:nvSpPr>
          <p:spPr>
            <a:xfrm>
              <a:off x="3547800" y="39409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59" name="CustomShape 20"/>
            <p:cNvSpPr/>
            <p:nvPr/>
          </p:nvSpPr>
          <p:spPr>
            <a:xfrm>
              <a:off x="3547800" y="43282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grpSp>
      <p:grpSp>
        <p:nvGrpSpPr>
          <p:cNvPr id="260" name="Group 21"/>
          <p:cNvGrpSpPr/>
          <p:nvPr/>
        </p:nvGrpSpPr>
        <p:grpSpPr>
          <a:xfrm>
            <a:off x="4815000" y="3564720"/>
            <a:ext cx="361800" cy="1160640"/>
            <a:chOff x="4815000" y="3564720"/>
            <a:chExt cx="361800" cy="1160640"/>
          </a:xfrm>
        </p:grpSpPr>
        <p:sp>
          <p:nvSpPr>
            <p:cNvPr id="261" name="CustomShape 22"/>
            <p:cNvSpPr/>
            <p:nvPr/>
          </p:nvSpPr>
          <p:spPr>
            <a:xfrm>
              <a:off x="4815000" y="3564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4</a:t>
              </a:r>
              <a:endParaRPr lang="en-IN" sz="1800" b="0" strike="noStrike" spc="-1">
                <a:latin typeface="Arial"/>
              </a:endParaRPr>
            </a:p>
          </p:txBody>
        </p:sp>
        <p:sp>
          <p:nvSpPr>
            <p:cNvPr id="262" name="CustomShape 23"/>
            <p:cNvSpPr/>
            <p:nvPr/>
          </p:nvSpPr>
          <p:spPr>
            <a:xfrm>
              <a:off x="4815000" y="3951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63" name="CustomShape 24"/>
            <p:cNvSpPr/>
            <p:nvPr/>
          </p:nvSpPr>
          <p:spPr>
            <a:xfrm>
              <a:off x="4815000" y="43390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grpSp>
      <p:grpSp>
        <p:nvGrpSpPr>
          <p:cNvPr id="264" name="Group 25"/>
          <p:cNvGrpSpPr/>
          <p:nvPr/>
        </p:nvGrpSpPr>
        <p:grpSpPr>
          <a:xfrm>
            <a:off x="6603120" y="3550680"/>
            <a:ext cx="361800" cy="1160640"/>
            <a:chOff x="6603120" y="3550680"/>
            <a:chExt cx="361800" cy="1160640"/>
          </a:xfrm>
        </p:grpSpPr>
        <p:sp>
          <p:nvSpPr>
            <p:cNvPr id="265" name="CustomShape 26"/>
            <p:cNvSpPr/>
            <p:nvPr/>
          </p:nvSpPr>
          <p:spPr>
            <a:xfrm>
              <a:off x="6603120" y="35506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66" name="CustomShape 27"/>
            <p:cNvSpPr/>
            <p:nvPr/>
          </p:nvSpPr>
          <p:spPr>
            <a:xfrm>
              <a:off x="6603120" y="39376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sp>
          <p:nvSpPr>
            <p:cNvPr id="267" name="CustomShape 28"/>
            <p:cNvSpPr/>
            <p:nvPr/>
          </p:nvSpPr>
          <p:spPr>
            <a:xfrm>
              <a:off x="6603120" y="43250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grpSp>
      <p:grpSp>
        <p:nvGrpSpPr>
          <p:cNvPr id="268" name="Group 29"/>
          <p:cNvGrpSpPr/>
          <p:nvPr/>
        </p:nvGrpSpPr>
        <p:grpSpPr>
          <a:xfrm>
            <a:off x="7990200" y="3539880"/>
            <a:ext cx="361800" cy="1160640"/>
            <a:chOff x="7990200" y="3539880"/>
            <a:chExt cx="361800" cy="1160640"/>
          </a:xfrm>
        </p:grpSpPr>
        <p:sp>
          <p:nvSpPr>
            <p:cNvPr id="269" name="CustomShape 30"/>
            <p:cNvSpPr/>
            <p:nvPr/>
          </p:nvSpPr>
          <p:spPr>
            <a:xfrm>
              <a:off x="7990200" y="35398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sp>
          <p:nvSpPr>
            <p:cNvPr id="270" name="CustomShape 31"/>
            <p:cNvSpPr/>
            <p:nvPr/>
          </p:nvSpPr>
          <p:spPr>
            <a:xfrm>
              <a:off x="7990200" y="39272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sp>
          <p:nvSpPr>
            <p:cNvPr id="271" name="CustomShape 32"/>
            <p:cNvSpPr/>
            <p:nvPr/>
          </p:nvSpPr>
          <p:spPr>
            <a:xfrm>
              <a:off x="7990200" y="43142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grpSp>
      <p:grpSp>
        <p:nvGrpSpPr>
          <p:cNvPr id="272" name="Group 33"/>
          <p:cNvGrpSpPr/>
          <p:nvPr/>
        </p:nvGrpSpPr>
        <p:grpSpPr>
          <a:xfrm>
            <a:off x="9965880" y="3594960"/>
            <a:ext cx="361800" cy="1160640"/>
            <a:chOff x="9965880" y="3594960"/>
            <a:chExt cx="361800" cy="1160640"/>
          </a:xfrm>
        </p:grpSpPr>
        <p:sp>
          <p:nvSpPr>
            <p:cNvPr id="273" name="CustomShape 34"/>
            <p:cNvSpPr/>
            <p:nvPr/>
          </p:nvSpPr>
          <p:spPr>
            <a:xfrm>
              <a:off x="9965880" y="35949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sp>
          <p:nvSpPr>
            <p:cNvPr id="274" name="CustomShape 35"/>
            <p:cNvSpPr/>
            <p:nvPr/>
          </p:nvSpPr>
          <p:spPr>
            <a:xfrm>
              <a:off x="9965880" y="39823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75" name="CustomShape 36"/>
            <p:cNvSpPr/>
            <p:nvPr/>
          </p:nvSpPr>
          <p:spPr>
            <a:xfrm>
              <a:off x="9965880" y="43693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grpSp>
      <p:grpSp>
        <p:nvGrpSpPr>
          <p:cNvPr id="276" name="Group 37"/>
          <p:cNvGrpSpPr/>
          <p:nvPr/>
        </p:nvGrpSpPr>
        <p:grpSpPr>
          <a:xfrm>
            <a:off x="1963800" y="3543840"/>
            <a:ext cx="361800" cy="1160640"/>
            <a:chOff x="1963800" y="3543840"/>
            <a:chExt cx="361800" cy="1160640"/>
          </a:xfrm>
        </p:grpSpPr>
        <p:sp>
          <p:nvSpPr>
            <p:cNvPr id="277" name="CustomShape 38"/>
            <p:cNvSpPr/>
            <p:nvPr/>
          </p:nvSpPr>
          <p:spPr>
            <a:xfrm>
              <a:off x="1963800" y="35438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7</a:t>
              </a:r>
              <a:endParaRPr lang="en-IN" sz="1800" b="0" strike="noStrike" spc="-1">
                <a:latin typeface="Arial"/>
              </a:endParaRPr>
            </a:p>
          </p:txBody>
        </p:sp>
        <p:sp>
          <p:nvSpPr>
            <p:cNvPr id="278" name="CustomShape 39"/>
            <p:cNvSpPr/>
            <p:nvPr/>
          </p:nvSpPr>
          <p:spPr>
            <a:xfrm>
              <a:off x="1963800" y="3931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79" name="CustomShape 40"/>
            <p:cNvSpPr/>
            <p:nvPr/>
          </p:nvSpPr>
          <p:spPr>
            <a:xfrm>
              <a:off x="1963800" y="431820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grpSp>
      <p:grpSp>
        <p:nvGrpSpPr>
          <p:cNvPr id="280" name="Group 41"/>
          <p:cNvGrpSpPr/>
          <p:nvPr/>
        </p:nvGrpSpPr>
        <p:grpSpPr>
          <a:xfrm>
            <a:off x="5457240" y="3564720"/>
            <a:ext cx="361800" cy="1160640"/>
            <a:chOff x="5457240" y="3564720"/>
            <a:chExt cx="361800" cy="1160640"/>
          </a:xfrm>
        </p:grpSpPr>
        <p:sp>
          <p:nvSpPr>
            <p:cNvPr id="281" name="CustomShape 42"/>
            <p:cNvSpPr/>
            <p:nvPr/>
          </p:nvSpPr>
          <p:spPr>
            <a:xfrm>
              <a:off x="5457240" y="3564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4</a:t>
              </a:r>
              <a:endParaRPr lang="en-IN" sz="1800" b="0" strike="noStrike" spc="-1">
                <a:latin typeface="Arial"/>
              </a:endParaRPr>
            </a:p>
          </p:txBody>
        </p:sp>
        <p:sp>
          <p:nvSpPr>
            <p:cNvPr id="282" name="CustomShape 43"/>
            <p:cNvSpPr/>
            <p:nvPr/>
          </p:nvSpPr>
          <p:spPr>
            <a:xfrm>
              <a:off x="5457240" y="3951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83" name="CustomShape 44"/>
            <p:cNvSpPr/>
            <p:nvPr/>
          </p:nvSpPr>
          <p:spPr>
            <a:xfrm>
              <a:off x="5457240" y="43390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grpSp>
      <p:grpSp>
        <p:nvGrpSpPr>
          <p:cNvPr id="284" name="Group 45"/>
          <p:cNvGrpSpPr/>
          <p:nvPr/>
        </p:nvGrpSpPr>
        <p:grpSpPr>
          <a:xfrm>
            <a:off x="6043320" y="3550680"/>
            <a:ext cx="361800" cy="1160640"/>
            <a:chOff x="6043320" y="3550680"/>
            <a:chExt cx="361800" cy="1160640"/>
          </a:xfrm>
        </p:grpSpPr>
        <p:sp>
          <p:nvSpPr>
            <p:cNvPr id="285" name="CustomShape 46"/>
            <p:cNvSpPr/>
            <p:nvPr/>
          </p:nvSpPr>
          <p:spPr>
            <a:xfrm>
              <a:off x="6043320" y="35506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4</a:t>
              </a:r>
              <a:endParaRPr lang="en-IN" sz="1800" b="0" strike="noStrike" spc="-1">
                <a:latin typeface="Arial"/>
              </a:endParaRPr>
            </a:p>
          </p:txBody>
        </p:sp>
        <p:sp>
          <p:nvSpPr>
            <p:cNvPr id="286" name="CustomShape 47"/>
            <p:cNvSpPr/>
            <p:nvPr/>
          </p:nvSpPr>
          <p:spPr>
            <a:xfrm>
              <a:off x="6043320" y="393768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3</a:t>
              </a:r>
              <a:endParaRPr lang="en-IN" sz="1800" b="0" strike="noStrike" spc="-1">
                <a:latin typeface="Arial"/>
              </a:endParaRPr>
            </a:p>
          </p:txBody>
        </p:sp>
        <p:sp>
          <p:nvSpPr>
            <p:cNvPr id="287" name="CustomShape 48"/>
            <p:cNvSpPr/>
            <p:nvPr/>
          </p:nvSpPr>
          <p:spPr>
            <a:xfrm>
              <a:off x="6043320" y="432504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grpSp>
      <p:grpSp>
        <p:nvGrpSpPr>
          <p:cNvPr id="288" name="Group 49"/>
          <p:cNvGrpSpPr/>
          <p:nvPr/>
        </p:nvGrpSpPr>
        <p:grpSpPr>
          <a:xfrm>
            <a:off x="9015840" y="3555360"/>
            <a:ext cx="361800" cy="1160640"/>
            <a:chOff x="9015840" y="3555360"/>
            <a:chExt cx="361800" cy="1160640"/>
          </a:xfrm>
        </p:grpSpPr>
        <p:sp>
          <p:nvSpPr>
            <p:cNvPr id="289" name="CustomShape 50"/>
            <p:cNvSpPr/>
            <p:nvPr/>
          </p:nvSpPr>
          <p:spPr>
            <a:xfrm>
              <a:off x="9015840" y="355536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1</a:t>
              </a:r>
              <a:endParaRPr lang="en-IN" sz="1800" b="0" strike="noStrike" spc="-1">
                <a:latin typeface="Arial"/>
              </a:endParaRPr>
            </a:p>
          </p:txBody>
        </p:sp>
        <p:sp>
          <p:nvSpPr>
            <p:cNvPr id="290" name="CustomShape 51"/>
            <p:cNvSpPr/>
            <p:nvPr/>
          </p:nvSpPr>
          <p:spPr>
            <a:xfrm>
              <a:off x="9015840" y="3942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0</a:t>
              </a:r>
              <a:endParaRPr lang="en-IN" sz="1800" b="0" strike="noStrike" spc="-1">
                <a:latin typeface="Arial"/>
              </a:endParaRPr>
            </a:p>
          </p:txBody>
        </p:sp>
        <p:sp>
          <p:nvSpPr>
            <p:cNvPr id="291" name="CustomShape 52"/>
            <p:cNvSpPr/>
            <p:nvPr/>
          </p:nvSpPr>
          <p:spPr>
            <a:xfrm>
              <a:off x="9015840" y="4329720"/>
              <a:ext cx="361800" cy="386280"/>
            </a:xfrm>
            <a:prstGeom prst="rect">
              <a:avLst/>
            </a:prstGeom>
            <a:noFill/>
            <a:ln w="28440"/>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1" strike="noStrike" spc="-1">
                  <a:solidFill>
                    <a:srgbClr val="FF0000"/>
                  </a:solidFill>
                  <a:latin typeface="Calibri"/>
                  <a:ea typeface="DejaVu Sans"/>
                </a:rPr>
                <a:t>2</a:t>
              </a:r>
              <a:endParaRPr lang="en-IN" sz="1800" b="0" strike="noStrike" spc="-1">
                <a:latin typeface="Aria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2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2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25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2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28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26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28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nodeType="clickEffect">
                                  <p:stCondLst>
                                    <p:cond delay="0"/>
                                  </p:stCondLst>
                                  <p:childTnLst>
                                    <p:set>
                                      <p:cBhvr>
                                        <p:cTn id="50"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93" name="CustomShape 2"/>
          <p:cNvSpPr/>
          <p:nvPr/>
        </p:nvSpPr>
        <p:spPr>
          <a:xfrm>
            <a:off x="438480" y="17280"/>
            <a:ext cx="8503920" cy="130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Least Recently Used (LRU) Algorithm</a:t>
            </a:r>
            <a:endParaRPr lang="en-IN" sz="4000" b="0" strike="noStrike" spc="-1">
              <a:latin typeface="Arial"/>
            </a:endParaRPr>
          </a:p>
        </p:txBody>
      </p:sp>
      <p:sp>
        <p:nvSpPr>
          <p:cNvPr id="294" name="CustomShape 3"/>
          <p:cNvSpPr/>
          <p:nvPr/>
        </p:nvSpPr>
        <p:spPr>
          <a:xfrm>
            <a:off x="0" y="1298520"/>
            <a:ext cx="1208016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Counter implementation</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Every page entry has a counter; every time page is referenced through this entry, copy the clock into the counter</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When a page needs to be changed, look at the counters to find smallest value</a:t>
            </a:r>
            <a:endParaRPr lang="en-IN" sz="24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Search through table needed</a:t>
            </a:r>
            <a:endParaRPr lang="en-IN" sz="20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Stack implementation</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Keep a stack of page numbers in a double link form:</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Page referenced:</a:t>
            </a:r>
            <a:endParaRPr lang="en-IN" sz="24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move it to the top</a:t>
            </a:r>
            <a:endParaRPr lang="en-IN" sz="20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requires pointers to be changed</a:t>
            </a:r>
            <a:endParaRPr lang="en-IN" sz="20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But each update more expensive</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No search for replacement</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LRU and OPT don’t have Belady’s Anomaly</a:t>
            </a:r>
            <a:endParaRPr lang="en-IN" sz="2800" b="0" strike="noStrike" spc="-1">
              <a:latin typeface="Arial"/>
            </a:endParaRPr>
          </a:p>
        </p:txBody>
      </p:sp>
      <p:pic>
        <p:nvPicPr>
          <p:cNvPr id="295" name="Picture 65" descr="9_16.pdf"/>
          <p:cNvPicPr/>
          <p:nvPr/>
        </p:nvPicPr>
        <p:blipFill>
          <a:blip r:embed="rId2"/>
          <a:stretch>
            <a:fillRect/>
          </a:stretch>
        </p:blipFill>
        <p:spPr>
          <a:xfrm>
            <a:off x="7450200" y="2769840"/>
            <a:ext cx="4279320" cy="3342960"/>
          </a:xfrm>
          <a:prstGeom prst="rect">
            <a:avLst/>
          </a:prstGeom>
          <a:ln>
            <a:noFill/>
          </a:ln>
        </p:spPr>
      </p:pic>
    </p:spTree>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97"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LRU Approximation Algorithms</a:t>
            </a:r>
            <a:endParaRPr lang="en-IN" sz="4000" b="0" strike="noStrike" spc="-1">
              <a:latin typeface="Arial"/>
            </a:endParaRPr>
          </a:p>
        </p:txBody>
      </p:sp>
      <p:sp>
        <p:nvSpPr>
          <p:cNvPr id="298" name="CustomShape 3"/>
          <p:cNvSpPr/>
          <p:nvPr/>
        </p:nvSpPr>
        <p:spPr>
          <a:xfrm>
            <a:off x="0" y="1287000"/>
            <a:ext cx="1208016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Reference bit</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With each page associate a bit, initially = 0</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When page is referenced bit set to 1</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Replace any with reference bit = 0 (if one exists)</a:t>
            </a:r>
            <a:endParaRPr lang="en-IN" sz="24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We do not know the order,</a:t>
            </a:r>
            <a:endParaRPr lang="en-IN" sz="2000" b="0" strike="noStrike" spc="-1">
              <a:latin typeface="Arial"/>
            </a:endParaRPr>
          </a:p>
          <a:p>
            <a:pPr marL="228600" indent="-22788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Second-chance algorithm</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Generally FIFO, plus hardware-provided reference bit</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If page to be replaced has </a:t>
            </a:r>
            <a:endParaRPr lang="en-IN" sz="24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Reference bit = 0 -&gt; replace it</a:t>
            </a:r>
            <a:endParaRPr lang="en-IN" sz="20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reference bit = 1 then:</a:t>
            </a:r>
            <a:endParaRPr lang="en-IN" sz="2000" b="0" strike="noStrike" spc="-1">
              <a:latin typeface="Arial"/>
            </a:endParaRPr>
          </a:p>
          <a:p>
            <a:pPr marL="1600200" lvl="3" indent="-227880">
              <a:lnSpc>
                <a:spcPct val="90000"/>
              </a:lnSpc>
              <a:spcBef>
                <a:spcPts val="499"/>
              </a:spcBef>
              <a:buClr>
                <a:srgbClr val="000000"/>
              </a:buClr>
              <a:buFont typeface="Wingdings" charset="2"/>
              <a:buChar char=""/>
            </a:pPr>
            <a:r>
              <a:rPr lang="en-US" sz="1800" b="0" strike="noStrike" spc="-1">
                <a:solidFill>
                  <a:srgbClr val="000000"/>
                </a:solidFill>
                <a:latin typeface="Calibri"/>
                <a:ea typeface="MS PGothic"/>
              </a:rPr>
              <a:t>set reference bit 0, leave page in memory</a:t>
            </a:r>
            <a:endParaRPr lang="en-IN" sz="1800" b="0" strike="noStrike" spc="-1">
              <a:latin typeface="Arial"/>
            </a:endParaRPr>
          </a:p>
          <a:p>
            <a:pPr marL="1600200" lvl="3" indent="-227880">
              <a:lnSpc>
                <a:spcPct val="90000"/>
              </a:lnSpc>
              <a:spcBef>
                <a:spcPts val="499"/>
              </a:spcBef>
              <a:buClr>
                <a:srgbClr val="000000"/>
              </a:buClr>
              <a:buFont typeface="Wingdings" charset="2"/>
              <a:buChar char=""/>
            </a:pPr>
            <a:r>
              <a:rPr lang="en-US" sz="1800" b="0" strike="noStrike" spc="-1">
                <a:solidFill>
                  <a:srgbClr val="000000"/>
                </a:solidFill>
                <a:latin typeface="Calibri"/>
                <a:ea typeface="MS PGothic"/>
              </a:rPr>
              <a:t>replace next page, subject to same rules</a:t>
            </a:r>
            <a:endParaRPr lang="en-IN" sz="1800" b="0" strike="noStrike" spc="-1">
              <a:latin typeface="Arial"/>
            </a:endParaRPr>
          </a:p>
        </p:txBody>
      </p:sp>
    </p:spTree>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00"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Allocation of Frames</a:t>
            </a:r>
            <a:endParaRPr lang="en-IN" sz="4000" b="0" strike="noStrike" spc="-1">
              <a:latin typeface="Arial"/>
            </a:endParaRPr>
          </a:p>
        </p:txBody>
      </p:sp>
      <p:sp>
        <p:nvSpPr>
          <p:cNvPr id="301" name="CustomShape 3"/>
          <p:cNvSpPr/>
          <p:nvPr/>
        </p:nvSpPr>
        <p:spPr>
          <a:xfrm>
            <a:off x="1337400" y="1538640"/>
            <a:ext cx="99770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Each process needs </a:t>
            </a:r>
            <a:r>
              <a:rPr lang="en-US" sz="2800" b="1" i="1" strike="noStrike" spc="-1">
                <a:solidFill>
                  <a:srgbClr val="000000"/>
                </a:solidFill>
                <a:latin typeface="Calibri"/>
                <a:ea typeface="MS PGothic"/>
              </a:rPr>
              <a:t>minimum</a:t>
            </a:r>
            <a:r>
              <a:rPr lang="en-US" sz="2800" b="0" strike="noStrike" spc="-1">
                <a:solidFill>
                  <a:srgbClr val="000000"/>
                </a:solidFill>
                <a:latin typeface="Calibri"/>
                <a:ea typeface="MS PGothic"/>
              </a:rPr>
              <a:t> number of frames, decided by computer architecture</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1" i="1" strike="noStrike" spc="-1">
                <a:solidFill>
                  <a:srgbClr val="000000"/>
                </a:solidFill>
                <a:latin typeface="Calibri"/>
                <a:ea typeface="MS PGothic"/>
              </a:rPr>
              <a:t>Maximum</a:t>
            </a:r>
            <a:r>
              <a:rPr lang="en-US" sz="2800" b="0" i="1" strike="noStrike" spc="-1">
                <a:solidFill>
                  <a:srgbClr val="000000"/>
                </a:solidFill>
                <a:latin typeface="Calibri"/>
                <a:ea typeface="MS PGothic"/>
              </a:rPr>
              <a:t> </a:t>
            </a:r>
            <a:r>
              <a:rPr lang="en-US" sz="2800" b="0" strike="noStrike" spc="-1">
                <a:solidFill>
                  <a:srgbClr val="000000"/>
                </a:solidFill>
                <a:latin typeface="Calibri"/>
                <a:ea typeface="MS PGothic"/>
              </a:rPr>
              <a:t>of course is total frames in the system</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Two major allocation schemes</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fixed allocation</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priority allocation</a:t>
            </a:r>
            <a:endParaRPr lang="en-IN" sz="2400" b="0" strike="noStrike" spc="-1">
              <a:latin typeface="Arial"/>
            </a:endParaRPr>
          </a:p>
        </p:txBody>
      </p:sp>
    </p:spTree>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03"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Fixed Allocation</a:t>
            </a:r>
            <a:endParaRPr lang="en-IN" sz="4000" b="0" strike="noStrike" spc="-1">
              <a:latin typeface="Arial"/>
            </a:endParaRPr>
          </a:p>
        </p:txBody>
      </p:sp>
      <p:sp>
        <p:nvSpPr>
          <p:cNvPr id="304" name="CustomShape 3"/>
          <p:cNvSpPr/>
          <p:nvPr/>
        </p:nvSpPr>
        <p:spPr>
          <a:xfrm>
            <a:off x="438480" y="1538640"/>
            <a:ext cx="1087560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0000"/>
              </a:buClr>
              <a:buFont typeface="Wingdings" charset="2"/>
              <a:buChar char=""/>
            </a:pPr>
            <a:r>
              <a:rPr lang="en-US" sz="2800" b="1" strike="noStrike" spc="-1">
                <a:solidFill>
                  <a:srgbClr val="FF0000"/>
                </a:solidFill>
                <a:latin typeface="Calibri"/>
                <a:ea typeface="MS PGothic"/>
              </a:rPr>
              <a:t>Equal allocation </a:t>
            </a:r>
            <a:r>
              <a:rPr lang="en-US" sz="2800" b="0" strike="noStrike" spc="-1">
                <a:solidFill>
                  <a:srgbClr val="000000"/>
                </a:solidFill>
                <a:latin typeface="Calibri"/>
                <a:ea typeface="MS PGothic"/>
              </a:rPr>
              <a:t>– For example, if there are 100 frames (after allocating frames for the OS) and 5 processes, give each process 20 frames</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Keep some as free frame buffer pool</a:t>
            </a:r>
            <a:endParaRPr lang="en-IN" sz="2400" b="0" strike="noStrike" spc="-1">
              <a:latin typeface="Arial"/>
            </a:endParaRPr>
          </a:p>
          <a:p>
            <a:pPr>
              <a:lnSpc>
                <a:spcPct val="90000"/>
              </a:lnSpc>
              <a:spcBef>
                <a:spcPts val="1001"/>
              </a:spcBef>
            </a:pPr>
            <a:endParaRPr lang="en-IN" sz="2400" b="0" strike="noStrike" spc="-1">
              <a:latin typeface="Arial"/>
            </a:endParaRPr>
          </a:p>
          <a:p>
            <a:pPr marL="228600" indent="-227880">
              <a:lnSpc>
                <a:spcPct val="90000"/>
              </a:lnSpc>
              <a:spcBef>
                <a:spcPts val="1001"/>
              </a:spcBef>
              <a:buClr>
                <a:srgbClr val="FF0000"/>
              </a:buClr>
              <a:buFont typeface="Wingdings" charset="2"/>
              <a:buChar char=""/>
            </a:pPr>
            <a:r>
              <a:rPr lang="en-US" sz="2800" b="1" strike="noStrike" spc="-1">
                <a:solidFill>
                  <a:srgbClr val="FF0000"/>
                </a:solidFill>
                <a:latin typeface="Calibri"/>
                <a:ea typeface="MS PGothic"/>
              </a:rPr>
              <a:t>Proportional allocation</a:t>
            </a:r>
            <a:r>
              <a:rPr lang="en-US" sz="2800" b="0" strike="noStrike" spc="-1">
                <a:solidFill>
                  <a:srgbClr val="000000"/>
                </a:solidFill>
                <a:latin typeface="Calibri"/>
                <a:ea typeface="MS PGothic"/>
              </a:rPr>
              <a:t> – Allocate according to the size of process</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Dynamic as degree of multiprogramming, process sizes change</a:t>
            </a: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499"/>
              </a:spcBef>
            </a:pPr>
            <a:endParaRPr lang="en-IN" sz="2400" b="0" strike="noStrike" spc="-1">
              <a:latin typeface="Arial"/>
            </a:endParaRPr>
          </a:p>
        </p:txBody>
      </p:sp>
      <p:pic>
        <p:nvPicPr>
          <p:cNvPr id="305" name="Picture 304"/>
          <p:cNvPicPr/>
          <p:nvPr/>
        </p:nvPicPr>
        <p:blipFill>
          <a:blip r:embed="rId2"/>
          <a:stretch>
            <a:fillRect/>
          </a:stretch>
        </p:blipFill>
        <p:spPr>
          <a:xfrm>
            <a:off x="1486080" y="4330800"/>
            <a:ext cx="3250800" cy="1828440"/>
          </a:xfrm>
          <a:prstGeom prst="rect">
            <a:avLst/>
          </a:prstGeom>
          <a:ln>
            <a:noFill/>
          </a:ln>
        </p:spPr>
      </p:pic>
      <p:pic>
        <p:nvPicPr>
          <p:cNvPr id="306" name="Picture 305"/>
          <p:cNvPicPr/>
          <p:nvPr/>
        </p:nvPicPr>
        <p:blipFill>
          <a:blip r:embed="rId3"/>
          <a:stretch>
            <a:fillRect/>
          </a:stretch>
        </p:blipFill>
        <p:spPr>
          <a:xfrm>
            <a:off x="7023240" y="4000680"/>
            <a:ext cx="1765080" cy="2260080"/>
          </a:xfrm>
          <a:prstGeom prst="rect">
            <a:avLst/>
          </a:prstGeom>
          <a:ln>
            <a:noFill/>
          </a:ln>
        </p:spPr>
      </p:pic>
    </p:spTree>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08"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Priority Allocation</a:t>
            </a:r>
            <a:endParaRPr lang="en-IN" sz="4000" b="0" strike="noStrike" spc="-1">
              <a:latin typeface="Arial"/>
            </a:endParaRPr>
          </a:p>
        </p:txBody>
      </p:sp>
      <p:sp>
        <p:nvSpPr>
          <p:cNvPr id="309" name="CustomShape 3"/>
          <p:cNvSpPr/>
          <p:nvPr/>
        </p:nvSpPr>
        <p:spPr>
          <a:xfrm>
            <a:off x="1337400" y="1538640"/>
            <a:ext cx="99770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Use a proportional allocation scheme using priorities rather than size or a combination of size and priority</a:t>
            </a:r>
            <a:br/>
            <a:r>
              <a:rPr lang="en-US" sz="2800" b="0" strike="noStrike" spc="-1">
                <a:solidFill>
                  <a:srgbClr val="000000"/>
                </a:solidFill>
                <a:latin typeface="Calibri"/>
                <a:ea typeface="DejaVu Sans"/>
              </a:rPr>
              <a:t> </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If process </a:t>
            </a:r>
            <a:r>
              <a:rPr lang="en-US" sz="2800" b="1" i="1" strike="noStrike" spc="-1">
                <a:solidFill>
                  <a:srgbClr val="000000"/>
                </a:solidFill>
                <a:latin typeface="Calibri"/>
                <a:ea typeface="MS PGothic"/>
              </a:rPr>
              <a:t>P</a:t>
            </a:r>
            <a:r>
              <a:rPr lang="en-US" sz="2800" b="1" i="1" strike="noStrike" spc="-1" baseline="-25000">
                <a:solidFill>
                  <a:srgbClr val="000000"/>
                </a:solidFill>
                <a:latin typeface="Calibri"/>
                <a:ea typeface="MS PGothic"/>
              </a:rPr>
              <a:t>i</a:t>
            </a:r>
            <a:r>
              <a:rPr lang="en-US" sz="2800" b="0" strike="noStrike" spc="-1">
                <a:solidFill>
                  <a:srgbClr val="000000"/>
                </a:solidFill>
                <a:latin typeface="Calibri"/>
                <a:ea typeface="MS PGothic"/>
              </a:rPr>
              <a:t> generates a page fault,</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select for replacement one of its frames</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select for replacement a frame from a process with lower priority number</a:t>
            </a:r>
            <a:endParaRPr lang="en-IN" sz="2400" b="0" strike="noStrike" spc="-1">
              <a:latin typeface="Arial"/>
            </a:endParaRPr>
          </a:p>
        </p:txBody>
      </p:sp>
    </p:spTree>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11"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Global vs. Local Allocation</a:t>
            </a:r>
            <a:endParaRPr lang="en-IN" sz="4000" b="0" strike="noStrike" spc="-1">
              <a:latin typeface="Arial"/>
            </a:endParaRPr>
          </a:p>
        </p:txBody>
      </p:sp>
      <p:sp>
        <p:nvSpPr>
          <p:cNvPr id="312" name="CustomShape 3"/>
          <p:cNvSpPr/>
          <p:nvPr/>
        </p:nvSpPr>
        <p:spPr>
          <a:xfrm>
            <a:off x="1337400" y="1538640"/>
            <a:ext cx="99770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Global replacement</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 process selects a replacement frame from the set of all frames; one process can take a frame from another</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But then process execution time can vary greatly</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But greater throughput</a:t>
            </a:r>
            <a:endParaRPr lang="en-IN" sz="2400" b="0" strike="noStrike" spc="-1">
              <a:latin typeface="Arial"/>
            </a:endParaRPr>
          </a:p>
          <a:p>
            <a:pPr>
              <a:lnSpc>
                <a:spcPct val="90000"/>
              </a:lnSpc>
              <a:spcBef>
                <a:spcPts val="1001"/>
              </a:spcBef>
            </a:pPr>
            <a:endParaRPr lang="en-IN" sz="2400" b="0" strike="noStrike" spc="-1">
              <a:latin typeface="Arial"/>
            </a:endParaRPr>
          </a:p>
          <a:p>
            <a:pPr marL="228600" indent="-22788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Local replacement</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 each process selects from only its own set of allocated frames</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More consistent per-process performance</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But possibly underutilized memory</a:t>
            </a: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499"/>
              </a:spcBef>
            </a:pPr>
            <a:endParaRPr lang="en-IN" sz="2400" b="0" strike="noStrike" spc="-1">
              <a:latin typeface="Arial"/>
            </a:endParaRPr>
          </a:p>
        </p:txBody>
      </p:sp>
    </p:spTree>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14"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Thrashing</a:t>
            </a:r>
            <a:endParaRPr lang="en-IN" sz="4000" b="0" strike="noStrike" spc="-1">
              <a:latin typeface="Arial"/>
            </a:endParaRPr>
          </a:p>
        </p:txBody>
      </p:sp>
      <p:sp>
        <p:nvSpPr>
          <p:cNvPr id="315" name="CustomShape 3"/>
          <p:cNvSpPr/>
          <p:nvPr/>
        </p:nvSpPr>
        <p:spPr>
          <a:xfrm>
            <a:off x="1337400" y="1538640"/>
            <a:ext cx="99770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If a process does not have “enough” pages, the page-fault rate is very high</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Page fault to get page</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Replace existing frame</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But quickly need replaced frame back</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This leads to:</a:t>
            </a:r>
            <a:endParaRPr lang="en-IN" sz="24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Low CPU utilization</a:t>
            </a:r>
            <a:endParaRPr lang="en-IN" sz="20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Operating system thinking that it needs to increase the degree of multiprogramming</a:t>
            </a:r>
            <a:endParaRPr lang="en-IN" sz="20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Another process added to the system</a:t>
            </a:r>
            <a:br/>
            <a:r>
              <a:rPr lang="en-US" sz="2000" b="0" strike="noStrike" spc="-1">
                <a:solidFill>
                  <a:srgbClr val="000000"/>
                </a:solidFill>
                <a:latin typeface="Calibri"/>
                <a:ea typeface="DejaVu Sans"/>
              </a:rPr>
              <a:t> </a:t>
            </a:r>
            <a:endParaRPr lang="en-IN" sz="2000" b="0" strike="noStrike" spc="-1">
              <a:latin typeface="Arial"/>
            </a:endParaRPr>
          </a:p>
          <a:p>
            <a:pPr marL="228600" indent="-22788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Thrashing:</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 a process is busy swapping pages in and out, high paging activity</a:t>
            </a:r>
            <a:endParaRPr lang="en-IN" sz="2800" b="0" strike="noStrike" spc="-1">
              <a:latin typeface="Arial"/>
            </a:endParaRPr>
          </a:p>
        </p:txBody>
      </p:sp>
    </p:spTree>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17"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Thrashing</a:t>
            </a:r>
            <a:endParaRPr lang="en-IN" sz="4000" b="0" strike="noStrike" spc="-1">
              <a:latin typeface="Arial"/>
            </a:endParaRPr>
          </a:p>
        </p:txBody>
      </p:sp>
      <p:pic>
        <p:nvPicPr>
          <p:cNvPr id="318" name="Picture 4" descr="9"/>
          <p:cNvPicPr/>
          <p:nvPr/>
        </p:nvPicPr>
        <p:blipFill>
          <a:blip r:embed="rId2"/>
          <a:stretch>
            <a:fillRect/>
          </a:stretch>
        </p:blipFill>
        <p:spPr>
          <a:xfrm>
            <a:off x="2137680" y="2043000"/>
            <a:ext cx="6678000" cy="3859920"/>
          </a:xfrm>
          <a:prstGeom prst="rect">
            <a:avLst/>
          </a:prstGeom>
          <a:ln>
            <a:noFill/>
          </a:ln>
        </p:spPr>
      </p:pic>
    </p:spTree>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20"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Demand Paging &amp; Thrashing</a:t>
            </a:r>
            <a:endParaRPr lang="en-IN" sz="4000" b="0" strike="noStrike" spc="-1">
              <a:latin typeface="Arial"/>
            </a:endParaRPr>
          </a:p>
        </p:txBody>
      </p:sp>
      <p:sp>
        <p:nvSpPr>
          <p:cNvPr id="321" name="CustomShape 3"/>
          <p:cNvSpPr/>
          <p:nvPr/>
        </p:nvSpPr>
        <p:spPr>
          <a:xfrm>
            <a:off x="1337400" y="1538640"/>
            <a:ext cx="99770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Why does demand paging work?</a:t>
            </a:r>
            <a:br/>
            <a:r>
              <a:rPr lang="en-US" sz="2800" b="1" strike="noStrike" spc="-1">
                <a:solidFill>
                  <a:srgbClr val="3366FF"/>
                </a:solidFill>
                <a:latin typeface="Calibri"/>
                <a:ea typeface="MS PGothic"/>
              </a:rPr>
              <a:t>Locality model</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Locality is a set of pages that are actively used together</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Defined by program structure and data structures used</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Process migrates from one locality to another</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Contains several localities</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Localities may overlap</a:t>
            </a:r>
            <a:endParaRPr lang="en-IN" sz="2400" b="0" strike="noStrike" spc="-1">
              <a:latin typeface="Arial"/>
            </a:endParaRPr>
          </a:p>
          <a:p>
            <a:pPr>
              <a:lnSpc>
                <a:spcPct val="90000"/>
              </a:lnSpc>
              <a:spcBef>
                <a:spcPts val="499"/>
              </a:spcBef>
            </a:pP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Why does thrashing occur?</a:t>
            </a:r>
            <a:endParaRPr lang="en-IN" sz="2800" b="0" strike="noStrike" spc="-1">
              <a:latin typeface="Arial"/>
            </a:endParaRPr>
          </a:p>
          <a:p>
            <a:pPr marL="685800" lvl="1"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 size of locality &gt; total memory size</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Limit effects by using local or priority page replacement</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Allocate enough frames for a single locality</a:t>
            </a:r>
            <a:endParaRPr lang="en-IN" sz="2400" b="0" strike="noStrike" spc="-1">
              <a:latin typeface="Arial"/>
            </a:endParaRPr>
          </a:p>
          <a:p>
            <a:pPr>
              <a:lnSpc>
                <a:spcPct val="90000"/>
              </a:lnSpc>
              <a:spcBef>
                <a:spcPts val="499"/>
              </a:spcBef>
            </a:pPr>
            <a:endParaRPr lang="en-IN" sz="2400" b="0" strike="noStrike" spc="-1">
              <a:latin typeface="Aria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9" name="CustomShape 2"/>
          <p:cNvSpPr/>
          <p:nvPr/>
        </p:nvSpPr>
        <p:spPr>
          <a:xfrm>
            <a:off x="774360" y="1676520"/>
            <a:ext cx="10675440" cy="38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800280" lvl="1" indent="-342360" algn="just">
              <a:lnSpc>
                <a:spcPct val="114000"/>
              </a:lnSpc>
              <a:buClr>
                <a:srgbClr val="000000"/>
              </a:buClr>
              <a:buFont typeface="Wingdings" charset="2"/>
              <a:buChar char=""/>
            </a:pPr>
            <a:r>
              <a:rPr lang="en-GB" sz="2400" b="1" strike="noStrike" spc="-1" dirty="0">
                <a:solidFill>
                  <a:srgbClr val="000000"/>
                </a:solidFill>
                <a:latin typeface="Calibri"/>
                <a:ea typeface="DejaVu Sans"/>
              </a:rPr>
              <a:t>Communications</a:t>
            </a:r>
            <a:r>
              <a:rPr lang="en-GB" sz="2400" b="0" strike="noStrike" spc="-1" dirty="0">
                <a:solidFill>
                  <a:srgbClr val="000000"/>
                </a:solidFill>
                <a:latin typeface="Calibri"/>
                <a:ea typeface="DejaVu Sans"/>
              </a:rPr>
              <a:t> – processes may exchange information, on the same computer or between computers over a network, </a:t>
            </a:r>
            <a:r>
              <a:rPr lang="en-GB" sz="2400" b="1" strike="noStrike" spc="-1" dirty="0">
                <a:solidFill>
                  <a:srgbClr val="FF0000"/>
                </a:solidFill>
                <a:latin typeface="Calibri"/>
                <a:ea typeface="DejaVu Sans"/>
              </a:rPr>
              <a:t>shared memory or message passing </a:t>
            </a:r>
            <a:endParaRPr lang="en-IN" sz="2400" b="0" strike="noStrike" spc="-1" dirty="0">
              <a:latin typeface="Arial"/>
            </a:endParaRPr>
          </a:p>
          <a:p>
            <a:pPr marL="800280" lvl="1" indent="-342360" algn="just">
              <a:lnSpc>
                <a:spcPct val="114000"/>
              </a:lnSpc>
              <a:buClr>
                <a:srgbClr val="000000"/>
              </a:buClr>
              <a:buFont typeface="Wingdings" charset="2"/>
              <a:buChar char=""/>
            </a:pPr>
            <a:r>
              <a:rPr lang="en-GB" sz="2400" b="1" strike="noStrike" spc="-1" dirty="0">
                <a:solidFill>
                  <a:srgbClr val="000000"/>
                </a:solidFill>
                <a:latin typeface="Calibri"/>
                <a:ea typeface="DejaVu Sans"/>
              </a:rPr>
              <a:t>Error detection </a:t>
            </a:r>
            <a:r>
              <a:rPr lang="en-GB" sz="2400" b="0" strike="noStrike" spc="-1" dirty="0">
                <a:solidFill>
                  <a:srgbClr val="000000"/>
                </a:solidFill>
                <a:latin typeface="Calibri"/>
                <a:ea typeface="DejaVu Sans"/>
              </a:rPr>
              <a:t>– </a:t>
            </a:r>
            <a:endParaRPr lang="en-IN" sz="2400" b="0" strike="noStrike" spc="-1" dirty="0">
              <a:latin typeface="Arial"/>
            </a:endParaRPr>
          </a:p>
          <a:p>
            <a:pPr marL="1257480" lvl="2" indent="-342360" algn="just">
              <a:lnSpc>
                <a:spcPct val="114000"/>
              </a:lnSpc>
              <a:buClr>
                <a:srgbClr val="000000"/>
              </a:buClr>
              <a:buFont typeface="Wingdings" charset="2"/>
              <a:buChar char=""/>
            </a:pPr>
            <a:r>
              <a:rPr lang="en-GB" sz="2400" b="0" strike="noStrike" spc="-1" dirty="0">
                <a:solidFill>
                  <a:srgbClr val="000000"/>
                </a:solidFill>
                <a:latin typeface="Calibri"/>
                <a:ea typeface="DejaVu Sans"/>
              </a:rPr>
              <a:t>OS needs to be constantly aware of possible errors</a:t>
            </a:r>
            <a:endParaRPr lang="en-IN" sz="2400" b="0" strike="noStrike" spc="-1" dirty="0">
              <a:latin typeface="Arial"/>
            </a:endParaRPr>
          </a:p>
          <a:p>
            <a:pPr marL="1257480" lvl="2" indent="-342360" algn="just">
              <a:lnSpc>
                <a:spcPct val="114000"/>
              </a:lnSpc>
              <a:buClr>
                <a:srgbClr val="000000"/>
              </a:buClr>
              <a:buFont typeface="Wingdings" charset="2"/>
              <a:buChar char=""/>
            </a:pPr>
            <a:r>
              <a:rPr lang="en-GB" sz="2400" b="0" strike="noStrike" spc="-1" dirty="0">
                <a:solidFill>
                  <a:srgbClr val="000000"/>
                </a:solidFill>
                <a:latin typeface="Calibri"/>
                <a:ea typeface="DejaVu Sans"/>
              </a:rPr>
              <a:t>May occur in CPU and memory h/w, in I/O devices, in user program</a:t>
            </a:r>
            <a:endParaRPr lang="en-IN" sz="2400" b="0" strike="noStrike" spc="-1" dirty="0">
              <a:latin typeface="Arial"/>
            </a:endParaRPr>
          </a:p>
          <a:p>
            <a:pPr marL="1257480" lvl="2" indent="-342360" algn="just">
              <a:lnSpc>
                <a:spcPct val="114000"/>
              </a:lnSpc>
              <a:buClr>
                <a:srgbClr val="000000"/>
              </a:buClr>
              <a:buFont typeface="Wingdings" charset="2"/>
              <a:buChar char=""/>
            </a:pPr>
            <a:r>
              <a:rPr lang="en-GB" sz="2400" b="0" strike="noStrike" spc="-1" dirty="0">
                <a:solidFill>
                  <a:srgbClr val="000000"/>
                </a:solidFill>
                <a:latin typeface="Calibri"/>
                <a:ea typeface="DejaVu Sans"/>
              </a:rPr>
              <a:t>OS should take the appropriate action to ensure correct and consistent computing</a:t>
            </a:r>
            <a:endParaRPr lang="en-IN" sz="2400" b="0" strike="noStrike" spc="-1" dirty="0">
              <a:latin typeface="Arial"/>
            </a:endParaRPr>
          </a:p>
          <a:p>
            <a:pPr marL="1257480" lvl="2" indent="-342360" algn="just">
              <a:lnSpc>
                <a:spcPct val="114000"/>
              </a:lnSpc>
              <a:buClr>
                <a:srgbClr val="000000"/>
              </a:buClr>
              <a:buFont typeface="Wingdings" charset="2"/>
              <a:buChar char=""/>
            </a:pPr>
            <a:r>
              <a:rPr lang="en-GB" sz="2400" b="0" strike="noStrike" spc="-1" dirty="0">
                <a:solidFill>
                  <a:srgbClr val="000000"/>
                </a:solidFill>
                <a:latin typeface="Calibri"/>
                <a:ea typeface="DejaVu Sans"/>
              </a:rPr>
              <a:t>Debugging</a:t>
            </a:r>
            <a:endParaRPr lang="en-IN" sz="2400" b="0" strike="noStrike" spc="-1" dirty="0">
              <a:latin typeface="Arial"/>
            </a:endParaRPr>
          </a:p>
        </p:txBody>
      </p:sp>
      <p:sp>
        <p:nvSpPr>
          <p:cNvPr id="100" name="CustomShape 3"/>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Operating System Services</a:t>
            </a:r>
            <a:endParaRPr lang="en-IN" sz="4000" b="0" strike="noStrike" spc="-1">
              <a:latin typeface="Arial"/>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23"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Working Set Model</a:t>
            </a:r>
            <a:endParaRPr lang="en-IN" sz="4000" b="0" strike="noStrike" spc="-1">
              <a:latin typeface="Arial"/>
            </a:endParaRPr>
          </a:p>
        </p:txBody>
      </p:sp>
      <p:sp>
        <p:nvSpPr>
          <p:cNvPr id="324" name="CustomShape 3"/>
          <p:cNvSpPr/>
          <p:nvPr/>
        </p:nvSpPr>
        <p:spPr>
          <a:xfrm>
            <a:off x="1337400" y="1538640"/>
            <a:ext cx="99770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MS PGothic"/>
              </a:rPr>
              <a:t> working-set window: </a:t>
            </a:r>
            <a:r>
              <a:rPr lang="en-US" sz="2400" b="0" strike="noStrike" spc="-1">
                <a:solidFill>
                  <a:srgbClr val="000000"/>
                </a:solidFill>
                <a:latin typeface="Symbol" charset="2"/>
                <a:ea typeface="MS PGothic"/>
              </a:rPr>
              <a:t>D,</a:t>
            </a:r>
            <a:r>
              <a:rPr lang="en-US" sz="2400" b="0" strike="noStrike" spc="-1">
                <a:solidFill>
                  <a:srgbClr val="000000"/>
                </a:solidFill>
                <a:latin typeface="Calibri"/>
                <a:ea typeface="MS PGothic"/>
              </a:rPr>
              <a:t> a fixed number of page references (usually most recent), approximation of program’s locality</a:t>
            </a:r>
            <a:endParaRPr lang="en-IN" sz="2400" b="0" strike="noStrike" spc="-1">
              <a:latin typeface="Arial"/>
            </a:endParaRPr>
          </a:p>
        </p:txBody>
      </p:sp>
      <p:pic>
        <p:nvPicPr>
          <p:cNvPr id="325" name="Picture 5"/>
          <p:cNvPicPr/>
          <p:nvPr/>
        </p:nvPicPr>
        <p:blipFill>
          <a:blip r:embed="rId2"/>
          <a:stretch>
            <a:fillRect/>
          </a:stretch>
        </p:blipFill>
        <p:spPr>
          <a:xfrm>
            <a:off x="2286000" y="2607120"/>
            <a:ext cx="6706440" cy="1786680"/>
          </a:xfrm>
          <a:prstGeom prst="rect">
            <a:avLst/>
          </a:prstGeom>
          <a:ln>
            <a:noFill/>
          </a:ln>
        </p:spPr>
      </p:pic>
      <p:sp>
        <p:nvSpPr>
          <p:cNvPr id="326" name="CustomShape 4"/>
          <p:cNvSpPr/>
          <p:nvPr/>
        </p:nvSpPr>
        <p:spPr>
          <a:xfrm>
            <a:off x="2726640" y="2891520"/>
            <a:ext cx="1589040" cy="238320"/>
          </a:xfrm>
          <a:prstGeom prst="rect">
            <a:avLst/>
          </a:prstGeom>
          <a:noFill/>
          <a:ln w="19080">
            <a:solidFill>
              <a:srgbClr val="FF3300"/>
            </a:solidFill>
          </a:ln>
        </p:spPr>
        <p:style>
          <a:lnRef idx="2">
            <a:schemeClr val="accent1">
              <a:shade val="50000"/>
            </a:schemeClr>
          </a:lnRef>
          <a:fillRef idx="1">
            <a:schemeClr val="accent1"/>
          </a:fillRef>
          <a:effectRef idx="0">
            <a:schemeClr val="accent1"/>
          </a:effectRef>
          <a:fontRef idx="minor"/>
        </p:style>
        <p:txBody>
          <a:bodyPr/>
          <a:lstStyle/>
          <a:p>
            <a:endParaRPr/>
          </a:p>
        </p:txBody>
      </p:sp>
      <p:sp>
        <p:nvSpPr>
          <p:cNvPr id="327" name="CustomShape 5"/>
          <p:cNvSpPr/>
          <p:nvPr/>
        </p:nvSpPr>
        <p:spPr>
          <a:xfrm>
            <a:off x="5309280" y="2895480"/>
            <a:ext cx="1589040" cy="238320"/>
          </a:xfrm>
          <a:prstGeom prst="rect">
            <a:avLst/>
          </a:prstGeom>
          <a:noFill/>
          <a:ln w="19080">
            <a:solidFill>
              <a:srgbClr val="0000FF"/>
            </a:solidFill>
          </a:ln>
        </p:spPr>
        <p:style>
          <a:lnRef idx="2">
            <a:schemeClr val="accent1">
              <a:shade val="50000"/>
            </a:schemeClr>
          </a:lnRef>
          <a:fillRef idx="1">
            <a:schemeClr val="accent1"/>
          </a:fillRef>
          <a:effectRef idx="0">
            <a:schemeClr val="accent1"/>
          </a:effectRef>
          <a:fontRef idx="minor"/>
        </p:style>
        <p:txBody>
          <a:bodyPr/>
          <a:lstStyle/>
          <a:p>
            <a:endParaRPr/>
          </a:p>
        </p:txBody>
      </p:sp>
    </p:spTree>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29"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Working Set Model</a:t>
            </a:r>
            <a:endParaRPr lang="en-IN" sz="4000" b="0" strike="noStrike" spc="-1">
              <a:latin typeface="Arial"/>
            </a:endParaRPr>
          </a:p>
        </p:txBody>
      </p:sp>
      <p:sp>
        <p:nvSpPr>
          <p:cNvPr id="330" name="CustomShape 3"/>
          <p:cNvSpPr/>
          <p:nvPr/>
        </p:nvSpPr>
        <p:spPr>
          <a:xfrm>
            <a:off x="307800" y="1399320"/>
            <a:ext cx="1171836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400" b="0" i="1" strike="noStrike" spc="-1">
                <a:solidFill>
                  <a:srgbClr val="000000"/>
                </a:solidFill>
                <a:latin typeface="Calibri"/>
                <a:ea typeface="MS PGothic"/>
              </a:rPr>
              <a:t>WSS</a:t>
            </a:r>
            <a:r>
              <a:rPr lang="en-US" sz="2400" b="0" i="1" strike="noStrike" spc="-1" baseline="-25000">
                <a:solidFill>
                  <a:srgbClr val="000000"/>
                </a:solidFill>
                <a:latin typeface="Calibri"/>
                <a:ea typeface="MS PGothic"/>
              </a:rPr>
              <a:t>i</a:t>
            </a:r>
            <a:r>
              <a:rPr lang="en-US" sz="2400" b="0" strike="noStrike" spc="-1">
                <a:solidFill>
                  <a:srgbClr val="000000"/>
                </a:solidFill>
                <a:latin typeface="Calibri"/>
                <a:ea typeface="MS PGothic"/>
              </a:rPr>
              <a:t> (working set of </a:t>
            </a:r>
            <a:r>
              <a:rPr lang="en-US" sz="2400" b="0" i="1" strike="noStrike" spc="-1">
                <a:solidFill>
                  <a:srgbClr val="000000"/>
                </a:solidFill>
                <a:latin typeface="Calibri"/>
                <a:ea typeface="MS PGothic"/>
              </a:rPr>
              <a:t>P</a:t>
            </a:r>
            <a:r>
              <a:rPr lang="en-US" sz="2400" b="0" i="1" strike="noStrike" spc="-1" baseline="-25000">
                <a:solidFill>
                  <a:srgbClr val="000000"/>
                </a:solidFill>
                <a:latin typeface="Calibri"/>
                <a:ea typeface="MS PGothic"/>
              </a:rPr>
              <a:t>i</a:t>
            </a:r>
            <a:r>
              <a:rPr lang="en-US" sz="2400" b="0" strike="noStrike" spc="-1">
                <a:solidFill>
                  <a:srgbClr val="000000"/>
                </a:solidFill>
                <a:latin typeface="Calibri"/>
                <a:ea typeface="MS PGothic"/>
              </a:rPr>
              <a:t>) = total no. of pages referenced in the most recent </a:t>
            </a:r>
            <a:r>
              <a:rPr lang="en-US" sz="2400" b="0" strike="noStrike" spc="-1">
                <a:solidFill>
                  <a:srgbClr val="000000"/>
                </a:solidFill>
                <a:latin typeface="Symbol" charset="2"/>
                <a:ea typeface="MS PGothic"/>
              </a:rPr>
              <a:t>D</a:t>
            </a:r>
            <a:r>
              <a:rPr lang="en-US" sz="2400" b="0" strike="noStrike" spc="-1">
                <a:solidFill>
                  <a:srgbClr val="000000"/>
                </a:solidFill>
                <a:latin typeface="Calibri"/>
                <a:ea typeface="MS PGothic"/>
              </a:rPr>
              <a:t> (varies in time)</a:t>
            </a:r>
            <a:endParaRPr lang="en-IN" sz="2400" b="0" strike="noStrike" spc="-1">
              <a:latin typeface="Arial"/>
            </a:endParaRPr>
          </a:p>
          <a:p>
            <a:pPr>
              <a:lnSpc>
                <a:spcPct val="90000"/>
              </a:lnSpc>
              <a:spcBef>
                <a:spcPts val="499"/>
              </a:spcBef>
            </a:pPr>
            <a:r>
              <a:rPr lang="en-US" sz="2400" b="0" strike="noStrike" spc="-1">
                <a:solidFill>
                  <a:srgbClr val="000000"/>
                </a:solidFill>
                <a:latin typeface="Calibri"/>
                <a:ea typeface="MS PGothic"/>
              </a:rPr>
              <a:t>	if </a:t>
            </a:r>
            <a:r>
              <a:rPr lang="en-US" sz="2400" b="0" strike="noStrike" spc="-1">
                <a:solidFill>
                  <a:srgbClr val="000000"/>
                </a:solidFill>
                <a:latin typeface="Symbol" charset="2"/>
                <a:ea typeface="MS PGothic"/>
              </a:rPr>
              <a:t>D</a:t>
            </a:r>
            <a:r>
              <a:rPr lang="en-US" sz="2400" b="0" strike="noStrike" spc="-1">
                <a:solidFill>
                  <a:srgbClr val="000000"/>
                </a:solidFill>
                <a:latin typeface="Calibri"/>
                <a:ea typeface="MS PGothic"/>
              </a:rPr>
              <a:t> too small will not encompass entire locality</a:t>
            </a:r>
            <a:endParaRPr lang="en-IN" sz="2400" b="0" strike="noStrike" spc="-1">
              <a:latin typeface="Arial"/>
            </a:endParaRPr>
          </a:p>
          <a:p>
            <a:pPr>
              <a:lnSpc>
                <a:spcPct val="90000"/>
              </a:lnSpc>
              <a:spcBef>
                <a:spcPts val="499"/>
              </a:spcBef>
            </a:pPr>
            <a:r>
              <a:rPr lang="en-US" sz="2400" b="0" strike="noStrike" spc="-1">
                <a:solidFill>
                  <a:srgbClr val="000000"/>
                </a:solidFill>
                <a:latin typeface="Calibri"/>
                <a:ea typeface="MS PGothic"/>
              </a:rPr>
              <a:t>	 if </a:t>
            </a:r>
            <a:r>
              <a:rPr lang="en-US" sz="2400" b="0" strike="noStrike" spc="-1">
                <a:solidFill>
                  <a:srgbClr val="000000"/>
                </a:solidFill>
                <a:latin typeface="Symbol" charset="2"/>
                <a:ea typeface="MS PGothic"/>
              </a:rPr>
              <a:t>D</a:t>
            </a:r>
            <a:r>
              <a:rPr lang="en-US" sz="2400" b="0" strike="noStrike" spc="-1">
                <a:solidFill>
                  <a:srgbClr val="000000"/>
                </a:solidFill>
                <a:latin typeface="Calibri"/>
                <a:ea typeface="MS PGothic"/>
              </a:rPr>
              <a:t> too large will encompass several localities</a:t>
            </a:r>
            <a:endParaRPr lang="en-IN" sz="2400" b="0" strike="noStrike" spc="-1">
              <a:latin typeface="Arial"/>
            </a:endParaRPr>
          </a:p>
          <a:p>
            <a:pPr>
              <a:lnSpc>
                <a:spcPct val="90000"/>
              </a:lnSpc>
              <a:spcBef>
                <a:spcPts val="499"/>
              </a:spcBef>
            </a:pPr>
            <a:r>
              <a:rPr lang="en-US" sz="2400" b="0" strike="noStrike" spc="-1">
                <a:solidFill>
                  <a:srgbClr val="000000"/>
                </a:solidFill>
                <a:latin typeface="Calibri"/>
                <a:ea typeface="MS PGothic"/>
              </a:rPr>
              <a:t>	if </a:t>
            </a:r>
            <a:r>
              <a:rPr lang="en-US" sz="2400" b="0" strike="noStrike" spc="-1">
                <a:solidFill>
                  <a:srgbClr val="000000"/>
                </a:solidFill>
                <a:latin typeface="Symbol" charset="2"/>
                <a:ea typeface="MS PGothic"/>
              </a:rPr>
              <a:t>D</a:t>
            </a:r>
            <a:r>
              <a:rPr lang="en-US" sz="2400" b="0" strike="noStrike" spc="-1">
                <a:solidFill>
                  <a:srgbClr val="000000"/>
                </a:solidFill>
                <a:latin typeface="Calibri"/>
                <a:ea typeface="MS PGothic"/>
              </a:rPr>
              <a:t> is infinite: will encompass entire program</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i="1" strike="noStrike" spc="-1">
                <a:solidFill>
                  <a:srgbClr val="000000"/>
                </a:solidFill>
                <a:latin typeface="Calibri"/>
                <a:ea typeface="MS PGothic"/>
              </a:rPr>
              <a:t>D</a:t>
            </a:r>
            <a:r>
              <a:rPr lang="en-US" sz="2400" b="0" strike="noStrike" spc="-1">
                <a:solidFill>
                  <a:srgbClr val="000000"/>
                </a:solidFill>
                <a:latin typeface="Calibri"/>
                <a:ea typeface="MS PGothic"/>
              </a:rPr>
              <a:t> = sum of  </a:t>
            </a:r>
            <a:r>
              <a:rPr lang="en-US" sz="2400" b="0" i="1" strike="noStrike" spc="-1">
                <a:solidFill>
                  <a:srgbClr val="000000"/>
                </a:solidFill>
                <a:latin typeface="Calibri"/>
                <a:ea typeface="MS PGothic"/>
              </a:rPr>
              <a:t>WSS</a:t>
            </a:r>
            <a:r>
              <a:rPr lang="en-US" sz="2400" b="0" i="1" strike="noStrike" spc="-1" baseline="-25000">
                <a:solidFill>
                  <a:srgbClr val="000000"/>
                </a:solidFill>
                <a:latin typeface="Calibri"/>
                <a:ea typeface="MS PGothic"/>
              </a:rPr>
              <a:t>i</a:t>
            </a:r>
            <a:r>
              <a:rPr lang="en-US" sz="2400" b="0" strike="noStrike" spc="-1">
                <a:solidFill>
                  <a:srgbClr val="000000"/>
                </a:solidFill>
                <a:latin typeface="Calibri"/>
                <a:ea typeface="MS PGothic"/>
              </a:rPr>
              <a:t> : total demand for frames </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Approximation of locality</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i="1" strike="noStrike" spc="-1">
                <a:solidFill>
                  <a:srgbClr val="000000"/>
                </a:solidFill>
                <a:latin typeface="Calibri"/>
                <a:ea typeface="MS PGothic"/>
              </a:rPr>
              <a:t>m</a:t>
            </a:r>
            <a:r>
              <a:rPr lang="en-US" sz="2400" b="0" strike="noStrike" spc="-1">
                <a:solidFill>
                  <a:srgbClr val="000000"/>
                </a:solidFill>
                <a:latin typeface="Calibri"/>
                <a:ea typeface="MS PGothic"/>
              </a:rPr>
              <a:t> = no. of available frames</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MS PGothic"/>
              </a:rPr>
              <a:t>if </a:t>
            </a:r>
            <a:r>
              <a:rPr lang="en-US" sz="2400" b="0" i="1" strike="noStrike" spc="-1">
                <a:solidFill>
                  <a:srgbClr val="000000"/>
                </a:solidFill>
                <a:latin typeface="Calibri"/>
                <a:ea typeface="MS PGothic"/>
              </a:rPr>
              <a:t>D</a:t>
            </a:r>
            <a:r>
              <a:rPr lang="en-US" sz="2400" b="0" strike="noStrike" spc="-1">
                <a:solidFill>
                  <a:srgbClr val="000000"/>
                </a:solidFill>
                <a:latin typeface="Calibri"/>
                <a:ea typeface="MS PGothic"/>
              </a:rPr>
              <a:t> &gt; </a:t>
            </a:r>
            <a:r>
              <a:rPr lang="en-US" sz="2400" b="0" i="1" strike="noStrike" spc="-1">
                <a:solidFill>
                  <a:srgbClr val="000000"/>
                </a:solidFill>
                <a:latin typeface="Calibri"/>
                <a:ea typeface="MS PGothic"/>
              </a:rPr>
              <a:t>m</a:t>
            </a:r>
            <a:r>
              <a:rPr lang="en-US" sz="2400" b="0" strike="noStrike" spc="-1">
                <a:solidFill>
                  <a:srgbClr val="000000"/>
                </a:solidFill>
                <a:latin typeface="Calibri"/>
                <a:ea typeface="MS PGothic"/>
              </a:rPr>
              <a:t> </a:t>
            </a:r>
            <a:r>
              <a:rPr lang="en-US" sz="2400" b="0" strike="noStrike" spc="-1">
                <a:solidFill>
                  <a:srgbClr val="000000"/>
                </a:solidFill>
                <a:latin typeface="Symbol" charset="2"/>
                <a:ea typeface="MS PGothic"/>
              </a:rPr>
              <a:t>=&gt;</a:t>
            </a:r>
            <a:r>
              <a:rPr lang="en-US" sz="2400" b="0" strike="noStrike" spc="-1">
                <a:solidFill>
                  <a:srgbClr val="000000"/>
                </a:solidFill>
                <a:latin typeface="Calibri"/>
                <a:ea typeface="MS PGothic"/>
              </a:rPr>
              <a:t> Thrashing</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MS PGothic"/>
              </a:rPr>
              <a:t>Policy if </a:t>
            </a:r>
            <a:r>
              <a:rPr lang="en-US" sz="2400" b="0" i="1" strike="noStrike" spc="-1">
                <a:solidFill>
                  <a:srgbClr val="000000"/>
                </a:solidFill>
                <a:latin typeface="Calibri"/>
                <a:ea typeface="MS PGothic"/>
              </a:rPr>
              <a:t>D</a:t>
            </a:r>
            <a:r>
              <a:rPr lang="en-US" sz="2400" b="0" strike="noStrike" spc="-1">
                <a:solidFill>
                  <a:srgbClr val="000000"/>
                </a:solidFill>
                <a:latin typeface="Calibri"/>
                <a:ea typeface="MS PGothic"/>
              </a:rPr>
              <a:t> &gt; m, then suspend or swap out one of the processes </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MS PGothic"/>
              </a:rPr>
              <a:t>Keeps the degree of multiprogramming as high as possible</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MS PGothic"/>
              </a:rPr>
              <a:t>Optimizes CPU utilization</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MS PGothic"/>
              </a:rPr>
              <a:t>Difficulty is to keep track of the working set</a:t>
            </a:r>
            <a:endParaRPr lang="en-IN" sz="2400" b="0" strike="noStrike" spc="-1">
              <a:latin typeface="Arial"/>
            </a:endParaRPr>
          </a:p>
        </p:txBody>
      </p:sp>
    </p:spTree>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32"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Page Fault Rates</a:t>
            </a:r>
            <a:endParaRPr lang="en-IN" sz="4000" b="0" strike="noStrike" spc="-1">
              <a:latin typeface="Arial"/>
            </a:endParaRPr>
          </a:p>
        </p:txBody>
      </p:sp>
      <p:sp>
        <p:nvSpPr>
          <p:cNvPr id="333" name="CustomShape 3"/>
          <p:cNvSpPr/>
          <p:nvPr/>
        </p:nvSpPr>
        <p:spPr>
          <a:xfrm>
            <a:off x="1177200" y="1550160"/>
            <a:ext cx="311400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ＭＳ Ｐゴシック"/>
              </a:rPr>
              <a:t>Page-Fault Frequency (PFF)</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ＭＳ Ｐゴシック"/>
              </a:rPr>
              <a:t>Define an upper and lower limits of page fault rate</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ＭＳ Ｐゴシック"/>
              </a:rPr>
              <a:t>If page fault rate is too low -&gt; take away a frame</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400" b="0" strike="noStrike" spc="-1">
                <a:solidFill>
                  <a:srgbClr val="000000"/>
                </a:solidFill>
                <a:latin typeface="Calibri"/>
                <a:ea typeface="ＭＳ Ｐゴシック"/>
              </a:rPr>
              <a:t>If page fault rate is too high </a:t>
            </a:r>
            <a:r>
              <a:rPr lang="en-US" sz="2400" b="0" strike="noStrike" spc="-1">
                <a:solidFill>
                  <a:srgbClr val="000000"/>
                </a:solidFill>
                <a:latin typeface="Wingdings" charset="2"/>
                <a:ea typeface="ＭＳ Ｐゴシック"/>
              </a:rPr>
              <a:t>-&gt;</a:t>
            </a:r>
            <a:r>
              <a:rPr lang="en-US" sz="2400" b="0" strike="noStrike" spc="-1">
                <a:solidFill>
                  <a:srgbClr val="000000"/>
                </a:solidFill>
                <a:latin typeface="Calibri"/>
                <a:ea typeface="ＭＳ Ｐゴシック"/>
              </a:rPr>
              <a:t> allocate one more frame</a:t>
            </a:r>
            <a:endParaRPr lang="en-IN" sz="2400" b="0" strike="noStrike" spc="-1">
              <a:latin typeface="Arial"/>
            </a:endParaRPr>
          </a:p>
          <a:p>
            <a:pPr>
              <a:lnSpc>
                <a:spcPct val="90000"/>
              </a:lnSpc>
              <a:spcBef>
                <a:spcPts val="1001"/>
              </a:spcBef>
            </a:pPr>
            <a:endParaRPr lang="en-IN" sz="2400" b="0" strike="noStrike" spc="-1">
              <a:latin typeface="Arial"/>
            </a:endParaRPr>
          </a:p>
        </p:txBody>
      </p:sp>
      <p:pic>
        <p:nvPicPr>
          <p:cNvPr id="334" name="Picture 1"/>
          <p:cNvPicPr/>
          <p:nvPr/>
        </p:nvPicPr>
        <p:blipFill>
          <a:blip r:embed="rId2"/>
          <a:stretch>
            <a:fillRect/>
          </a:stretch>
        </p:blipFill>
        <p:spPr>
          <a:xfrm>
            <a:off x="4690800" y="1550160"/>
            <a:ext cx="7279200" cy="3739680"/>
          </a:xfrm>
          <a:prstGeom prst="rect">
            <a:avLst/>
          </a:prstGeom>
          <a:ln>
            <a:noFill/>
          </a:ln>
        </p:spPr>
      </p:pic>
    </p:spTree>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36"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Allocating Kernel Memory</a:t>
            </a:r>
            <a:endParaRPr lang="en-IN" sz="4000" b="0" strike="noStrike" spc="-1">
              <a:latin typeface="Arial"/>
            </a:endParaRPr>
          </a:p>
        </p:txBody>
      </p:sp>
      <p:sp>
        <p:nvSpPr>
          <p:cNvPr id="337" name="CustomShape 3"/>
          <p:cNvSpPr/>
          <p:nvPr/>
        </p:nvSpPr>
        <p:spPr>
          <a:xfrm>
            <a:off x="1337400" y="1538640"/>
            <a:ext cx="99770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Treated differently from user memory</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Often allocated from a free-memory pool</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Kernel requests memory for data structures of varying sizes</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Some kernel memory needs to be contiguous</a:t>
            </a:r>
            <a:endParaRPr lang="en-IN" sz="2400" b="0" strike="noStrike" spc="-1">
              <a:latin typeface="Arial"/>
            </a:endParaRPr>
          </a:p>
          <a:p>
            <a:pPr marL="1143000" lvl="2" indent="-227880">
              <a:lnSpc>
                <a:spcPct val="90000"/>
              </a:lnSpc>
              <a:spcBef>
                <a:spcPts val="499"/>
              </a:spcBef>
              <a:buClr>
                <a:srgbClr val="000000"/>
              </a:buClr>
              <a:buFont typeface="Wingdings" charset="2"/>
              <a:buChar char=""/>
            </a:pPr>
            <a:r>
              <a:rPr lang="en-US" sz="2000" b="0" strike="noStrike" spc="-1">
                <a:solidFill>
                  <a:srgbClr val="000000"/>
                </a:solidFill>
                <a:latin typeface="Calibri"/>
                <a:ea typeface="MS PGothic"/>
              </a:rPr>
              <a:t>i.e. for device I/O, h/w devices interact directly with physical memory without the benefit of a virtual memory interface</a:t>
            </a:r>
            <a:endParaRPr lang="en-IN" sz="2000" b="0" strike="noStrike" spc="-1">
              <a:latin typeface="Arial"/>
            </a:endParaRPr>
          </a:p>
          <a:p>
            <a:pPr>
              <a:lnSpc>
                <a:spcPct val="90000"/>
              </a:lnSpc>
              <a:spcBef>
                <a:spcPts val="1001"/>
              </a:spcBef>
            </a:pPr>
            <a:endParaRPr lang="en-IN" sz="2000" b="0" strike="noStrike" spc="-1">
              <a:latin typeface="Arial"/>
            </a:endParaRPr>
          </a:p>
        </p:txBody>
      </p:sp>
    </p:spTree>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39"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Buddy System</a:t>
            </a:r>
            <a:endParaRPr lang="en-IN" sz="4000" b="0" strike="noStrike" spc="-1">
              <a:latin typeface="Arial"/>
            </a:endParaRPr>
          </a:p>
        </p:txBody>
      </p:sp>
      <p:sp>
        <p:nvSpPr>
          <p:cNvPr id="340" name="CustomShape 3"/>
          <p:cNvSpPr/>
          <p:nvPr/>
        </p:nvSpPr>
        <p:spPr>
          <a:xfrm>
            <a:off x="308520" y="1437480"/>
            <a:ext cx="117608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Allocates memory from fixed-size segment consisting of physically-contiguous pages</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Define a maximum and mini mum block size</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Memory allocated using </a:t>
            </a:r>
            <a:r>
              <a:rPr lang="en-US" sz="2800" b="1" strike="noStrike" spc="-1">
                <a:solidFill>
                  <a:srgbClr val="3366FF"/>
                </a:solidFill>
                <a:latin typeface="Calibri"/>
                <a:ea typeface="MS PGothic"/>
              </a:rPr>
              <a:t>power-of-2 allocator</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Satisfies requests in units sized as power of 2</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Request rounded up to next highest power of 2</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When smaller allocation needed than is available, current chunk split into two buddies of next-lower power of 2</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800" b="0" strike="noStrike" spc="-1">
                <a:solidFill>
                  <a:srgbClr val="000000"/>
                </a:solidFill>
                <a:latin typeface="Calibri"/>
                <a:ea typeface="MS PGothic"/>
              </a:rPr>
              <a:t>Continue until appropriate sized chunk available</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Small blocks require more overhead to keep track of blocks</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Large blocks </a:t>
            </a:r>
            <a:r>
              <a:rPr lang="en-US" sz="2800" b="0" strike="noStrike" spc="-1">
                <a:solidFill>
                  <a:srgbClr val="000000"/>
                </a:solidFill>
                <a:latin typeface="Wingdings" charset="2"/>
                <a:ea typeface="MS PGothic"/>
              </a:rPr>
              <a:t></a:t>
            </a:r>
            <a:r>
              <a:rPr lang="en-US" sz="2800" b="0" strike="noStrike" spc="-1">
                <a:solidFill>
                  <a:srgbClr val="000000"/>
                </a:solidFill>
                <a:latin typeface="Calibri"/>
                <a:ea typeface="MS PGothic"/>
              </a:rPr>
              <a:t>??????</a:t>
            </a:r>
            <a:endParaRPr lang="en-IN" sz="2800" b="0" strike="noStrike" spc="-1">
              <a:latin typeface="Arial"/>
            </a:endParaRPr>
          </a:p>
        </p:txBody>
      </p:sp>
    </p:spTree>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42"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Buddy System</a:t>
            </a:r>
            <a:endParaRPr lang="en-IN" sz="4000" b="0" strike="noStrike" spc="-1">
              <a:latin typeface="Arial"/>
            </a:endParaRPr>
          </a:p>
        </p:txBody>
      </p:sp>
      <p:pic>
        <p:nvPicPr>
          <p:cNvPr id="343" name="Picture 5" descr="9_26.pdf"/>
          <p:cNvPicPr/>
          <p:nvPr/>
        </p:nvPicPr>
        <p:blipFill>
          <a:blip r:embed="rId2"/>
          <a:stretch>
            <a:fillRect/>
          </a:stretch>
        </p:blipFill>
        <p:spPr>
          <a:xfrm>
            <a:off x="6999120" y="1478520"/>
            <a:ext cx="4588920" cy="4496760"/>
          </a:xfrm>
          <a:prstGeom prst="rect">
            <a:avLst/>
          </a:prstGeom>
          <a:ln>
            <a:noFill/>
          </a:ln>
        </p:spPr>
      </p:pic>
      <p:sp>
        <p:nvSpPr>
          <p:cNvPr id="344" name="CustomShape 3"/>
          <p:cNvSpPr/>
          <p:nvPr/>
        </p:nvSpPr>
        <p:spPr>
          <a:xfrm>
            <a:off x="289080" y="1859760"/>
            <a:ext cx="6095160" cy="155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640">
              <a:lnSpc>
                <a:spcPct val="100000"/>
              </a:lnSpc>
              <a:buClr>
                <a:srgbClr val="FF0000"/>
              </a:buClr>
              <a:buFont typeface="Wingdings" charset="2"/>
              <a:buChar char=""/>
            </a:pPr>
            <a:r>
              <a:rPr lang="en-US" sz="2400" b="1" strike="noStrike" spc="-1">
                <a:solidFill>
                  <a:srgbClr val="FF0000"/>
                </a:solidFill>
                <a:latin typeface="Calibri"/>
                <a:ea typeface="MS PGothic"/>
              </a:rPr>
              <a:t>Advantage</a:t>
            </a:r>
            <a:r>
              <a:rPr lang="en-US" sz="2400" b="0" strike="noStrike" spc="-1">
                <a:solidFill>
                  <a:srgbClr val="000000"/>
                </a:solidFill>
                <a:latin typeface="Calibri"/>
                <a:ea typeface="MS PGothic"/>
              </a:rPr>
              <a:t> – quickly </a:t>
            </a:r>
            <a:r>
              <a:rPr lang="en-US" sz="2400" b="1" strike="noStrike" spc="-1">
                <a:solidFill>
                  <a:srgbClr val="3366FF"/>
                </a:solidFill>
                <a:latin typeface="Calibri"/>
                <a:ea typeface="MS PGothic"/>
              </a:rPr>
              <a:t>coalesce</a:t>
            </a:r>
            <a:r>
              <a:rPr lang="en-US" sz="2400" b="0" strike="noStrike" spc="-1">
                <a:solidFill>
                  <a:srgbClr val="000000"/>
                </a:solidFill>
                <a:latin typeface="Calibri"/>
                <a:ea typeface="MS PGothic"/>
              </a:rPr>
              <a:t> unused chunks into larger chunk, reduces external fragmentation</a:t>
            </a:r>
            <a:endParaRPr lang="en-IN" sz="2400" b="0" strike="noStrike" spc="-1">
              <a:latin typeface="Arial"/>
            </a:endParaRPr>
          </a:p>
          <a:p>
            <a:pPr marL="216000" indent="-215640">
              <a:lnSpc>
                <a:spcPct val="100000"/>
              </a:lnSpc>
              <a:buClr>
                <a:srgbClr val="FF0000"/>
              </a:buClr>
              <a:buFont typeface="Wingdings" charset="2"/>
              <a:buChar char=""/>
            </a:pPr>
            <a:r>
              <a:rPr lang="en-US" sz="2400" b="1" strike="noStrike" spc="-1">
                <a:solidFill>
                  <a:srgbClr val="FF0000"/>
                </a:solidFill>
                <a:latin typeface="Calibri"/>
                <a:ea typeface="MS PGothic"/>
              </a:rPr>
              <a:t>Disadvantage</a:t>
            </a:r>
            <a:r>
              <a:rPr lang="en-US" sz="2400" b="0" strike="noStrike" spc="-1">
                <a:solidFill>
                  <a:srgbClr val="000000"/>
                </a:solidFill>
                <a:latin typeface="Calibri"/>
                <a:ea typeface="MS PGothic"/>
              </a:rPr>
              <a:t> - fragmentation</a:t>
            </a:r>
            <a:endParaRPr lang="en-IN" sz="24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pic>
        <p:nvPicPr>
          <p:cNvPr id="346" name="Picture 1"/>
          <p:cNvPicPr/>
          <p:nvPr/>
        </p:nvPicPr>
        <p:blipFill>
          <a:blip r:embed="rId2"/>
          <a:stretch>
            <a:fillRect/>
          </a:stretch>
        </p:blipFill>
        <p:spPr>
          <a:xfrm>
            <a:off x="0" y="0"/>
            <a:ext cx="6516720" cy="6857280"/>
          </a:xfrm>
          <a:prstGeom prst="rect">
            <a:avLst/>
          </a:prstGeom>
          <a:ln>
            <a:noFill/>
          </a:ln>
        </p:spPr>
      </p:pic>
      <p:pic>
        <p:nvPicPr>
          <p:cNvPr id="347" name="Picture 2"/>
          <p:cNvPicPr/>
          <p:nvPr/>
        </p:nvPicPr>
        <p:blipFill>
          <a:blip r:embed="rId3"/>
          <a:stretch>
            <a:fillRect/>
          </a:stretch>
        </p:blipFill>
        <p:spPr>
          <a:xfrm>
            <a:off x="6492960" y="2578680"/>
            <a:ext cx="5698440" cy="1700280"/>
          </a:xfrm>
          <a:prstGeom prst="rect">
            <a:avLst/>
          </a:prstGeom>
          <a:ln>
            <a:noFill/>
          </a:ln>
        </p:spPr>
      </p:pic>
      <p:sp>
        <p:nvSpPr>
          <p:cNvPr id="348" name="CustomShape 2"/>
          <p:cNvSpPr/>
          <p:nvPr/>
        </p:nvSpPr>
        <p:spPr>
          <a:xfrm>
            <a:off x="7129440" y="4700520"/>
            <a:ext cx="398556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USENIX 1994</a:t>
            </a:r>
            <a:endParaRPr lang="en-IN" sz="1800" b="0" strike="noStrike" spc="-1">
              <a:latin typeface="Arial"/>
            </a:endParaRPr>
          </a:p>
        </p:txBody>
      </p:sp>
    </p:spTree>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9"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pic>
        <p:nvPicPr>
          <p:cNvPr id="350" name="Picture 2"/>
          <p:cNvPicPr/>
          <p:nvPr/>
        </p:nvPicPr>
        <p:blipFill>
          <a:blip r:embed="rId2"/>
          <a:stretch>
            <a:fillRect/>
          </a:stretch>
        </p:blipFill>
        <p:spPr>
          <a:xfrm>
            <a:off x="6492960" y="2578680"/>
            <a:ext cx="5698440" cy="1700280"/>
          </a:xfrm>
          <a:prstGeom prst="rect">
            <a:avLst/>
          </a:prstGeom>
          <a:ln>
            <a:noFill/>
          </a:ln>
        </p:spPr>
      </p:pic>
      <p:sp>
        <p:nvSpPr>
          <p:cNvPr id="351" name="CustomShape 2"/>
          <p:cNvSpPr/>
          <p:nvPr/>
        </p:nvSpPr>
        <p:spPr>
          <a:xfrm>
            <a:off x="7129440" y="4700520"/>
            <a:ext cx="398556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USENIX 1994</a:t>
            </a:r>
            <a:endParaRPr lang="en-IN" sz="1800" b="0" strike="noStrike" spc="-1">
              <a:latin typeface="Arial"/>
            </a:endParaRPr>
          </a:p>
        </p:txBody>
      </p:sp>
      <p:pic>
        <p:nvPicPr>
          <p:cNvPr id="352" name="Picture 4"/>
          <p:cNvPicPr/>
          <p:nvPr/>
        </p:nvPicPr>
        <p:blipFill>
          <a:blip r:embed="rId3"/>
          <a:stretch>
            <a:fillRect/>
          </a:stretch>
        </p:blipFill>
        <p:spPr>
          <a:xfrm>
            <a:off x="9720" y="0"/>
            <a:ext cx="5970960" cy="6857280"/>
          </a:xfrm>
          <a:prstGeom prst="rect">
            <a:avLst/>
          </a:prstGeom>
          <a:ln>
            <a:noFill/>
          </a:ln>
        </p:spPr>
      </p:pic>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54"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Slab Allocator</a:t>
            </a:r>
            <a:endParaRPr lang="en-IN" sz="4000" b="0" strike="noStrike" spc="-1">
              <a:latin typeface="Arial"/>
            </a:endParaRPr>
          </a:p>
        </p:txBody>
      </p:sp>
      <p:sp>
        <p:nvSpPr>
          <p:cNvPr id="355" name="CustomShape 3"/>
          <p:cNvSpPr/>
          <p:nvPr/>
        </p:nvSpPr>
        <p:spPr>
          <a:xfrm>
            <a:off x="430560" y="1332720"/>
            <a:ext cx="512172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Slab</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is one or more physically contiguous pages</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Slab is the actual container of data associated with objects of the specific kind</a:t>
            </a:r>
            <a:endParaRPr lang="en-IN" sz="2800" b="0" strike="noStrike" spc="-1">
              <a:latin typeface="Arial"/>
            </a:endParaRPr>
          </a:p>
          <a:p>
            <a:pPr marL="228600" indent="-227880">
              <a:lnSpc>
                <a:spcPct val="90000"/>
              </a:lnSpc>
              <a:spcBef>
                <a:spcPts val="1001"/>
              </a:spcBef>
              <a:buClr>
                <a:srgbClr val="3366FF"/>
              </a:buClr>
              <a:buFont typeface="Wingdings" charset="2"/>
              <a:buChar char=""/>
            </a:pPr>
            <a:r>
              <a:rPr lang="en-US" sz="2800" b="1" strike="noStrike" spc="-1">
                <a:solidFill>
                  <a:srgbClr val="3366FF"/>
                </a:solidFill>
                <a:latin typeface="Calibri"/>
                <a:ea typeface="MS PGothic"/>
              </a:rPr>
              <a:t>Cache</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consists of one or more slabs</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MS PGothic"/>
              </a:rPr>
              <a:t>Single cache for each unique kernel data structure</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MS PGothic"/>
              </a:rPr>
              <a:t>Each cache filled with </a:t>
            </a:r>
            <a:r>
              <a:rPr lang="en-US" sz="2400" b="1" strike="noStrike" spc="-1">
                <a:solidFill>
                  <a:srgbClr val="3366FF"/>
                </a:solidFill>
                <a:latin typeface="Calibri"/>
                <a:ea typeface="MS PGothic"/>
              </a:rPr>
              <a:t>objects</a:t>
            </a:r>
            <a:r>
              <a:rPr lang="en-US" sz="2400" b="0" strike="noStrike" spc="-1">
                <a:solidFill>
                  <a:srgbClr val="3366FF"/>
                </a:solidFill>
                <a:latin typeface="Calibri"/>
                <a:ea typeface="MS PGothic"/>
              </a:rPr>
              <a:t> </a:t>
            </a:r>
            <a:r>
              <a:rPr lang="en-US" sz="2400" b="0" strike="noStrike" spc="-1">
                <a:solidFill>
                  <a:srgbClr val="000000"/>
                </a:solidFill>
                <a:latin typeface="Calibri"/>
                <a:ea typeface="MS PGothic"/>
              </a:rPr>
              <a:t>– instantiations of the data structure</a:t>
            </a:r>
            <a:endParaRPr lang="en-IN" sz="2400" b="0" strike="noStrike" spc="-1">
              <a:latin typeface="Arial"/>
            </a:endParaRPr>
          </a:p>
          <a:p>
            <a:pPr>
              <a:lnSpc>
                <a:spcPct val="90000"/>
              </a:lnSpc>
              <a:spcBef>
                <a:spcPts val="1001"/>
              </a:spcBef>
            </a:pPr>
            <a:endParaRPr lang="en-IN" sz="2400" b="0" strike="noStrike" spc="-1">
              <a:latin typeface="Arial"/>
            </a:endParaRPr>
          </a:p>
        </p:txBody>
      </p:sp>
      <p:pic>
        <p:nvPicPr>
          <p:cNvPr id="356" name="Picture 5" descr="9_27.pdf"/>
          <p:cNvPicPr/>
          <p:nvPr/>
        </p:nvPicPr>
        <p:blipFill>
          <a:blip r:embed="rId2"/>
          <a:stretch>
            <a:fillRect/>
          </a:stretch>
        </p:blipFill>
        <p:spPr>
          <a:xfrm>
            <a:off x="6684840" y="2043000"/>
            <a:ext cx="5128560" cy="4063320"/>
          </a:xfrm>
          <a:prstGeom prst="rect">
            <a:avLst/>
          </a:prstGeom>
          <a:ln>
            <a:noFill/>
          </a:ln>
        </p:spPr>
      </p:pic>
    </p:spTree>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58"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Memory-Mapped Files</a:t>
            </a:r>
            <a:endParaRPr lang="en-IN" sz="4000" b="0" strike="noStrike" spc="-1">
              <a:latin typeface="Arial"/>
            </a:endParaRPr>
          </a:p>
        </p:txBody>
      </p:sp>
      <p:sp>
        <p:nvSpPr>
          <p:cNvPr id="359" name="CustomShape 3"/>
          <p:cNvSpPr/>
          <p:nvPr/>
        </p:nvSpPr>
        <p:spPr>
          <a:xfrm>
            <a:off x="333720" y="1354320"/>
            <a:ext cx="11760840" cy="50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Memory-mapped file I/O allows file I/O to be treated as routine memory access by </a:t>
            </a:r>
            <a:r>
              <a:rPr lang="en-US" sz="2800" b="1" strike="noStrike" spc="-1">
                <a:solidFill>
                  <a:srgbClr val="3366FF"/>
                </a:solidFill>
                <a:latin typeface="Calibri"/>
                <a:ea typeface="DejaVu Sans"/>
              </a:rPr>
              <a:t>mapping</a:t>
            </a:r>
            <a:r>
              <a:rPr lang="en-US" sz="2800" b="0" strike="noStrike" spc="-1">
                <a:solidFill>
                  <a:srgbClr val="3366FF"/>
                </a:solidFill>
                <a:latin typeface="Calibri"/>
                <a:ea typeface="DejaVu Sans"/>
              </a:rPr>
              <a:t> </a:t>
            </a:r>
            <a:r>
              <a:rPr lang="en-US" sz="2800" b="0" strike="noStrike" spc="-1">
                <a:solidFill>
                  <a:srgbClr val="000000"/>
                </a:solidFill>
                <a:latin typeface="Calibri"/>
                <a:ea typeface="DejaVu Sans"/>
              </a:rPr>
              <a:t>a disk block to a page/pages in memory</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A file is initially read using demand paging</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A page-sized portion of the file is read from the file system into a physical page</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Subsequent reads/writes to/from the file are treated as ordinary memory accesses</a:t>
            </a:r>
            <a:endParaRPr lang="en-IN" sz="24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Simplifies and speeds file access by driving file I/O through memory rather than </a:t>
            </a:r>
            <a:r>
              <a:rPr lang="en-US" sz="2800" b="0" strike="noStrike" spc="-1">
                <a:solidFill>
                  <a:srgbClr val="000000"/>
                </a:solidFill>
                <a:latin typeface="Courier New"/>
                <a:ea typeface="DejaVu Sans"/>
              </a:rPr>
              <a:t>read()</a:t>
            </a:r>
            <a:r>
              <a:rPr lang="en-US" sz="2800" b="1" strike="noStrike" spc="-1">
                <a:solidFill>
                  <a:srgbClr val="000000"/>
                </a:solidFill>
                <a:latin typeface="Courier New"/>
                <a:ea typeface="DejaVu Sans"/>
              </a:rPr>
              <a:t> </a:t>
            </a:r>
            <a:r>
              <a:rPr lang="en-US" sz="2800" b="0" strike="noStrike" spc="-1">
                <a:solidFill>
                  <a:srgbClr val="000000"/>
                </a:solidFill>
                <a:latin typeface="Calibri"/>
                <a:ea typeface="DejaVu Sans"/>
              </a:rPr>
              <a:t>and</a:t>
            </a:r>
            <a:r>
              <a:rPr lang="en-US" sz="2800" b="0" strike="noStrike" spc="-1">
                <a:solidFill>
                  <a:srgbClr val="000000"/>
                </a:solidFill>
                <a:latin typeface="Courier New"/>
                <a:ea typeface="DejaVu Sans"/>
              </a:rPr>
              <a:t> write()</a:t>
            </a:r>
            <a:r>
              <a:rPr lang="en-US" sz="2800" b="0" strike="noStrike" spc="-1">
                <a:solidFill>
                  <a:srgbClr val="000000"/>
                </a:solidFill>
                <a:latin typeface="Calibri"/>
                <a:ea typeface="DejaVu Sans"/>
              </a:rPr>
              <a:t> system calls</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Also allows several processes to map the same file allowing the pages in memory to be shared</a:t>
            </a:r>
            <a:endParaRPr lang="en-IN" sz="2800" b="0" strike="noStrike" spc="-1">
              <a:latin typeface="Arial"/>
            </a:endParaRPr>
          </a:p>
          <a:p>
            <a:pPr marL="228600" indent="-22788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But when does written data make it to disk?</a:t>
            </a:r>
            <a:endParaRPr lang="en-IN" sz="28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Periodically and / or at file </a:t>
            </a:r>
            <a:r>
              <a:rPr lang="en-US" sz="2400" b="0" strike="noStrike" spc="-1">
                <a:solidFill>
                  <a:srgbClr val="000000"/>
                </a:solidFill>
                <a:latin typeface="Courier New"/>
                <a:ea typeface="DejaVu Sans"/>
              </a:rPr>
              <a:t>close()</a:t>
            </a:r>
            <a:r>
              <a:rPr lang="en-US" sz="2400" b="0" strike="noStrike" spc="-1">
                <a:solidFill>
                  <a:srgbClr val="000000"/>
                </a:solidFill>
                <a:latin typeface="Calibri"/>
                <a:ea typeface="DejaVu Sans"/>
              </a:rPr>
              <a:t> time</a:t>
            </a:r>
            <a:endParaRPr lang="en-IN" sz="2400" b="0" strike="noStrike" spc="-1">
              <a:latin typeface="Arial"/>
            </a:endParaRPr>
          </a:p>
          <a:p>
            <a:pPr marL="685800" lvl="1" indent="-227880">
              <a:lnSpc>
                <a:spcPct val="90000"/>
              </a:lnSpc>
              <a:spcBef>
                <a:spcPts val="499"/>
              </a:spcBef>
              <a:buClr>
                <a:srgbClr val="000000"/>
              </a:buClr>
              <a:buFont typeface="Wingdings" charset="2"/>
              <a:buChar char=""/>
            </a:pPr>
            <a:r>
              <a:rPr lang="en-US" sz="2400" b="0" strike="noStrike" spc="-1">
                <a:solidFill>
                  <a:srgbClr val="000000"/>
                </a:solidFill>
                <a:latin typeface="Calibri"/>
                <a:ea typeface="DejaVu Sans"/>
              </a:rPr>
              <a:t>For example, when the pager scans for dirty pages</a:t>
            </a:r>
            <a:endParaRPr lang="en-IN" sz="2400" b="0" strike="noStrike" spc="-1">
              <a:latin typeface="Aria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659160" y="1420920"/>
            <a:ext cx="10675440" cy="467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800280" lvl="1" indent="-342360" algn="just">
              <a:lnSpc>
                <a:spcPct val="114000"/>
              </a:lnSpc>
              <a:buClr>
                <a:srgbClr val="000000"/>
              </a:buClr>
              <a:buFont typeface="Wingdings" charset="2"/>
              <a:buChar char=""/>
            </a:pPr>
            <a:r>
              <a:rPr lang="en-GB" sz="2400" b="1" strike="noStrike" spc="-1">
                <a:solidFill>
                  <a:srgbClr val="000000"/>
                </a:solidFill>
                <a:latin typeface="Calibri"/>
                <a:ea typeface="DejaVu Sans"/>
              </a:rPr>
              <a:t>Resource allocation </a:t>
            </a:r>
            <a:r>
              <a:rPr lang="en-GB" sz="2400" b="0" strike="noStrike" spc="-1">
                <a:solidFill>
                  <a:srgbClr val="000000"/>
                </a:solidFill>
                <a:latin typeface="Calibri"/>
                <a:ea typeface="DejaVu Sans"/>
              </a:rPr>
              <a:t>– allocating resources like CPU cycles, main memory, file storage, I/O devices for multiple concurrently executing processes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1" strike="noStrike" spc="-1">
                <a:solidFill>
                  <a:srgbClr val="000000"/>
                </a:solidFill>
                <a:latin typeface="Calibri"/>
                <a:ea typeface="DejaVu Sans"/>
              </a:rPr>
              <a:t>Accounting</a:t>
            </a:r>
            <a:r>
              <a:rPr lang="en-GB" sz="2400" b="0" strike="noStrike" spc="-1">
                <a:solidFill>
                  <a:srgbClr val="000000"/>
                </a:solidFill>
                <a:latin typeface="Calibri"/>
                <a:ea typeface="DejaVu Sans"/>
              </a:rPr>
              <a:t> – keep track of which users use how much and what kinds of computer resources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1" strike="noStrike" spc="-1">
                <a:solidFill>
                  <a:srgbClr val="000000"/>
                </a:solidFill>
                <a:latin typeface="Calibri"/>
                <a:ea typeface="DejaVu Sans"/>
              </a:rPr>
              <a:t>Protection and security </a:t>
            </a:r>
            <a:r>
              <a:rPr lang="en-GB" sz="2400" b="0" strike="noStrike" spc="-1">
                <a:solidFill>
                  <a:srgbClr val="000000"/>
                </a:solidFill>
                <a:latin typeface="Calibri"/>
                <a:ea typeface="DejaVu Sans"/>
              </a:rPr>
              <a:t>– </a:t>
            </a:r>
            <a:endParaRPr lang="en-IN" sz="2400" b="0" strike="noStrike" spc="-1">
              <a:latin typeface="Arial"/>
            </a:endParaRPr>
          </a:p>
          <a:p>
            <a:pPr marL="1257480" lvl="2"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owners of information stored in a multiuser or networked computer system want to control use of that information</a:t>
            </a:r>
            <a:endParaRPr lang="en-IN" sz="2400" b="0" strike="noStrike" spc="-1">
              <a:latin typeface="Arial"/>
            </a:endParaRPr>
          </a:p>
          <a:p>
            <a:pPr marL="1257480" lvl="2"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concurrent processes should not interfere with each other or with OS</a:t>
            </a:r>
            <a:endParaRPr lang="en-IN" sz="2400" b="0" strike="noStrike" spc="-1">
              <a:latin typeface="Arial"/>
            </a:endParaRPr>
          </a:p>
          <a:p>
            <a:pPr marL="1257480" lvl="2"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ensuring that all accesses to system resources is controlled</a:t>
            </a:r>
            <a:endParaRPr lang="en-IN" sz="2400" b="0" strike="noStrike" spc="-1">
              <a:latin typeface="Arial"/>
            </a:endParaRPr>
          </a:p>
          <a:p>
            <a:pPr marL="1257480" lvl="2"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security of the system from outsiders requires user authentication, extends to defending external I/O devices from invalid access attempts</a:t>
            </a:r>
            <a:endParaRPr lang="en-IN" sz="2400" b="0" strike="noStrike" spc="-1">
              <a:latin typeface="Arial"/>
            </a:endParaRPr>
          </a:p>
        </p:txBody>
      </p:sp>
      <p:sp>
        <p:nvSpPr>
          <p:cNvPr id="102" name="CustomShape 2"/>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Operating System Services</a:t>
            </a:r>
            <a:endParaRPr lang="en-IN" sz="4000" b="0" strike="noStrike" spc="-1">
              <a:latin typeface="Arial"/>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361" name="CustomShape 2"/>
          <p:cNvSpPr/>
          <p:nvPr/>
        </p:nvSpPr>
        <p:spPr>
          <a:xfrm>
            <a:off x="438480" y="20916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ea typeface="DejaVu Sans"/>
              </a:rPr>
              <a:t>Memory-Mapped Files</a:t>
            </a:r>
            <a:endParaRPr lang="en-IN" sz="4000" b="0" strike="noStrike" spc="-1">
              <a:latin typeface="Arial"/>
            </a:endParaRPr>
          </a:p>
        </p:txBody>
      </p:sp>
      <p:pic>
        <p:nvPicPr>
          <p:cNvPr id="362" name="Picture 1" descr="9_22.pdf"/>
          <p:cNvPicPr/>
          <p:nvPr/>
        </p:nvPicPr>
        <p:blipFill>
          <a:blip r:embed="rId2"/>
          <a:stretch>
            <a:fillRect/>
          </a:stretch>
        </p:blipFill>
        <p:spPr>
          <a:xfrm>
            <a:off x="2657160" y="1497240"/>
            <a:ext cx="5149080" cy="4650480"/>
          </a:xfrm>
          <a:prstGeom prst="rect">
            <a:avLst/>
          </a:prstGeom>
          <a:ln>
            <a:noFill/>
          </a:ln>
        </p:spPr>
      </p:pic>
    </p:spTree>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4211280" y="2967480"/>
            <a:ext cx="3768480" cy="1095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6600" b="1" strike="noStrike" spc="-1">
                <a:solidFill>
                  <a:srgbClr val="0000FF"/>
                </a:solidFill>
                <a:latin typeface="Calibri"/>
                <a:ea typeface="DejaVu Sans"/>
              </a:rPr>
              <a:t>Thank You</a:t>
            </a:r>
            <a:endParaRPr lang="en-IN" sz="6600" b="0" strike="noStrike" spc="-1">
              <a:latin typeface="Arial"/>
            </a:endParaRPr>
          </a:p>
        </p:txBody>
      </p:sp>
    </p:spTree>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3581280" y="4221720"/>
            <a:ext cx="6629040" cy="930600"/>
          </a:xfrm>
          <a:prstGeom prst="rect">
            <a:avLst/>
          </a:prstGeom>
          <a:noFill/>
          <a:ln>
            <a:noFill/>
          </a:ln>
        </p:spPr>
        <p:txBody>
          <a:bodyPr anchor="ctr">
            <a:noAutofit/>
          </a:bodyPr>
          <a:lstStyle/>
          <a:p>
            <a:pPr algn="ctr">
              <a:lnSpc>
                <a:spcPts val="4000"/>
              </a:lnSpc>
            </a:pPr>
            <a:r>
              <a:rPr lang="en-US" sz="2800" b="1" strike="noStrike" spc="-1">
                <a:solidFill>
                  <a:srgbClr val="FFFFFF"/>
                </a:solidFill>
                <a:latin typeface="Baskerville Old Face"/>
              </a:rPr>
              <a:t>OPERATING SYSTEMS (CS F372)</a:t>
            </a:r>
            <a:r>
              <a:rPr lang="en-US" sz="2800" b="0" strike="noStrike" spc="-1">
                <a:solidFill>
                  <a:srgbClr val="FFFFFF"/>
                </a:solidFill>
                <a:latin typeface="Baskerville Old Face"/>
              </a:rPr>
              <a:t> </a:t>
            </a:r>
            <a:br/>
            <a:r>
              <a:rPr lang="en-US" sz="2800" b="0" strike="noStrike" spc="-1">
                <a:solidFill>
                  <a:srgbClr val="FFFFFF"/>
                </a:solidFill>
                <a:latin typeface="Baskerville Old Face"/>
              </a:rPr>
              <a:t>Mass Storage	</a:t>
            </a:r>
            <a:endParaRPr lang="en-US" sz="2800" b="0" strike="noStrike" spc="-1">
              <a:solidFill>
                <a:srgbClr val="000000"/>
              </a:solidFill>
              <a:latin typeface="Calibri"/>
            </a:endParaRPr>
          </a:p>
        </p:txBody>
      </p:sp>
      <p:sp>
        <p:nvSpPr>
          <p:cNvPr id="94" name="CustomShape 2"/>
          <p:cNvSpPr/>
          <p:nvPr/>
        </p:nvSpPr>
        <p:spPr>
          <a:xfrm>
            <a:off x="3802680" y="5189760"/>
            <a:ext cx="6019560" cy="53316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r">
              <a:lnSpc>
                <a:spcPts val="1800"/>
              </a:lnSpc>
              <a:tabLst>
                <a:tab pos="0" algn="l"/>
              </a:tabLst>
            </a:pPr>
            <a:endParaRPr lang="en-IN" sz="1800" b="0" strike="noStrike" spc="-1">
              <a:latin typeface="Arial"/>
            </a:endParaRPr>
          </a:p>
          <a:p>
            <a:pPr algn="r">
              <a:lnSpc>
                <a:spcPts val="1800"/>
              </a:lnSpc>
              <a:tabLst>
                <a:tab pos="0" algn="l"/>
              </a:tabLst>
            </a:pPr>
            <a:endParaRPr lang="en-IN" sz="1800" b="0" strike="noStrike" spc="-1">
              <a:latin typeface="Arial"/>
            </a:endParaRPr>
          </a:p>
        </p:txBody>
      </p:sp>
    </p:spTree>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6"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Magnetic Disks</a:t>
            </a:r>
            <a:endParaRPr lang="en-IN" sz="4000" b="0" strike="noStrike" spc="-1">
              <a:latin typeface="Arial"/>
            </a:endParaRPr>
          </a:p>
        </p:txBody>
      </p:sp>
      <p:pic>
        <p:nvPicPr>
          <p:cNvPr id="97" name="Picture 1" descr="10_01.pdf"/>
          <p:cNvPicPr/>
          <p:nvPr/>
        </p:nvPicPr>
        <p:blipFill>
          <a:blip r:embed="rId2"/>
          <a:stretch>
            <a:fillRect/>
          </a:stretch>
        </p:blipFill>
        <p:spPr>
          <a:xfrm>
            <a:off x="2892600" y="1676520"/>
            <a:ext cx="5157360" cy="4200120"/>
          </a:xfrm>
          <a:prstGeom prst="rect">
            <a:avLst/>
          </a:prstGeom>
          <a:ln>
            <a:noFill/>
          </a:ln>
        </p:spPr>
      </p:pic>
    </p:spTree>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9"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Mass Storage Structure</a:t>
            </a:r>
            <a:endParaRPr lang="en-IN" sz="4000" b="0" strike="noStrike" spc="-1">
              <a:latin typeface="Arial"/>
            </a:endParaRPr>
          </a:p>
        </p:txBody>
      </p:sp>
      <p:sp>
        <p:nvSpPr>
          <p:cNvPr id="100" name="CustomShape 3"/>
          <p:cNvSpPr/>
          <p:nvPr/>
        </p:nvSpPr>
        <p:spPr>
          <a:xfrm>
            <a:off x="468360" y="1306080"/>
            <a:ext cx="1106928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3366FF"/>
              </a:buClr>
              <a:buFont typeface="Arial"/>
              <a:buChar char="•"/>
            </a:pPr>
            <a:r>
              <a:rPr lang="en-US" sz="2800" b="1" strike="noStrike" spc="-1" dirty="0">
                <a:solidFill>
                  <a:srgbClr val="3366FF"/>
                </a:solidFill>
                <a:latin typeface="Calibri"/>
              </a:rPr>
              <a:t>Magnetic disks</a:t>
            </a:r>
            <a:r>
              <a:rPr lang="en-US" sz="2800" b="0" strike="noStrike" spc="-1" dirty="0">
                <a:solidFill>
                  <a:srgbClr val="3366FF"/>
                </a:solidFill>
                <a:latin typeface="Calibri"/>
              </a:rPr>
              <a:t> </a:t>
            </a:r>
            <a:r>
              <a:rPr lang="en-US" sz="2800" b="0" strike="noStrike" spc="-1" dirty="0">
                <a:solidFill>
                  <a:srgbClr val="000000"/>
                </a:solidFill>
                <a:latin typeface="Calibri"/>
              </a:rPr>
              <a:t>provide bulk of secondary storage of modern computers</a:t>
            </a:r>
            <a:endParaRPr lang="en-IN" sz="2800" b="0" strike="noStrike" spc="-1" dirty="0">
              <a:latin typeface="Arial"/>
            </a:endParaRP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Disk in use rotates at 60 to 250 times per second (RPM)</a:t>
            </a:r>
            <a:endParaRPr lang="en-IN" sz="2400" b="0" strike="noStrike" spc="-1" dirty="0">
              <a:latin typeface="Arial"/>
            </a:endParaRPr>
          </a:p>
          <a:p>
            <a:pPr marL="685800" lvl="1" indent="-228240">
              <a:lnSpc>
                <a:spcPct val="90000"/>
              </a:lnSpc>
              <a:spcBef>
                <a:spcPts val="499"/>
              </a:spcBef>
              <a:buClr>
                <a:srgbClr val="3366FF"/>
              </a:buClr>
              <a:buFont typeface="Arial"/>
              <a:buChar char="•"/>
            </a:pPr>
            <a:r>
              <a:rPr lang="en-US" sz="2400" b="1" strike="noStrike" spc="-1" dirty="0">
                <a:solidFill>
                  <a:srgbClr val="3366FF"/>
                </a:solidFill>
                <a:latin typeface="Calibri"/>
              </a:rPr>
              <a:t>Transfer rate</a:t>
            </a:r>
            <a:r>
              <a:rPr lang="en-US" sz="2400" b="0" strike="noStrike" spc="-1" dirty="0">
                <a:solidFill>
                  <a:srgbClr val="3366FF"/>
                </a:solidFill>
                <a:latin typeface="Calibri"/>
              </a:rPr>
              <a:t> </a:t>
            </a:r>
            <a:r>
              <a:rPr lang="en-US" sz="2400" b="0" strike="noStrike" spc="-1" dirty="0">
                <a:solidFill>
                  <a:srgbClr val="000000"/>
                </a:solidFill>
                <a:latin typeface="Calibri"/>
              </a:rPr>
              <a:t>is rate at which data flow between drive and computer</a:t>
            </a:r>
            <a:endParaRPr lang="en-IN" sz="2400" b="0" strike="noStrike" spc="-1" dirty="0">
              <a:latin typeface="Arial"/>
            </a:endParaRPr>
          </a:p>
          <a:p>
            <a:pPr marL="685800" lvl="1" indent="-228240">
              <a:lnSpc>
                <a:spcPct val="90000"/>
              </a:lnSpc>
              <a:spcBef>
                <a:spcPts val="499"/>
              </a:spcBef>
              <a:buClr>
                <a:srgbClr val="3366FF"/>
              </a:buClr>
              <a:buFont typeface="Arial"/>
              <a:buChar char="•"/>
            </a:pPr>
            <a:r>
              <a:rPr lang="en-US" sz="2400" b="1" strike="noStrike" spc="-1" dirty="0">
                <a:solidFill>
                  <a:srgbClr val="3366FF"/>
                </a:solidFill>
                <a:latin typeface="Calibri"/>
              </a:rPr>
              <a:t>Positioning time</a:t>
            </a:r>
            <a:r>
              <a:rPr lang="en-US" sz="2400" b="0" strike="noStrike" spc="-1" dirty="0">
                <a:solidFill>
                  <a:srgbClr val="3366FF"/>
                </a:solidFill>
                <a:latin typeface="Calibri"/>
              </a:rPr>
              <a:t> </a:t>
            </a:r>
            <a:r>
              <a:rPr lang="en-US" sz="2400" b="0" strike="noStrike" spc="-1" dirty="0">
                <a:solidFill>
                  <a:srgbClr val="000000"/>
                </a:solidFill>
                <a:latin typeface="Calibri"/>
              </a:rPr>
              <a:t>(</a:t>
            </a:r>
            <a:r>
              <a:rPr lang="en-US" sz="2400" b="1" strike="noStrike" spc="-1" dirty="0">
                <a:solidFill>
                  <a:srgbClr val="3366FF"/>
                </a:solidFill>
                <a:latin typeface="Calibri"/>
              </a:rPr>
              <a:t>random-access time</a:t>
            </a:r>
            <a:r>
              <a:rPr lang="en-US" sz="2400" b="0" strike="noStrike" spc="-1" dirty="0">
                <a:solidFill>
                  <a:srgbClr val="000000"/>
                </a:solidFill>
                <a:latin typeface="Calibri"/>
              </a:rPr>
              <a:t>) is time to move disk arm to desired cylinder (</a:t>
            </a:r>
            <a:r>
              <a:rPr lang="en-US" sz="2400" b="1" strike="noStrike" spc="-1" dirty="0">
                <a:solidFill>
                  <a:srgbClr val="3366FF"/>
                </a:solidFill>
                <a:latin typeface="Calibri"/>
              </a:rPr>
              <a:t>seek time</a:t>
            </a:r>
            <a:r>
              <a:rPr lang="en-US" sz="2400" b="0" strike="noStrike" spc="-1" dirty="0">
                <a:solidFill>
                  <a:srgbClr val="000000"/>
                </a:solidFill>
                <a:latin typeface="Calibri"/>
              </a:rPr>
              <a:t>) and time for desired sector to rotate under the disk head (</a:t>
            </a:r>
            <a:r>
              <a:rPr lang="en-US" sz="2400" b="1" strike="noStrike" spc="-1" dirty="0">
                <a:solidFill>
                  <a:srgbClr val="3366FF"/>
                </a:solidFill>
                <a:latin typeface="Calibri"/>
              </a:rPr>
              <a:t>rotational latency</a:t>
            </a:r>
            <a:r>
              <a:rPr lang="en-US" sz="2400" b="0" strike="noStrike" spc="-1" dirty="0">
                <a:solidFill>
                  <a:srgbClr val="000000"/>
                </a:solidFill>
                <a:latin typeface="Calibri"/>
              </a:rPr>
              <a:t>)</a:t>
            </a:r>
            <a:endParaRPr lang="en-IN" sz="2400" b="0" strike="noStrike" spc="-1" dirty="0">
              <a:latin typeface="Arial"/>
            </a:endParaRPr>
          </a:p>
          <a:p>
            <a:pPr marL="685800" lvl="1" indent="-228240">
              <a:lnSpc>
                <a:spcPct val="90000"/>
              </a:lnSpc>
              <a:spcBef>
                <a:spcPts val="499"/>
              </a:spcBef>
              <a:buClr>
                <a:srgbClr val="3366FF"/>
              </a:buClr>
              <a:buFont typeface="Arial"/>
              <a:buChar char="•"/>
            </a:pPr>
            <a:r>
              <a:rPr lang="en-US" sz="2400" b="1" strike="noStrike" spc="-1" dirty="0">
                <a:solidFill>
                  <a:srgbClr val="3366FF"/>
                </a:solidFill>
                <a:latin typeface="Calibri"/>
              </a:rPr>
              <a:t>Head crash</a:t>
            </a:r>
            <a:r>
              <a:rPr lang="en-US" sz="2400" b="0" strike="noStrike" spc="-1" dirty="0">
                <a:solidFill>
                  <a:srgbClr val="3366FF"/>
                </a:solidFill>
                <a:latin typeface="Calibri"/>
              </a:rPr>
              <a:t> </a:t>
            </a:r>
            <a:r>
              <a:rPr lang="en-US" sz="2400" b="0" strike="noStrike" spc="-1" dirty="0">
                <a:solidFill>
                  <a:srgbClr val="000000"/>
                </a:solidFill>
                <a:latin typeface="Calibri"/>
              </a:rPr>
              <a:t>results from disk head making contact with the disk surface  </a:t>
            </a:r>
            <a:endParaRPr lang="en-IN" sz="2400" b="0" strike="noStrike" spc="-1" dirty="0">
              <a:latin typeface="Arial"/>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Disks can be removable</a:t>
            </a:r>
            <a:endParaRPr lang="en-IN" sz="2800" b="0" strike="noStrike" spc="-1" dirty="0">
              <a:latin typeface="Arial"/>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Drive attached to computer via </a:t>
            </a:r>
            <a:r>
              <a:rPr lang="en-US" sz="2800" b="1" strike="noStrike" spc="-1" dirty="0">
                <a:solidFill>
                  <a:srgbClr val="3366FF"/>
                </a:solidFill>
                <a:latin typeface="Calibri"/>
              </a:rPr>
              <a:t>I/O bus</a:t>
            </a:r>
            <a:endParaRPr lang="en-IN" sz="2800" b="0" strike="noStrike" spc="-1" dirty="0">
              <a:latin typeface="Arial"/>
            </a:endParaRP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Buses vary, including </a:t>
            </a:r>
            <a:r>
              <a:rPr lang="en-US" sz="2400" b="1" strike="noStrike" spc="-1" dirty="0">
                <a:solidFill>
                  <a:srgbClr val="3366FF"/>
                </a:solidFill>
                <a:latin typeface="Calibri"/>
              </a:rPr>
              <a:t>ATA</a:t>
            </a:r>
            <a:r>
              <a:rPr lang="en-US" sz="2400" b="0" strike="noStrike" spc="-1" dirty="0">
                <a:solidFill>
                  <a:srgbClr val="000000"/>
                </a:solidFill>
                <a:latin typeface="Calibri"/>
              </a:rPr>
              <a:t>,</a:t>
            </a:r>
            <a:r>
              <a:rPr lang="en-US" sz="2400" b="1" strike="noStrike" spc="-1" dirty="0">
                <a:solidFill>
                  <a:srgbClr val="3366FF"/>
                </a:solidFill>
                <a:latin typeface="Calibri"/>
              </a:rPr>
              <a:t> SATA</a:t>
            </a:r>
            <a:r>
              <a:rPr lang="en-US" sz="2400" b="0" strike="noStrike" spc="-1" dirty="0">
                <a:solidFill>
                  <a:srgbClr val="000000"/>
                </a:solidFill>
                <a:latin typeface="Calibri"/>
              </a:rPr>
              <a:t>,</a:t>
            </a:r>
            <a:r>
              <a:rPr lang="en-US" sz="2400" b="1" strike="noStrike" spc="-1" dirty="0">
                <a:solidFill>
                  <a:srgbClr val="3366FF"/>
                </a:solidFill>
                <a:latin typeface="Calibri"/>
              </a:rPr>
              <a:t> USB</a:t>
            </a:r>
            <a:r>
              <a:rPr lang="en-US" sz="2400" b="0" strike="noStrike" spc="-1" dirty="0">
                <a:solidFill>
                  <a:srgbClr val="000000"/>
                </a:solidFill>
                <a:latin typeface="Calibri"/>
              </a:rPr>
              <a:t>,</a:t>
            </a:r>
            <a:r>
              <a:rPr lang="en-US" sz="2400" b="1" strike="noStrike" spc="-1" dirty="0">
                <a:solidFill>
                  <a:srgbClr val="3366FF"/>
                </a:solidFill>
                <a:latin typeface="Calibri"/>
              </a:rPr>
              <a:t> </a:t>
            </a:r>
            <a:r>
              <a:rPr lang="en-US" sz="2400" b="1" strike="noStrike" spc="-1" dirty="0" err="1">
                <a:solidFill>
                  <a:srgbClr val="3366FF"/>
                </a:solidFill>
                <a:latin typeface="Calibri"/>
              </a:rPr>
              <a:t>Fibre</a:t>
            </a:r>
            <a:r>
              <a:rPr lang="en-US" sz="2400" b="1" strike="noStrike" spc="-1" dirty="0">
                <a:solidFill>
                  <a:srgbClr val="3366FF"/>
                </a:solidFill>
                <a:latin typeface="Calibri"/>
              </a:rPr>
              <a:t> Channel (FC), etc.</a:t>
            </a:r>
            <a:endParaRPr lang="en-IN" sz="2400" b="0" strike="noStrike" spc="-1" dirty="0">
              <a:latin typeface="Arial"/>
            </a:endParaRPr>
          </a:p>
        </p:txBody>
      </p:sp>
    </p:spTree>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2"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Disk Structure</a:t>
            </a:r>
            <a:endParaRPr lang="en-IN" sz="4000" b="0" strike="noStrike" spc="-1">
              <a:latin typeface="Arial"/>
            </a:endParaRPr>
          </a:p>
        </p:txBody>
      </p:sp>
      <p:sp>
        <p:nvSpPr>
          <p:cNvPr id="103" name="CustomShape 3"/>
          <p:cNvSpPr/>
          <p:nvPr/>
        </p:nvSpPr>
        <p:spPr>
          <a:xfrm>
            <a:off x="585000" y="1505520"/>
            <a:ext cx="100134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Disk drives are addressed as large 1-dimensional arrays of </a:t>
            </a:r>
            <a:r>
              <a:rPr lang="en-US" sz="2800" b="1" strike="noStrike" spc="-1">
                <a:solidFill>
                  <a:srgbClr val="3366FF"/>
                </a:solidFill>
                <a:latin typeface="Calibri"/>
              </a:rPr>
              <a:t>logical blocks</a:t>
            </a:r>
            <a:r>
              <a:rPr lang="en-US" sz="2800" b="0" strike="noStrike" spc="-1">
                <a:solidFill>
                  <a:srgbClr val="000000"/>
                </a:solidFill>
                <a:latin typeface="Calibri"/>
              </a:rPr>
              <a:t>, where the logical block is the smallest unit of transfer</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Low-level formatting creates </a:t>
            </a:r>
            <a:r>
              <a:rPr lang="en-US" sz="2400" b="1" strike="noStrike" spc="-1">
                <a:solidFill>
                  <a:srgbClr val="3366FF"/>
                </a:solidFill>
                <a:latin typeface="Calibri"/>
              </a:rPr>
              <a:t>logical blocks </a:t>
            </a:r>
            <a:r>
              <a:rPr lang="en-US" sz="2400" b="0" strike="noStrike" spc="-1">
                <a:solidFill>
                  <a:srgbClr val="000000"/>
                </a:solidFill>
                <a:latin typeface="Calibri"/>
              </a:rPr>
              <a:t>on physical media</a:t>
            </a:r>
            <a:endParaRPr lang="en-IN" sz="24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The 1-dimensional array of logical blocks is mapped into the sectors of the disk sequentially</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Sector 0 is the first sector of the first track on the outermost cylinder</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Mapping proceeds in order through that track, then the rest of the tracks in that cylinder, and then through the rest of the cylinders from outermost to innermost</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Logical to physical address should be easy</a:t>
            </a:r>
            <a:endParaRPr lang="en-IN" sz="24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Physical Address – cylinder number, track number, sector number</a:t>
            </a:r>
            <a:endParaRPr lang="en-IN" sz="2400" b="0" strike="noStrike" spc="-1">
              <a:latin typeface="Arial"/>
            </a:endParaRPr>
          </a:p>
        </p:txBody>
      </p:sp>
    </p:spTree>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5"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Disk Scheduling</a:t>
            </a:r>
            <a:endParaRPr lang="en-IN" sz="4000" b="0" strike="noStrike" spc="-1">
              <a:latin typeface="Arial"/>
            </a:endParaRPr>
          </a:p>
        </p:txBody>
      </p:sp>
      <p:sp>
        <p:nvSpPr>
          <p:cNvPr id="106" name="CustomShape 3"/>
          <p:cNvSpPr/>
          <p:nvPr/>
        </p:nvSpPr>
        <p:spPr>
          <a:xfrm>
            <a:off x="389160" y="1438920"/>
            <a:ext cx="1140156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Minimize seek time</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Disk </a:t>
            </a:r>
            <a:r>
              <a:rPr lang="en-US" sz="2800" b="1" strike="noStrike" spc="-1">
                <a:solidFill>
                  <a:srgbClr val="3366FF"/>
                </a:solidFill>
                <a:latin typeface="Calibri"/>
              </a:rPr>
              <a:t>bandwidth</a:t>
            </a:r>
            <a:r>
              <a:rPr lang="en-US" sz="2800" b="0" strike="noStrike" spc="-1">
                <a:solidFill>
                  <a:srgbClr val="3366FF"/>
                </a:solidFill>
                <a:latin typeface="Calibri"/>
              </a:rPr>
              <a:t> -</a:t>
            </a:r>
            <a:r>
              <a:rPr lang="en-US" sz="2800" b="0" strike="noStrike" spc="-1">
                <a:solidFill>
                  <a:srgbClr val="000000"/>
                </a:solidFill>
                <a:latin typeface="Calibri"/>
              </a:rPr>
              <a:t> total no. of bytes transferred divided by the total time between the first request for service and the completion of the last transfer</a:t>
            </a:r>
            <a:endParaRPr lang="en-IN" sz="2800" b="0" strike="noStrike" spc="-1">
              <a:latin typeface="Arial"/>
            </a:endParaRPr>
          </a:p>
          <a:p>
            <a:pPr marL="228600" indent="-228240">
              <a:lnSpc>
                <a:spcPct val="90000"/>
              </a:lnSpc>
              <a:spcBef>
                <a:spcPts val="1001"/>
              </a:spcBef>
              <a:buClr>
                <a:srgbClr val="000000"/>
              </a:buClr>
              <a:buFont typeface="Wingdings" charset="2"/>
              <a:buChar char=""/>
              <a:tabLst>
                <a:tab pos="1708200" algn="l"/>
              </a:tabLst>
            </a:pPr>
            <a:r>
              <a:rPr lang="en-US" sz="2800" b="0" strike="noStrike" spc="-1">
                <a:solidFill>
                  <a:srgbClr val="000000"/>
                </a:solidFill>
                <a:latin typeface="Calibri"/>
              </a:rPr>
              <a:t>Sources of disk I/O request – OS, System processes, User processes</a:t>
            </a:r>
            <a:endParaRPr lang="en-IN" sz="2800" b="0" strike="noStrike" spc="-1">
              <a:latin typeface="Arial"/>
            </a:endParaRPr>
          </a:p>
          <a:p>
            <a:pPr marL="228600" indent="-228240">
              <a:lnSpc>
                <a:spcPct val="90000"/>
              </a:lnSpc>
              <a:spcBef>
                <a:spcPts val="1001"/>
              </a:spcBef>
              <a:buClr>
                <a:srgbClr val="000000"/>
              </a:buClr>
              <a:buFont typeface="Wingdings" charset="2"/>
              <a:buChar char=""/>
              <a:tabLst>
                <a:tab pos="1708200" algn="l"/>
              </a:tabLst>
            </a:pPr>
            <a:r>
              <a:rPr lang="en-US" sz="2800" b="0" strike="noStrike" spc="-1">
                <a:solidFill>
                  <a:srgbClr val="000000"/>
                </a:solidFill>
                <a:latin typeface="Calibri"/>
              </a:rPr>
              <a:t>I/O request includes input or output mode, disk address, memory address, number of sectors to transfer</a:t>
            </a:r>
            <a:endParaRPr lang="en-IN" sz="2800" b="0" strike="noStrike" spc="-1">
              <a:latin typeface="Arial"/>
            </a:endParaRPr>
          </a:p>
          <a:p>
            <a:pPr marL="228600" indent="-228240">
              <a:lnSpc>
                <a:spcPct val="90000"/>
              </a:lnSpc>
              <a:spcBef>
                <a:spcPts val="1001"/>
              </a:spcBef>
              <a:buClr>
                <a:srgbClr val="000000"/>
              </a:buClr>
              <a:buFont typeface="Wingdings" charset="2"/>
              <a:buChar char=""/>
              <a:tabLst>
                <a:tab pos="1708200" algn="l"/>
              </a:tabLst>
            </a:pPr>
            <a:r>
              <a:rPr lang="en-US" sz="2800" b="0" strike="noStrike" spc="-1">
                <a:solidFill>
                  <a:srgbClr val="000000"/>
                </a:solidFill>
                <a:latin typeface="Calibri"/>
              </a:rPr>
              <a:t>OS maintains queue of requests, per disk or device</a:t>
            </a:r>
            <a:endParaRPr lang="en-IN" sz="2800" b="0" strike="noStrike" spc="-1">
              <a:latin typeface="Arial"/>
            </a:endParaRPr>
          </a:p>
          <a:p>
            <a:pPr marL="228600" indent="-228240">
              <a:lnSpc>
                <a:spcPct val="90000"/>
              </a:lnSpc>
              <a:spcBef>
                <a:spcPts val="1001"/>
              </a:spcBef>
              <a:buClr>
                <a:srgbClr val="000000"/>
              </a:buClr>
              <a:buFont typeface="Wingdings" charset="2"/>
              <a:buChar char=""/>
              <a:tabLst>
                <a:tab pos="1708200" algn="l"/>
              </a:tabLst>
            </a:pPr>
            <a:r>
              <a:rPr lang="en-US" sz="2800" b="0" strike="noStrike" spc="-1">
                <a:solidFill>
                  <a:srgbClr val="000000"/>
                </a:solidFill>
                <a:latin typeface="Calibri"/>
              </a:rPr>
              <a:t>Idle disk can immediately work on I/O request, busy disk means work must queue</a:t>
            </a:r>
            <a:endParaRPr lang="en-IN" sz="2800" b="0" strike="noStrike" spc="-1">
              <a:latin typeface="Arial"/>
            </a:endParaRPr>
          </a:p>
          <a:p>
            <a:pPr>
              <a:lnSpc>
                <a:spcPct val="90000"/>
              </a:lnSpc>
              <a:spcBef>
                <a:spcPts val="1001"/>
              </a:spcBef>
              <a:tabLst>
                <a:tab pos="1708200" algn="l"/>
              </a:tabLst>
            </a:pPr>
            <a:endParaRPr lang="en-IN" sz="2800" b="0" strike="noStrike" spc="-1">
              <a:latin typeface="Arial"/>
            </a:endParaRPr>
          </a:p>
        </p:txBody>
      </p:sp>
    </p:spTree>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25"/>
          <p:cNvPicPr/>
          <p:nvPr/>
        </p:nvPicPr>
        <p:blipFill>
          <a:blip r:embed="rId2"/>
          <a:stretch>
            <a:fillRect/>
          </a:stretch>
        </p:blipFill>
        <p:spPr>
          <a:xfrm>
            <a:off x="2121840" y="1952640"/>
            <a:ext cx="5905080" cy="4333680"/>
          </a:xfrm>
          <a:prstGeom prst="rect">
            <a:avLst/>
          </a:prstGeom>
          <a:ln>
            <a:noFill/>
          </a:ln>
        </p:spPr>
      </p:pic>
      <p:sp>
        <p:nvSpPr>
          <p:cNvPr id="108"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9"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FCFS</a:t>
            </a:r>
            <a:endParaRPr lang="en-IN" sz="4000" b="0" strike="noStrike" spc="-1">
              <a:latin typeface="Arial"/>
            </a:endParaRPr>
          </a:p>
        </p:txBody>
      </p:sp>
      <p:sp>
        <p:nvSpPr>
          <p:cNvPr id="110" name="CustomShape 3"/>
          <p:cNvSpPr/>
          <p:nvPr/>
        </p:nvSpPr>
        <p:spPr>
          <a:xfrm>
            <a:off x="2941200" y="1492920"/>
            <a:ext cx="4016880" cy="36648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gn="ctr">
              <a:lnSpc>
                <a:spcPct val="100000"/>
              </a:lnSpc>
              <a:spcBef>
                <a:spcPts val="901"/>
              </a:spcBef>
            </a:pPr>
            <a:r>
              <a:rPr lang="en-US" sz="1800" b="0" strike="noStrike" spc="-1">
                <a:solidFill>
                  <a:srgbClr val="000000"/>
                </a:solidFill>
                <a:latin typeface="Arial"/>
                <a:ea typeface="MS PGothic"/>
              </a:rPr>
              <a:t>Total head movement of 640 cylinders</a:t>
            </a:r>
            <a:endParaRPr lang="en-IN" sz="1800" b="0" strike="noStrike" spc="-1">
              <a:latin typeface="Arial"/>
            </a:endParaRPr>
          </a:p>
        </p:txBody>
      </p:sp>
      <p:sp>
        <p:nvSpPr>
          <p:cNvPr id="111" name="CustomShape 4"/>
          <p:cNvSpPr/>
          <p:nvPr/>
        </p:nvSpPr>
        <p:spPr>
          <a:xfrm>
            <a:off x="3706200" y="334980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nvGrpSpPr>
          <p:cNvPr id="112" name="Group 5"/>
          <p:cNvGrpSpPr/>
          <p:nvPr/>
        </p:nvGrpSpPr>
        <p:grpSpPr>
          <a:xfrm>
            <a:off x="3780720" y="3417840"/>
            <a:ext cx="1206000" cy="391680"/>
            <a:chOff x="3780720" y="3417840"/>
            <a:chExt cx="1206000" cy="391680"/>
          </a:xfrm>
        </p:grpSpPr>
        <p:sp>
          <p:nvSpPr>
            <p:cNvPr id="113" name="CustomShape 6"/>
            <p:cNvSpPr/>
            <p:nvPr/>
          </p:nvSpPr>
          <p:spPr>
            <a:xfrm>
              <a:off x="3780720" y="3417840"/>
              <a:ext cx="1111680" cy="32688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14" name="CustomShape 7"/>
            <p:cNvSpPr/>
            <p:nvPr/>
          </p:nvSpPr>
          <p:spPr>
            <a:xfrm>
              <a:off x="4880160" y="370656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115" name="Group 8"/>
          <p:cNvGrpSpPr/>
          <p:nvPr/>
        </p:nvGrpSpPr>
        <p:grpSpPr>
          <a:xfrm>
            <a:off x="4974120" y="3755160"/>
            <a:ext cx="2454120" cy="346320"/>
            <a:chOff x="4974120" y="3755160"/>
            <a:chExt cx="2454120" cy="346320"/>
          </a:xfrm>
        </p:grpSpPr>
        <p:sp>
          <p:nvSpPr>
            <p:cNvPr id="116" name="CustomShape 9"/>
            <p:cNvSpPr/>
            <p:nvPr/>
          </p:nvSpPr>
          <p:spPr>
            <a:xfrm>
              <a:off x="4974120" y="3755160"/>
              <a:ext cx="2379600" cy="31068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17" name="CustomShape 10"/>
            <p:cNvSpPr/>
            <p:nvPr/>
          </p:nvSpPr>
          <p:spPr>
            <a:xfrm>
              <a:off x="7321680" y="399852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118" name="Group 11"/>
          <p:cNvGrpSpPr/>
          <p:nvPr/>
        </p:nvGrpSpPr>
        <p:grpSpPr>
          <a:xfrm>
            <a:off x="3148560" y="4062960"/>
            <a:ext cx="4170240" cy="388440"/>
            <a:chOff x="3148560" y="4062960"/>
            <a:chExt cx="4170240" cy="388440"/>
          </a:xfrm>
        </p:grpSpPr>
        <p:sp>
          <p:nvSpPr>
            <p:cNvPr id="119" name="CustomShape 12"/>
            <p:cNvSpPr/>
            <p:nvPr/>
          </p:nvSpPr>
          <p:spPr>
            <a:xfrm flipH="1">
              <a:off x="3238560" y="4062960"/>
              <a:ext cx="4079880" cy="32400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20" name="CustomShape 13"/>
            <p:cNvSpPr/>
            <p:nvPr/>
          </p:nvSpPr>
          <p:spPr>
            <a:xfrm>
              <a:off x="3148560" y="434844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121" name="Group 14"/>
          <p:cNvGrpSpPr/>
          <p:nvPr/>
        </p:nvGrpSpPr>
        <p:grpSpPr>
          <a:xfrm>
            <a:off x="3291120" y="4406760"/>
            <a:ext cx="2395800" cy="346320"/>
            <a:chOff x="3291120" y="4406760"/>
            <a:chExt cx="2395800" cy="346320"/>
          </a:xfrm>
        </p:grpSpPr>
        <p:sp>
          <p:nvSpPr>
            <p:cNvPr id="122" name="CustomShape 15"/>
            <p:cNvSpPr/>
            <p:nvPr/>
          </p:nvSpPr>
          <p:spPr>
            <a:xfrm>
              <a:off x="3291120" y="4406760"/>
              <a:ext cx="2321280" cy="30096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23" name="CustomShape 16"/>
            <p:cNvSpPr/>
            <p:nvPr/>
          </p:nvSpPr>
          <p:spPr>
            <a:xfrm>
              <a:off x="5580360" y="465012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124" name="Group 17"/>
          <p:cNvGrpSpPr/>
          <p:nvPr/>
        </p:nvGrpSpPr>
        <p:grpSpPr>
          <a:xfrm>
            <a:off x="2477160" y="4708440"/>
            <a:ext cx="3130560" cy="375480"/>
            <a:chOff x="2477160" y="4708440"/>
            <a:chExt cx="3130560" cy="375480"/>
          </a:xfrm>
        </p:grpSpPr>
        <p:sp>
          <p:nvSpPr>
            <p:cNvPr id="125" name="CustomShape 18"/>
            <p:cNvSpPr/>
            <p:nvPr/>
          </p:nvSpPr>
          <p:spPr>
            <a:xfrm flipH="1">
              <a:off x="2558520" y="4708440"/>
              <a:ext cx="3049200" cy="33984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26" name="CustomShape 19"/>
            <p:cNvSpPr/>
            <p:nvPr/>
          </p:nvSpPr>
          <p:spPr>
            <a:xfrm>
              <a:off x="2477160" y="498096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127" name="Group 20"/>
          <p:cNvGrpSpPr/>
          <p:nvPr/>
        </p:nvGrpSpPr>
        <p:grpSpPr>
          <a:xfrm>
            <a:off x="2561760" y="5049000"/>
            <a:ext cx="3173760" cy="365400"/>
            <a:chOff x="2561760" y="5049000"/>
            <a:chExt cx="3173760" cy="365400"/>
          </a:xfrm>
        </p:grpSpPr>
        <p:sp>
          <p:nvSpPr>
            <p:cNvPr id="128" name="CustomShape 21"/>
            <p:cNvSpPr/>
            <p:nvPr/>
          </p:nvSpPr>
          <p:spPr>
            <a:xfrm>
              <a:off x="2561760" y="5049000"/>
              <a:ext cx="3109320" cy="30096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29" name="CustomShape 22"/>
            <p:cNvSpPr/>
            <p:nvPr/>
          </p:nvSpPr>
          <p:spPr>
            <a:xfrm>
              <a:off x="5628960" y="531144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130" name="Group 23"/>
          <p:cNvGrpSpPr/>
          <p:nvPr/>
        </p:nvGrpSpPr>
        <p:grpSpPr>
          <a:xfrm>
            <a:off x="3946320" y="5379480"/>
            <a:ext cx="1704960" cy="365760"/>
            <a:chOff x="3946320" y="5379480"/>
            <a:chExt cx="1704960" cy="365760"/>
          </a:xfrm>
        </p:grpSpPr>
        <p:sp>
          <p:nvSpPr>
            <p:cNvPr id="131" name="CustomShape 24"/>
            <p:cNvSpPr/>
            <p:nvPr/>
          </p:nvSpPr>
          <p:spPr>
            <a:xfrm flipH="1">
              <a:off x="4016880" y="5379480"/>
              <a:ext cx="1634040" cy="32076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32" name="CustomShape 25"/>
            <p:cNvSpPr/>
            <p:nvPr/>
          </p:nvSpPr>
          <p:spPr>
            <a:xfrm>
              <a:off x="3946320" y="564228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133" name="Group 26"/>
          <p:cNvGrpSpPr/>
          <p:nvPr/>
        </p:nvGrpSpPr>
        <p:grpSpPr>
          <a:xfrm>
            <a:off x="4011120" y="5720040"/>
            <a:ext cx="109800" cy="346320"/>
            <a:chOff x="4011120" y="5720040"/>
            <a:chExt cx="109800" cy="346320"/>
          </a:xfrm>
        </p:grpSpPr>
        <p:sp>
          <p:nvSpPr>
            <p:cNvPr id="134" name="CustomShape 27"/>
            <p:cNvSpPr/>
            <p:nvPr/>
          </p:nvSpPr>
          <p:spPr>
            <a:xfrm>
              <a:off x="4011120" y="5720040"/>
              <a:ext cx="45000" cy="27180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35" name="CustomShape 28"/>
            <p:cNvSpPr/>
            <p:nvPr/>
          </p:nvSpPr>
          <p:spPr>
            <a:xfrm>
              <a:off x="4014360" y="596340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4355"/>
          <p:cNvPicPr/>
          <p:nvPr/>
        </p:nvPicPr>
        <p:blipFill>
          <a:blip r:embed="rId2"/>
          <a:stretch>
            <a:fillRect/>
          </a:stretch>
        </p:blipFill>
        <p:spPr>
          <a:xfrm>
            <a:off x="2045520" y="2520360"/>
            <a:ext cx="5495400" cy="3885840"/>
          </a:xfrm>
          <a:prstGeom prst="rect">
            <a:avLst/>
          </a:prstGeom>
          <a:ln>
            <a:noFill/>
          </a:ln>
        </p:spPr>
      </p:pic>
      <p:sp>
        <p:nvSpPr>
          <p:cNvPr id="137"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8"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SSTF</a:t>
            </a:r>
            <a:endParaRPr lang="en-IN" sz="4000" b="0" strike="noStrike" spc="-1">
              <a:latin typeface="Arial"/>
            </a:endParaRPr>
          </a:p>
        </p:txBody>
      </p:sp>
      <p:sp>
        <p:nvSpPr>
          <p:cNvPr id="139" name="CustomShape 3"/>
          <p:cNvSpPr/>
          <p:nvPr/>
        </p:nvSpPr>
        <p:spPr>
          <a:xfrm>
            <a:off x="843840" y="1670040"/>
            <a:ext cx="4585320" cy="36648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nSpc>
                <a:spcPct val="100000"/>
              </a:lnSpc>
            </a:pPr>
            <a:r>
              <a:rPr lang="en-US" sz="1800" b="0" strike="noStrike" spc="-1">
                <a:solidFill>
                  <a:srgbClr val="000000"/>
                </a:solidFill>
                <a:latin typeface="Verdana"/>
                <a:ea typeface="MS PGothic"/>
              </a:rPr>
              <a:t>Total head movement of 236 cylinders</a:t>
            </a:r>
            <a:endParaRPr lang="en-IN" sz="1800" b="0" strike="noStrike" spc="-1">
              <a:latin typeface="Arial"/>
            </a:endParaRPr>
          </a:p>
        </p:txBody>
      </p:sp>
      <p:grpSp>
        <p:nvGrpSpPr>
          <p:cNvPr id="140" name="Group 4"/>
          <p:cNvGrpSpPr/>
          <p:nvPr/>
        </p:nvGrpSpPr>
        <p:grpSpPr>
          <a:xfrm>
            <a:off x="3584520" y="3696120"/>
            <a:ext cx="242640" cy="284760"/>
            <a:chOff x="3584520" y="3696120"/>
            <a:chExt cx="242640" cy="284760"/>
          </a:xfrm>
        </p:grpSpPr>
        <p:sp>
          <p:nvSpPr>
            <p:cNvPr id="141" name="CustomShape 5"/>
            <p:cNvSpPr/>
            <p:nvPr/>
          </p:nvSpPr>
          <p:spPr>
            <a:xfrm>
              <a:off x="3584520" y="3696120"/>
              <a:ext cx="208800" cy="23904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42" name="CustomShape 6"/>
            <p:cNvSpPr/>
            <p:nvPr/>
          </p:nvSpPr>
          <p:spPr>
            <a:xfrm>
              <a:off x="3720600" y="387792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sp>
        <p:nvSpPr>
          <p:cNvPr id="143" name="CustomShape 7"/>
          <p:cNvSpPr/>
          <p:nvPr/>
        </p:nvSpPr>
        <p:spPr>
          <a:xfrm>
            <a:off x="8232120" y="2472480"/>
            <a:ext cx="369360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Wingdings" charset="2"/>
              <a:buChar char=""/>
            </a:pPr>
            <a:r>
              <a:rPr lang="en-US" sz="1800" b="0" strike="noStrike" spc="-1">
                <a:solidFill>
                  <a:srgbClr val="000000"/>
                </a:solidFill>
                <a:latin typeface="Calibri"/>
              </a:rPr>
              <a:t>Shortest Seek Time First selects the request with the minimum seek time from the current head position</a:t>
            </a:r>
            <a:endParaRPr lang="en-IN" sz="1800" b="0" strike="noStrike" spc="-1">
              <a:latin typeface="Arial"/>
            </a:endParaRPr>
          </a:p>
          <a:p>
            <a:pPr marL="285840" indent="-285480">
              <a:lnSpc>
                <a:spcPct val="100000"/>
              </a:lnSpc>
              <a:buClr>
                <a:srgbClr val="000000"/>
              </a:buClr>
              <a:buFont typeface="Wingdings" charset="2"/>
              <a:buChar char=""/>
            </a:pPr>
            <a:r>
              <a:rPr lang="en-US" sz="1800" b="0" strike="noStrike" spc="-1">
                <a:solidFill>
                  <a:srgbClr val="000000"/>
                </a:solidFill>
                <a:latin typeface="Calibri"/>
              </a:rPr>
              <a:t>May cause starvation of some requests</a:t>
            </a:r>
            <a:endParaRPr lang="en-IN" sz="1800" b="0" strike="noStrike" spc="-1">
              <a:latin typeface="Arial"/>
            </a:endParaRPr>
          </a:p>
        </p:txBody>
      </p:sp>
      <p:sp>
        <p:nvSpPr>
          <p:cNvPr id="144" name="CustomShape 8"/>
          <p:cNvSpPr/>
          <p:nvPr/>
        </p:nvSpPr>
        <p:spPr>
          <a:xfrm>
            <a:off x="3511800" y="359856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nvGrpSpPr>
          <p:cNvPr id="145" name="Group 9"/>
          <p:cNvGrpSpPr/>
          <p:nvPr/>
        </p:nvGrpSpPr>
        <p:grpSpPr>
          <a:xfrm>
            <a:off x="3783960" y="3981240"/>
            <a:ext cx="116280" cy="262080"/>
            <a:chOff x="3783960" y="3981240"/>
            <a:chExt cx="116280" cy="262080"/>
          </a:xfrm>
        </p:grpSpPr>
        <p:sp>
          <p:nvSpPr>
            <p:cNvPr id="146" name="CustomShape 10"/>
            <p:cNvSpPr/>
            <p:nvPr/>
          </p:nvSpPr>
          <p:spPr>
            <a:xfrm>
              <a:off x="3783960" y="3981240"/>
              <a:ext cx="68040" cy="19728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47" name="CustomShape 11"/>
            <p:cNvSpPr/>
            <p:nvPr/>
          </p:nvSpPr>
          <p:spPr>
            <a:xfrm>
              <a:off x="3793680" y="414036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148" name="Group 12"/>
          <p:cNvGrpSpPr/>
          <p:nvPr/>
        </p:nvGrpSpPr>
        <p:grpSpPr>
          <a:xfrm>
            <a:off x="3031920" y="4208040"/>
            <a:ext cx="781200" cy="324360"/>
            <a:chOff x="3031920" y="4208040"/>
            <a:chExt cx="781200" cy="324360"/>
          </a:xfrm>
        </p:grpSpPr>
        <p:sp>
          <p:nvSpPr>
            <p:cNvPr id="149" name="CustomShape 13"/>
            <p:cNvSpPr/>
            <p:nvPr/>
          </p:nvSpPr>
          <p:spPr>
            <a:xfrm>
              <a:off x="3031920" y="442944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50" name="CustomShape 14"/>
            <p:cNvSpPr/>
            <p:nvPr/>
          </p:nvSpPr>
          <p:spPr>
            <a:xfrm flipH="1">
              <a:off x="3103200" y="4208040"/>
              <a:ext cx="709920" cy="26244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51" name="Group 15"/>
          <p:cNvGrpSpPr/>
          <p:nvPr/>
        </p:nvGrpSpPr>
        <p:grpSpPr>
          <a:xfrm>
            <a:off x="2418840" y="4500360"/>
            <a:ext cx="630000" cy="307080"/>
            <a:chOff x="2418840" y="4500360"/>
            <a:chExt cx="630000" cy="307080"/>
          </a:xfrm>
        </p:grpSpPr>
        <p:sp>
          <p:nvSpPr>
            <p:cNvPr id="152" name="CustomShape 16"/>
            <p:cNvSpPr/>
            <p:nvPr/>
          </p:nvSpPr>
          <p:spPr>
            <a:xfrm>
              <a:off x="2418840" y="470448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53" name="CustomShape 17"/>
            <p:cNvSpPr/>
            <p:nvPr/>
          </p:nvSpPr>
          <p:spPr>
            <a:xfrm flipH="1">
              <a:off x="2469960" y="4500360"/>
              <a:ext cx="578520" cy="26172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54" name="Group 18"/>
          <p:cNvGrpSpPr/>
          <p:nvPr/>
        </p:nvGrpSpPr>
        <p:grpSpPr>
          <a:xfrm>
            <a:off x="2509560" y="4753440"/>
            <a:ext cx="2165760" cy="316440"/>
            <a:chOff x="2509560" y="4753440"/>
            <a:chExt cx="2165760" cy="316440"/>
          </a:xfrm>
        </p:grpSpPr>
        <p:sp>
          <p:nvSpPr>
            <p:cNvPr id="155" name="CustomShape 19"/>
            <p:cNvSpPr/>
            <p:nvPr/>
          </p:nvSpPr>
          <p:spPr>
            <a:xfrm>
              <a:off x="4568760" y="496692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56" name="CustomShape 20"/>
            <p:cNvSpPr/>
            <p:nvPr/>
          </p:nvSpPr>
          <p:spPr>
            <a:xfrm>
              <a:off x="2509560" y="4753440"/>
              <a:ext cx="2100960" cy="26136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57" name="Group 21"/>
          <p:cNvGrpSpPr/>
          <p:nvPr/>
        </p:nvGrpSpPr>
        <p:grpSpPr>
          <a:xfrm>
            <a:off x="4660920" y="5041800"/>
            <a:ext cx="636840" cy="290880"/>
            <a:chOff x="4660920" y="5041800"/>
            <a:chExt cx="636840" cy="290880"/>
          </a:xfrm>
        </p:grpSpPr>
        <p:sp>
          <p:nvSpPr>
            <p:cNvPr id="158" name="CustomShape 22"/>
            <p:cNvSpPr/>
            <p:nvPr/>
          </p:nvSpPr>
          <p:spPr>
            <a:xfrm>
              <a:off x="5191200" y="522972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59" name="CustomShape 23"/>
            <p:cNvSpPr/>
            <p:nvPr/>
          </p:nvSpPr>
          <p:spPr>
            <a:xfrm>
              <a:off x="4660920" y="5041800"/>
              <a:ext cx="564840" cy="21240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60" name="Group 24"/>
          <p:cNvGrpSpPr/>
          <p:nvPr/>
        </p:nvGrpSpPr>
        <p:grpSpPr>
          <a:xfrm>
            <a:off x="5254560" y="5322600"/>
            <a:ext cx="121320" cy="302040"/>
            <a:chOff x="5254560" y="5322600"/>
            <a:chExt cx="121320" cy="302040"/>
          </a:xfrm>
        </p:grpSpPr>
        <p:sp>
          <p:nvSpPr>
            <p:cNvPr id="161" name="CustomShape 25"/>
            <p:cNvSpPr/>
            <p:nvPr/>
          </p:nvSpPr>
          <p:spPr>
            <a:xfrm>
              <a:off x="5269320" y="552168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62" name="CustomShape 26"/>
            <p:cNvSpPr/>
            <p:nvPr/>
          </p:nvSpPr>
          <p:spPr>
            <a:xfrm>
              <a:off x="5254560" y="5322600"/>
              <a:ext cx="68040" cy="19728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63" name="Group 27"/>
          <p:cNvGrpSpPr/>
          <p:nvPr/>
        </p:nvGrpSpPr>
        <p:grpSpPr>
          <a:xfrm>
            <a:off x="5357880" y="5586480"/>
            <a:ext cx="1535400" cy="310320"/>
            <a:chOff x="5357880" y="5586480"/>
            <a:chExt cx="1535400" cy="310320"/>
          </a:xfrm>
        </p:grpSpPr>
        <p:sp>
          <p:nvSpPr>
            <p:cNvPr id="164" name="CustomShape 28"/>
            <p:cNvSpPr/>
            <p:nvPr/>
          </p:nvSpPr>
          <p:spPr>
            <a:xfrm>
              <a:off x="6786720" y="5793840"/>
              <a:ext cx="106560" cy="10296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65" name="CustomShape 29"/>
            <p:cNvSpPr/>
            <p:nvPr/>
          </p:nvSpPr>
          <p:spPr>
            <a:xfrm>
              <a:off x="5357880" y="5586480"/>
              <a:ext cx="1443960" cy="22212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66"/>
          <p:cNvPicPr/>
          <p:nvPr/>
        </p:nvPicPr>
        <p:blipFill>
          <a:blip r:embed="rId2"/>
          <a:srcRect l="389" b="6041"/>
          <a:stretch>
            <a:fillRect/>
          </a:stretch>
        </p:blipFill>
        <p:spPr>
          <a:xfrm>
            <a:off x="1886760" y="2124720"/>
            <a:ext cx="6261840" cy="4590720"/>
          </a:xfrm>
          <a:prstGeom prst="rect">
            <a:avLst/>
          </a:prstGeom>
          <a:ln>
            <a:noFill/>
          </a:ln>
        </p:spPr>
      </p:pic>
      <p:sp>
        <p:nvSpPr>
          <p:cNvPr id="167"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68"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SCAN</a:t>
            </a:r>
            <a:endParaRPr lang="en-IN" sz="4000" b="0" strike="noStrike" spc="-1">
              <a:latin typeface="Arial"/>
            </a:endParaRPr>
          </a:p>
        </p:txBody>
      </p:sp>
      <p:sp>
        <p:nvSpPr>
          <p:cNvPr id="169" name="CustomShape 3"/>
          <p:cNvSpPr/>
          <p:nvPr/>
        </p:nvSpPr>
        <p:spPr>
          <a:xfrm>
            <a:off x="3290040" y="1461960"/>
            <a:ext cx="3693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Wingdings" charset="2"/>
              <a:buChar char=""/>
            </a:pPr>
            <a:r>
              <a:rPr lang="en-US" sz="1800" b="0" strike="noStrike" spc="-1">
                <a:solidFill>
                  <a:srgbClr val="000000"/>
                </a:solidFill>
                <a:latin typeface="Calibri"/>
              </a:rPr>
              <a:t>ELEVATOR Algorithm</a:t>
            </a:r>
            <a:endParaRPr lang="en-IN" sz="1800" b="0" strike="noStrike" spc="-1">
              <a:latin typeface="Arial"/>
            </a:endParaRPr>
          </a:p>
        </p:txBody>
      </p:sp>
      <p:sp>
        <p:nvSpPr>
          <p:cNvPr id="170" name="CustomShape 4"/>
          <p:cNvSpPr/>
          <p:nvPr/>
        </p:nvSpPr>
        <p:spPr>
          <a:xfrm flipH="1">
            <a:off x="3521520" y="324936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nvGrpSpPr>
          <p:cNvPr id="171" name="Group 5"/>
          <p:cNvGrpSpPr/>
          <p:nvPr/>
        </p:nvGrpSpPr>
        <p:grpSpPr>
          <a:xfrm>
            <a:off x="2993040" y="3344040"/>
            <a:ext cx="528120" cy="352440"/>
            <a:chOff x="2993040" y="3344040"/>
            <a:chExt cx="528120" cy="352440"/>
          </a:xfrm>
        </p:grpSpPr>
        <p:sp>
          <p:nvSpPr>
            <p:cNvPr id="172" name="CustomShape 6"/>
            <p:cNvSpPr/>
            <p:nvPr/>
          </p:nvSpPr>
          <p:spPr>
            <a:xfrm flipH="1">
              <a:off x="3058920" y="3344040"/>
              <a:ext cx="462240" cy="29700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173" name="CustomShape 7"/>
            <p:cNvSpPr/>
            <p:nvPr/>
          </p:nvSpPr>
          <p:spPr>
            <a:xfrm flipH="1">
              <a:off x="2993040" y="358164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174" name="Group 8"/>
          <p:cNvGrpSpPr/>
          <p:nvPr/>
        </p:nvGrpSpPr>
        <p:grpSpPr>
          <a:xfrm>
            <a:off x="2292480" y="3655080"/>
            <a:ext cx="687600" cy="406080"/>
            <a:chOff x="2292480" y="3655080"/>
            <a:chExt cx="687600" cy="406080"/>
          </a:xfrm>
        </p:grpSpPr>
        <p:sp>
          <p:nvSpPr>
            <p:cNvPr id="175" name="CustomShape 9"/>
            <p:cNvSpPr/>
            <p:nvPr/>
          </p:nvSpPr>
          <p:spPr>
            <a:xfrm flipH="1">
              <a:off x="2292480" y="394632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76" name="CustomShape 10"/>
            <p:cNvSpPr/>
            <p:nvPr/>
          </p:nvSpPr>
          <p:spPr>
            <a:xfrm flipH="1">
              <a:off x="2373840" y="3655080"/>
              <a:ext cx="605880" cy="34272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77" name="Group 11"/>
          <p:cNvGrpSpPr/>
          <p:nvPr/>
        </p:nvGrpSpPr>
        <p:grpSpPr>
          <a:xfrm>
            <a:off x="1934280" y="4010040"/>
            <a:ext cx="379080" cy="220320"/>
            <a:chOff x="1934280" y="4010040"/>
            <a:chExt cx="379080" cy="220320"/>
          </a:xfrm>
        </p:grpSpPr>
        <p:sp>
          <p:nvSpPr>
            <p:cNvPr id="178" name="CustomShape 12"/>
            <p:cNvSpPr/>
            <p:nvPr/>
          </p:nvSpPr>
          <p:spPr>
            <a:xfrm flipH="1">
              <a:off x="1934280" y="411552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79" name="CustomShape 13"/>
            <p:cNvSpPr/>
            <p:nvPr/>
          </p:nvSpPr>
          <p:spPr>
            <a:xfrm flipH="1">
              <a:off x="1995840" y="4010040"/>
              <a:ext cx="317160" cy="13392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80" name="Group 14"/>
          <p:cNvGrpSpPr/>
          <p:nvPr/>
        </p:nvGrpSpPr>
        <p:grpSpPr>
          <a:xfrm>
            <a:off x="2014200" y="4214160"/>
            <a:ext cx="1860120" cy="469440"/>
            <a:chOff x="2014200" y="4214160"/>
            <a:chExt cx="1860120" cy="469440"/>
          </a:xfrm>
        </p:grpSpPr>
        <p:sp>
          <p:nvSpPr>
            <p:cNvPr id="181" name="CustomShape 15"/>
            <p:cNvSpPr/>
            <p:nvPr/>
          </p:nvSpPr>
          <p:spPr>
            <a:xfrm flipH="1">
              <a:off x="3780720" y="456876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82" name="CustomShape 16"/>
            <p:cNvSpPr/>
            <p:nvPr/>
          </p:nvSpPr>
          <p:spPr>
            <a:xfrm>
              <a:off x="2014200" y="4214160"/>
              <a:ext cx="1766160" cy="41220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83" name="Group 17"/>
          <p:cNvGrpSpPr/>
          <p:nvPr/>
        </p:nvGrpSpPr>
        <p:grpSpPr>
          <a:xfrm>
            <a:off x="3846600" y="4685760"/>
            <a:ext cx="105840" cy="385560"/>
            <a:chOff x="3846600" y="4685760"/>
            <a:chExt cx="105840" cy="385560"/>
          </a:xfrm>
        </p:grpSpPr>
        <p:sp>
          <p:nvSpPr>
            <p:cNvPr id="184" name="CustomShape 18"/>
            <p:cNvSpPr/>
            <p:nvPr/>
          </p:nvSpPr>
          <p:spPr>
            <a:xfrm flipH="1">
              <a:off x="3858840" y="495648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85" name="CustomShape 19"/>
            <p:cNvSpPr/>
            <p:nvPr/>
          </p:nvSpPr>
          <p:spPr>
            <a:xfrm>
              <a:off x="3846600" y="4685760"/>
              <a:ext cx="25560" cy="28728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86" name="Group 20"/>
          <p:cNvGrpSpPr/>
          <p:nvPr/>
        </p:nvGrpSpPr>
        <p:grpSpPr>
          <a:xfrm>
            <a:off x="3958920" y="5014080"/>
            <a:ext cx="904320" cy="366840"/>
            <a:chOff x="3958920" y="5014080"/>
            <a:chExt cx="904320" cy="366840"/>
          </a:xfrm>
        </p:grpSpPr>
        <p:sp>
          <p:nvSpPr>
            <p:cNvPr id="187" name="CustomShape 21"/>
            <p:cNvSpPr/>
            <p:nvPr/>
          </p:nvSpPr>
          <p:spPr>
            <a:xfrm flipH="1">
              <a:off x="4769640" y="526608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88" name="CustomShape 22"/>
            <p:cNvSpPr/>
            <p:nvPr/>
          </p:nvSpPr>
          <p:spPr>
            <a:xfrm>
              <a:off x="3958920" y="5014080"/>
              <a:ext cx="816480" cy="30924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89" name="Group 23"/>
          <p:cNvGrpSpPr/>
          <p:nvPr/>
        </p:nvGrpSpPr>
        <p:grpSpPr>
          <a:xfrm>
            <a:off x="4849920" y="5364720"/>
            <a:ext cx="682920" cy="285480"/>
            <a:chOff x="4849920" y="5364720"/>
            <a:chExt cx="682920" cy="285480"/>
          </a:xfrm>
        </p:grpSpPr>
        <p:sp>
          <p:nvSpPr>
            <p:cNvPr id="190" name="CustomShape 24"/>
            <p:cNvSpPr/>
            <p:nvPr/>
          </p:nvSpPr>
          <p:spPr>
            <a:xfrm flipH="1">
              <a:off x="5439240" y="553536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91" name="CustomShape 25"/>
            <p:cNvSpPr/>
            <p:nvPr/>
          </p:nvSpPr>
          <p:spPr>
            <a:xfrm>
              <a:off x="4849920" y="5364720"/>
              <a:ext cx="602640" cy="20520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92" name="Group 26"/>
          <p:cNvGrpSpPr/>
          <p:nvPr/>
        </p:nvGrpSpPr>
        <p:grpSpPr>
          <a:xfrm>
            <a:off x="5501880" y="5633280"/>
            <a:ext cx="124920" cy="377280"/>
            <a:chOff x="5501880" y="5633280"/>
            <a:chExt cx="124920" cy="377280"/>
          </a:xfrm>
        </p:grpSpPr>
        <p:sp>
          <p:nvSpPr>
            <p:cNvPr id="193" name="CustomShape 27"/>
            <p:cNvSpPr/>
            <p:nvPr/>
          </p:nvSpPr>
          <p:spPr>
            <a:xfrm flipH="1">
              <a:off x="5533200" y="589572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94" name="CustomShape 28"/>
            <p:cNvSpPr/>
            <p:nvPr/>
          </p:nvSpPr>
          <p:spPr>
            <a:xfrm>
              <a:off x="5501880" y="5633280"/>
              <a:ext cx="67680" cy="29520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195" name="Group 29"/>
          <p:cNvGrpSpPr/>
          <p:nvPr/>
        </p:nvGrpSpPr>
        <p:grpSpPr>
          <a:xfrm>
            <a:off x="5651640" y="5953320"/>
            <a:ext cx="1692360" cy="387360"/>
            <a:chOff x="5651640" y="5953320"/>
            <a:chExt cx="1692360" cy="387360"/>
          </a:xfrm>
        </p:grpSpPr>
        <p:sp>
          <p:nvSpPr>
            <p:cNvPr id="196" name="CustomShape 30"/>
            <p:cNvSpPr/>
            <p:nvPr/>
          </p:nvSpPr>
          <p:spPr>
            <a:xfrm flipH="1">
              <a:off x="7250400" y="622584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197" name="CustomShape 31"/>
            <p:cNvSpPr/>
            <p:nvPr/>
          </p:nvSpPr>
          <p:spPr>
            <a:xfrm>
              <a:off x="5651640" y="5953320"/>
              <a:ext cx="1609200" cy="32148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1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18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8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9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Operating System Services</a:t>
            </a:r>
            <a:endParaRPr lang="en-IN" sz="4000" b="0" strike="noStrike" spc="-1">
              <a:latin typeface="Arial"/>
            </a:endParaRPr>
          </a:p>
        </p:txBody>
      </p:sp>
      <p:pic>
        <p:nvPicPr>
          <p:cNvPr id="104" name="Picture 2"/>
          <p:cNvPicPr/>
          <p:nvPr/>
        </p:nvPicPr>
        <p:blipFill>
          <a:blip r:embed="rId2"/>
          <a:stretch>
            <a:fillRect/>
          </a:stretch>
        </p:blipFill>
        <p:spPr>
          <a:xfrm>
            <a:off x="1578240" y="1788120"/>
            <a:ext cx="8372160" cy="4280760"/>
          </a:xfrm>
          <a:prstGeom prst="rect">
            <a:avLst/>
          </a:prstGeom>
          <a:ln>
            <a:noFill/>
          </a:ln>
        </p:spPr>
      </p:pic>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icture 23"/>
          <p:cNvPicPr/>
          <p:nvPr/>
        </p:nvPicPr>
        <p:blipFill>
          <a:blip r:embed="rId2"/>
          <a:stretch>
            <a:fillRect/>
          </a:stretch>
        </p:blipFill>
        <p:spPr>
          <a:xfrm>
            <a:off x="1837080" y="1729440"/>
            <a:ext cx="6667200" cy="4686120"/>
          </a:xfrm>
          <a:prstGeom prst="rect">
            <a:avLst/>
          </a:prstGeom>
          <a:ln>
            <a:noFill/>
          </a:ln>
        </p:spPr>
      </p:pic>
      <p:sp>
        <p:nvSpPr>
          <p:cNvPr id="19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00"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C-SCAN</a:t>
            </a:r>
            <a:endParaRPr lang="en-IN" sz="4000" b="0" strike="noStrike" spc="-1">
              <a:latin typeface="Arial"/>
            </a:endParaRPr>
          </a:p>
        </p:txBody>
      </p:sp>
      <p:sp>
        <p:nvSpPr>
          <p:cNvPr id="201" name="CustomShape 3"/>
          <p:cNvSpPr/>
          <p:nvPr/>
        </p:nvSpPr>
        <p:spPr>
          <a:xfrm flipH="1">
            <a:off x="3605400" y="306360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nvGrpSpPr>
          <p:cNvPr id="202" name="Group 4"/>
          <p:cNvGrpSpPr/>
          <p:nvPr/>
        </p:nvGrpSpPr>
        <p:grpSpPr>
          <a:xfrm>
            <a:off x="3691080" y="3161520"/>
            <a:ext cx="275400" cy="347400"/>
            <a:chOff x="3691080" y="3161520"/>
            <a:chExt cx="275400" cy="347400"/>
          </a:xfrm>
        </p:grpSpPr>
        <p:sp>
          <p:nvSpPr>
            <p:cNvPr id="203" name="CustomShape 5"/>
            <p:cNvSpPr/>
            <p:nvPr/>
          </p:nvSpPr>
          <p:spPr>
            <a:xfrm>
              <a:off x="3691080" y="3161520"/>
              <a:ext cx="213480" cy="25992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204" name="CustomShape 6"/>
            <p:cNvSpPr/>
            <p:nvPr/>
          </p:nvSpPr>
          <p:spPr>
            <a:xfrm flipH="1">
              <a:off x="3872880" y="339408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205" name="Group 7"/>
          <p:cNvGrpSpPr/>
          <p:nvPr/>
        </p:nvGrpSpPr>
        <p:grpSpPr>
          <a:xfrm>
            <a:off x="3935160" y="3492360"/>
            <a:ext cx="125280" cy="353160"/>
            <a:chOff x="3935160" y="3492360"/>
            <a:chExt cx="125280" cy="353160"/>
          </a:xfrm>
        </p:grpSpPr>
        <p:sp>
          <p:nvSpPr>
            <p:cNvPr id="206" name="CustomShape 8"/>
            <p:cNvSpPr/>
            <p:nvPr/>
          </p:nvSpPr>
          <p:spPr>
            <a:xfrm flipH="1">
              <a:off x="3966840" y="373068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207" name="CustomShape 9"/>
            <p:cNvSpPr/>
            <p:nvPr/>
          </p:nvSpPr>
          <p:spPr>
            <a:xfrm>
              <a:off x="3935160" y="3492360"/>
              <a:ext cx="66960" cy="27396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208" name="Group 10"/>
          <p:cNvGrpSpPr/>
          <p:nvPr/>
        </p:nvGrpSpPr>
        <p:grpSpPr>
          <a:xfrm>
            <a:off x="4056120" y="3803040"/>
            <a:ext cx="968760" cy="384480"/>
            <a:chOff x="4056120" y="3803040"/>
            <a:chExt cx="968760" cy="384480"/>
          </a:xfrm>
        </p:grpSpPr>
        <p:sp>
          <p:nvSpPr>
            <p:cNvPr id="209" name="CustomShape 11"/>
            <p:cNvSpPr/>
            <p:nvPr/>
          </p:nvSpPr>
          <p:spPr>
            <a:xfrm flipH="1">
              <a:off x="4931280" y="407268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210" name="CustomShape 12"/>
            <p:cNvSpPr/>
            <p:nvPr/>
          </p:nvSpPr>
          <p:spPr>
            <a:xfrm>
              <a:off x="4056120" y="3803040"/>
              <a:ext cx="900720" cy="32004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211" name="Group 13"/>
          <p:cNvGrpSpPr/>
          <p:nvPr/>
        </p:nvGrpSpPr>
        <p:grpSpPr>
          <a:xfrm>
            <a:off x="5028120" y="4136400"/>
            <a:ext cx="744120" cy="356040"/>
            <a:chOff x="5028120" y="4136400"/>
            <a:chExt cx="744120" cy="356040"/>
          </a:xfrm>
        </p:grpSpPr>
        <p:sp>
          <p:nvSpPr>
            <p:cNvPr id="212" name="CustomShape 14"/>
            <p:cNvSpPr/>
            <p:nvPr/>
          </p:nvSpPr>
          <p:spPr>
            <a:xfrm flipH="1">
              <a:off x="5678640" y="437760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213" name="CustomShape 15"/>
            <p:cNvSpPr/>
            <p:nvPr/>
          </p:nvSpPr>
          <p:spPr>
            <a:xfrm>
              <a:off x="5028120" y="4136400"/>
              <a:ext cx="664920" cy="27972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214" name="Group 16"/>
          <p:cNvGrpSpPr/>
          <p:nvPr/>
        </p:nvGrpSpPr>
        <p:grpSpPr>
          <a:xfrm>
            <a:off x="5725800" y="4482720"/>
            <a:ext cx="150120" cy="371880"/>
            <a:chOff x="5725800" y="4482720"/>
            <a:chExt cx="150120" cy="371880"/>
          </a:xfrm>
        </p:grpSpPr>
        <p:sp>
          <p:nvSpPr>
            <p:cNvPr id="215" name="CustomShape 17"/>
            <p:cNvSpPr/>
            <p:nvPr/>
          </p:nvSpPr>
          <p:spPr>
            <a:xfrm flipH="1">
              <a:off x="5782320" y="473976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216" name="CustomShape 18"/>
            <p:cNvSpPr/>
            <p:nvPr/>
          </p:nvSpPr>
          <p:spPr>
            <a:xfrm>
              <a:off x="5725800" y="4482720"/>
              <a:ext cx="93960" cy="29016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217" name="Group 19"/>
          <p:cNvGrpSpPr/>
          <p:nvPr/>
        </p:nvGrpSpPr>
        <p:grpSpPr>
          <a:xfrm>
            <a:off x="5876280" y="4812120"/>
            <a:ext cx="1851480" cy="376200"/>
            <a:chOff x="5876280" y="4812120"/>
            <a:chExt cx="1851480" cy="376200"/>
          </a:xfrm>
        </p:grpSpPr>
        <p:sp>
          <p:nvSpPr>
            <p:cNvPr id="218" name="CustomShape 20"/>
            <p:cNvSpPr/>
            <p:nvPr/>
          </p:nvSpPr>
          <p:spPr>
            <a:xfrm flipH="1">
              <a:off x="7634160" y="507348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219" name="CustomShape 21"/>
            <p:cNvSpPr/>
            <p:nvPr/>
          </p:nvSpPr>
          <p:spPr>
            <a:xfrm>
              <a:off x="5876280" y="4812120"/>
              <a:ext cx="1766520" cy="29988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220" name="Group 22"/>
          <p:cNvGrpSpPr/>
          <p:nvPr/>
        </p:nvGrpSpPr>
        <p:grpSpPr>
          <a:xfrm>
            <a:off x="7722360" y="5134320"/>
            <a:ext cx="419400" cy="122760"/>
            <a:chOff x="7722360" y="5134320"/>
            <a:chExt cx="419400" cy="122760"/>
          </a:xfrm>
        </p:grpSpPr>
        <p:sp>
          <p:nvSpPr>
            <p:cNvPr id="221" name="CustomShape 23"/>
            <p:cNvSpPr/>
            <p:nvPr/>
          </p:nvSpPr>
          <p:spPr>
            <a:xfrm>
              <a:off x="7722360" y="5134320"/>
              <a:ext cx="345960" cy="7560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sp>
          <p:nvSpPr>
            <p:cNvPr id="222" name="CustomShape 24"/>
            <p:cNvSpPr/>
            <p:nvPr/>
          </p:nvSpPr>
          <p:spPr>
            <a:xfrm flipH="1">
              <a:off x="8048160" y="514224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grpSp>
      <p:grpSp>
        <p:nvGrpSpPr>
          <p:cNvPr id="223" name="Group 25"/>
          <p:cNvGrpSpPr/>
          <p:nvPr/>
        </p:nvGrpSpPr>
        <p:grpSpPr>
          <a:xfrm>
            <a:off x="1837080" y="5202720"/>
            <a:ext cx="6197400" cy="393840"/>
            <a:chOff x="1837080" y="5202720"/>
            <a:chExt cx="6197400" cy="393840"/>
          </a:xfrm>
        </p:grpSpPr>
        <p:sp>
          <p:nvSpPr>
            <p:cNvPr id="224" name="CustomShape 26"/>
            <p:cNvSpPr/>
            <p:nvPr/>
          </p:nvSpPr>
          <p:spPr>
            <a:xfrm flipH="1">
              <a:off x="1837080" y="548172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225" name="CustomShape 27"/>
            <p:cNvSpPr/>
            <p:nvPr/>
          </p:nvSpPr>
          <p:spPr>
            <a:xfrm flipH="1">
              <a:off x="1908720" y="5202720"/>
              <a:ext cx="6125400" cy="32364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226" name="Group 28"/>
          <p:cNvGrpSpPr/>
          <p:nvPr/>
        </p:nvGrpSpPr>
        <p:grpSpPr>
          <a:xfrm>
            <a:off x="1902240" y="5536800"/>
            <a:ext cx="465480" cy="295560"/>
            <a:chOff x="1902240" y="5536800"/>
            <a:chExt cx="465480" cy="295560"/>
          </a:xfrm>
        </p:grpSpPr>
        <p:sp>
          <p:nvSpPr>
            <p:cNvPr id="227" name="CustomShape 29"/>
            <p:cNvSpPr/>
            <p:nvPr/>
          </p:nvSpPr>
          <p:spPr>
            <a:xfrm flipH="1">
              <a:off x="2274120" y="571752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228" name="CustomShape 30"/>
            <p:cNvSpPr/>
            <p:nvPr/>
          </p:nvSpPr>
          <p:spPr>
            <a:xfrm>
              <a:off x="1902240" y="5536800"/>
              <a:ext cx="397800" cy="22536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grpSp>
        <p:nvGrpSpPr>
          <p:cNvPr id="229" name="Group 31"/>
          <p:cNvGrpSpPr/>
          <p:nvPr/>
        </p:nvGrpSpPr>
        <p:grpSpPr>
          <a:xfrm>
            <a:off x="2362320" y="5795640"/>
            <a:ext cx="753120" cy="358920"/>
            <a:chOff x="2362320" y="5795640"/>
            <a:chExt cx="753120" cy="358920"/>
          </a:xfrm>
        </p:grpSpPr>
        <p:sp>
          <p:nvSpPr>
            <p:cNvPr id="230" name="CustomShape 32"/>
            <p:cNvSpPr/>
            <p:nvPr/>
          </p:nvSpPr>
          <p:spPr>
            <a:xfrm flipH="1">
              <a:off x="3021840" y="6039720"/>
              <a:ext cx="93600" cy="114840"/>
            </a:xfrm>
            <a:prstGeom prst="ellipse">
              <a:avLst/>
            </a:prstGeom>
            <a:solidFill>
              <a:srgbClr val="0000FF"/>
            </a:solidFill>
            <a:ln>
              <a:solidFill>
                <a:srgbClr val="0000FF"/>
              </a:solidFill>
            </a:ln>
          </p:spPr>
          <p:style>
            <a:lnRef idx="2">
              <a:schemeClr val="accent5">
                <a:shade val="50000"/>
              </a:schemeClr>
            </a:lnRef>
            <a:fillRef idx="1">
              <a:schemeClr val="accent5"/>
            </a:fillRef>
            <a:effectRef idx="0">
              <a:schemeClr val="accent5"/>
            </a:effectRef>
            <a:fontRef idx="minor"/>
          </p:style>
          <p:txBody>
            <a:bodyPr/>
            <a:lstStyle/>
            <a:p>
              <a:endParaRPr/>
            </a:p>
          </p:txBody>
        </p:sp>
        <p:sp>
          <p:nvSpPr>
            <p:cNvPr id="231" name="CustomShape 33"/>
            <p:cNvSpPr/>
            <p:nvPr/>
          </p:nvSpPr>
          <p:spPr>
            <a:xfrm>
              <a:off x="2362320" y="5795640"/>
              <a:ext cx="667800" cy="282600"/>
            </a:xfrm>
            <a:custGeom>
              <a:avLst/>
              <a:gdLst/>
              <a:ahLst/>
              <a:cxnLst/>
              <a:rect l="l" t="t" r="r" b="b"/>
              <a:pathLst>
                <a:path w="21600" h="21600">
                  <a:moveTo>
                    <a:pt x="0" y="0"/>
                  </a:moveTo>
                  <a:lnTo>
                    <a:pt x="21600" y="21600"/>
                  </a:lnTo>
                </a:path>
              </a:pathLst>
            </a:custGeom>
            <a:noFill/>
            <a:ln w="22320">
              <a:solidFill>
                <a:srgbClr val="FF3300"/>
              </a:solidFill>
              <a:tailEnd type="triangle" w="lg" len="lg"/>
            </a:ln>
          </p:spPr>
          <p:style>
            <a:lnRef idx="1">
              <a:schemeClr val="accent1"/>
            </a:lnRef>
            <a:fillRef idx="0">
              <a:schemeClr val="accent1"/>
            </a:fillRef>
            <a:effectRef idx="0">
              <a:schemeClr val="accent1"/>
            </a:effectRef>
            <a:fontRef idx="minor"/>
          </p:style>
          <p:txBody>
            <a:bodyPr/>
            <a:lstStyle/>
            <a:p>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2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2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22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2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22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33"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Disk Management</a:t>
            </a:r>
            <a:endParaRPr lang="en-IN" sz="4000" b="0" strike="noStrike" spc="-1">
              <a:latin typeface="Arial"/>
            </a:endParaRPr>
          </a:p>
        </p:txBody>
      </p:sp>
      <p:sp>
        <p:nvSpPr>
          <p:cNvPr id="234" name="CustomShape 3"/>
          <p:cNvSpPr/>
          <p:nvPr/>
        </p:nvSpPr>
        <p:spPr>
          <a:xfrm>
            <a:off x="262080" y="1388160"/>
            <a:ext cx="1140156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rPr>
              <a:t>Low-level formatting</a:t>
            </a:r>
            <a:r>
              <a:rPr lang="en-US" sz="2800" b="0" strike="noStrike" spc="-1">
                <a:solidFill>
                  <a:srgbClr val="000000"/>
                </a:solidFill>
                <a:latin typeface="Calibri"/>
              </a:rPr>
              <a:t>, or </a:t>
            </a:r>
            <a:r>
              <a:rPr lang="en-US" sz="2800" b="1" strike="noStrike" spc="-1">
                <a:solidFill>
                  <a:srgbClr val="3366FF"/>
                </a:solidFill>
                <a:latin typeface="Calibri"/>
              </a:rPr>
              <a:t>physical formatting</a:t>
            </a:r>
            <a:r>
              <a:rPr lang="en-US" sz="2800" b="0" strike="noStrike" spc="-1">
                <a:solidFill>
                  <a:srgbClr val="3366FF"/>
                </a:solidFill>
                <a:latin typeface="Calibri"/>
              </a:rPr>
              <a:t> </a:t>
            </a:r>
            <a:r>
              <a:rPr lang="en-US" sz="2800" b="0" strike="noStrike" spc="-1">
                <a:solidFill>
                  <a:srgbClr val="000000"/>
                </a:solidFill>
                <a:latin typeface="Calibri"/>
              </a:rPr>
              <a:t>— Dividing a disk into sectors that the disk controller can read and write</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800" b="0" strike="noStrike" spc="-1">
                <a:solidFill>
                  <a:srgbClr val="000000"/>
                </a:solidFill>
                <a:latin typeface="Calibri"/>
              </a:rPr>
              <a:t>Each sector can hold header and trailer, plus data, header and trailer contains error correcting code (</a:t>
            </a:r>
            <a:r>
              <a:rPr lang="en-US" sz="2800" b="1" strike="noStrike" spc="-1">
                <a:solidFill>
                  <a:srgbClr val="3366FF"/>
                </a:solidFill>
                <a:latin typeface="Calibri"/>
              </a:rPr>
              <a:t>ECC</a:t>
            </a:r>
            <a:r>
              <a:rPr lang="en-US" sz="2800" b="0" strike="noStrike" spc="-1">
                <a:solidFill>
                  <a:srgbClr val="000000"/>
                </a:solidFill>
                <a:latin typeface="Calibri"/>
              </a:rPr>
              <a:t>)</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To use a disk to hold files, the operating system still needs to record its own data structures on the disk</a:t>
            </a:r>
            <a:endParaRPr lang="en-IN" sz="2800" b="0" strike="noStrike" spc="-1">
              <a:latin typeface="Arial"/>
            </a:endParaRPr>
          </a:p>
          <a:p>
            <a:pPr marL="685800" lvl="1" indent="-228240">
              <a:lnSpc>
                <a:spcPct val="90000"/>
              </a:lnSpc>
              <a:spcBef>
                <a:spcPts val="499"/>
              </a:spcBef>
              <a:buClr>
                <a:srgbClr val="3366FF"/>
              </a:buClr>
              <a:buFont typeface="Wingdings" charset="2"/>
              <a:buChar char=""/>
            </a:pPr>
            <a:r>
              <a:rPr lang="en-US" sz="2800" b="1" strike="noStrike" spc="-1">
                <a:solidFill>
                  <a:srgbClr val="3366FF"/>
                </a:solidFill>
                <a:latin typeface="Calibri"/>
              </a:rPr>
              <a:t>Partition</a:t>
            </a:r>
            <a:r>
              <a:rPr lang="en-US" sz="2800" b="0" strike="noStrike" spc="-1">
                <a:solidFill>
                  <a:srgbClr val="000000"/>
                </a:solidFill>
                <a:latin typeface="Calibri"/>
              </a:rPr>
              <a:t> the disk into one or more groups of cylinders, each treated as a logical disk</a:t>
            </a:r>
            <a:endParaRPr lang="en-IN" sz="2800" b="0" strike="noStrike" spc="-1">
              <a:latin typeface="Arial"/>
            </a:endParaRPr>
          </a:p>
          <a:p>
            <a:pPr marL="685800" lvl="1" indent="-228240">
              <a:lnSpc>
                <a:spcPct val="90000"/>
              </a:lnSpc>
              <a:spcBef>
                <a:spcPts val="499"/>
              </a:spcBef>
              <a:buClr>
                <a:srgbClr val="3366FF"/>
              </a:buClr>
              <a:buFont typeface="Wingdings" charset="2"/>
              <a:buChar char=""/>
            </a:pPr>
            <a:r>
              <a:rPr lang="en-US" sz="2800" b="1" strike="noStrike" spc="-1">
                <a:solidFill>
                  <a:srgbClr val="3366FF"/>
                </a:solidFill>
                <a:latin typeface="Calibri"/>
              </a:rPr>
              <a:t>Logical formatting- </a:t>
            </a:r>
            <a:r>
              <a:rPr lang="en-US" sz="2800" b="0" strike="noStrike" spc="-1">
                <a:solidFill>
                  <a:srgbClr val="000000"/>
                </a:solidFill>
                <a:latin typeface="Calibri"/>
              </a:rPr>
              <a:t>creation of a file system, OS stores the initial file system data structures on the disk, data structures include maps of free and allocated space and an initial empty directory</a:t>
            </a:r>
            <a:endParaRPr lang="en-IN" sz="2800" b="0" strike="noStrike" spc="-1">
              <a:latin typeface="Arial"/>
            </a:endParaRPr>
          </a:p>
          <a:p>
            <a:pPr>
              <a:lnSpc>
                <a:spcPct val="90000"/>
              </a:lnSpc>
              <a:spcBef>
                <a:spcPts val="499"/>
              </a:spcBef>
            </a:pPr>
            <a:endParaRPr lang="en-IN" sz="2800" b="0" strike="noStrike" spc="-1">
              <a:latin typeface="Arial"/>
            </a:endParaRPr>
          </a:p>
        </p:txBody>
      </p:sp>
    </p:spTree>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36"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RAID</a:t>
            </a:r>
            <a:endParaRPr lang="en-IN" sz="4000" b="0" strike="noStrike" spc="-1">
              <a:latin typeface="Arial"/>
            </a:endParaRPr>
          </a:p>
        </p:txBody>
      </p:sp>
      <p:sp>
        <p:nvSpPr>
          <p:cNvPr id="237" name="CustomShape 3"/>
          <p:cNvSpPr/>
          <p:nvPr/>
        </p:nvSpPr>
        <p:spPr>
          <a:xfrm>
            <a:off x="0" y="1414440"/>
            <a:ext cx="1237608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RAID – redundant arrays of independent disks</a:t>
            </a:r>
            <a:endParaRPr lang="en-IN" sz="2800" b="0" strike="noStrike" spc="-1">
              <a:latin typeface="Arial"/>
            </a:endParaRPr>
          </a:p>
          <a:p>
            <a:pPr marL="685800" lvl="1" indent="-228240">
              <a:lnSpc>
                <a:spcPct val="90000"/>
              </a:lnSpc>
              <a:spcBef>
                <a:spcPts val="499"/>
              </a:spcBef>
              <a:buClr>
                <a:srgbClr val="000000"/>
              </a:buClr>
              <a:buFont typeface="Wingdings" charset="2"/>
              <a:buChar char=""/>
            </a:pPr>
            <a:r>
              <a:rPr lang="en-US" sz="2400" b="0" strike="noStrike" spc="-1">
                <a:solidFill>
                  <a:srgbClr val="000000"/>
                </a:solidFill>
                <a:latin typeface="Calibri"/>
              </a:rPr>
              <a:t>multiple disk drives provides reliability via </a:t>
            </a:r>
            <a:r>
              <a:rPr lang="en-US" sz="2400" b="1" strike="noStrike" spc="-1">
                <a:solidFill>
                  <a:srgbClr val="3366FF"/>
                </a:solidFill>
                <a:latin typeface="Calibri"/>
              </a:rPr>
              <a:t>redundancy</a:t>
            </a:r>
            <a:endParaRPr lang="en-IN" sz="24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Increases the </a:t>
            </a:r>
            <a:r>
              <a:rPr lang="en-US" sz="2800" b="1" strike="noStrike" spc="-1">
                <a:solidFill>
                  <a:srgbClr val="3366FF"/>
                </a:solidFill>
                <a:latin typeface="Calibri"/>
              </a:rPr>
              <a:t>mean time to failure</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rPr>
              <a:t>Mean time to repair – </a:t>
            </a:r>
            <a:r>
              <a:rPr lang="en-US" sz="2800" b="0" strike="noStrike" spc="-1">
                <a:solidFill>
                  <a:srgbClr val="000000"/>
                </a:solidFill>
                <a:latin typeface="Calibri"/>
              </a:rPr>
              <a:t>avg. time to replace a failed disk and restore the data on it</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rPr>
              <a:t>Mean time to data loss </a:t>
            </a:r>
            <a:r>
              <a:rPr lang="en-US" sz="2800" b="0" strike="noStrike" spc="-1">
                <a:solidFill>
                  <a:srgbClr val="000000"/>
                </a:solidFill>
                <a:latin typeface="Calibri"/>
              </a:rPr>
              <a:t>based on above factors</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Mirrored Disk (volume)</a:t>
            </a:r>
            <a:endParaRPr lang="en-IN" sz="2800" b="0" strike="noStrike" spc="-1">
              <a:latin typeface="Arial"/>
            </a:endParaRPr>
          </a:p>
          <a:p>
            <a:pPr marL="228600" indent="-228240">
              <a:lnSpc>
                <a:spcPct val="90000"/>
              </a:lnSpc>
              <a:spcBef>
                <a:spcPts val="1001"/>
              </a:spcBef>
              <a:buClr>
                <a:srgbClr val="000000"/>
              </a:buClr>
              <a:buFont typeface="Wingdings" charset="2"/>
              <a:buChar char=""/>
            </a:pPr>
            <a:r>
              <a:rPr lang="en-US" sz="2800" b="0" strike="noStrike" spc="-1">
                <a:solidFill>
                  <a:srgbClr val="000000"/>
                </a:solidFill>
                <a:latin typeface="Calibri"/>
              </a:rPr>
              <a:t>Data Stripping – bit-level stripping, byte-level stripping, block-level stripping</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rPr>
              <a:t>RAID 0</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rPr>
              <a:t>RAID 1</a:t>
            </a:r>
            <a:endParaRPr lang="en-IN" sz="2800" b="0" strike="noStrike" spc="-1">
              <a:latin typeface="Arial"/>
            </a:endParaRPr>
          </a:p>
          <a:p>
            <a:pPr marL="228600" indent="-228240">
              <a:lnSpc>
                <a:spcPct val="90000"/>
              </a:lnSpc>
              <a:spcBef>
                <a:spcPts val="1001"/>
              </a:spcBef>
              <a:buClr>
                <a:srgbClr val="3366FF"/>
              </a:buClr>
              <a:buFont typeface="Wingdings" charset="2"/>
              <a:buChar char=""/>
            </a:pPr>
            <a:r>
              <a:rPr lang="en-US" sz="2800" b="1" strike="noStrike" spc="-1">
                <a:solidFill>
                  <a:srgbClr val="3366FF"/>
                </a:solidFill>
                <a:latin typeface="Calibri"/>
              </a:rPr>
              <a:t>RAID 2</a:t>
            </a:r>
            <a:endParaRPr lang="en-IN" sz="2800" b="0" strike="noStrike" spc="-1">
              <a:latin typeface="Arial"/>
            </a:endParaRPr>
          </a:p>
          <a:p>
            <a:pPr>
              <a:lnSpc>
                <a:spcPct val="90000"/>
              </a:lnSpc>
              <a:spcBef>
                <a:spcPts val="1001"/>
              </a:spcBef>
            </a:pPr>
            <a:endParaRPr lang="en-IN" sz="2800" b="0" strike="noStrike" spc="-1">
              <a:latin typeface="Arial"/>
            </a:endParaRPr>
          </a:p>
        </p:txBody>
      </p:sp>
      <p:sp>
        <p:nvSpPr>
          <p:cNvPr id="238" name="CustomShape 4"/>
          <p:cNvSpPr/>
          <p:nvPr/>
        </p:nvSpPr>
        <p:spPr>
          <a:xfrm>
            <a:off x="1748880" y="4822920"/>
            <a:ext cx="6095520" cy="179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indent="-216000">
              <a:lnSpc>
                <a:spcPct val="100000"/>
              </a:lnSpc>
              <a:buClr>
                <a:srgbClr val="3366FF"/>
              </a:buClr>
              <a:buFont typeface="Wingdings" charset="2"/>
              <a:buChar char=""/>
            </a:pPr>
            <a:r>
              <a:rPr lang="en-US" sz="2800" b="1" strike="noStrike" spc="-1">
                <a:solidFill>
                  <a:srgbClr val="3366FF"/>
                </a:solidFill>
                <a:latin typeface="Calibri"/>
              </a:rPr>
              <a:t>RAID 3</a:t>
            </a:r>
            <a:endParaRPr lang="en-IN" sz="2800" b="0" strike="noStrike" spc="-1">
              <a:latin typeface="Arial"/>
            </a:endParaRPr>
          </a:p>
          <a:p>
            <a:pPr indent="-216000">
              <a:lnSpc>
                <a:spcPct val="100000"/>
              </a:lnSpc>
              <a:buClr>
                <a:srgbClr val="3366FF"/>
              </a:buClr>
              <a:buFont typeface="Wingdings" charset="2"/>
              <a:buChar char=""/>
            </a:pPr>
            <a:r>
              <a:rPr lang="en-US" sz="2800" b="1" strike="noStrike" spc="-1">
                <a:solidFill>
                  <a:srgbClr val="3366FF"/>
                </a:solidFill>
                <a:latin typeface="Calibri"/>
              </a:rPr>
              <a:t>RAID 4</a:t>
            </a:r>
            <a:endParaRPr lang="en-IN" sz="2800" b="0" strike="noStrike" spc="-1">
              <a:latin typeface="Arial"/>
            </a:endParaRPr>
          </a:p>
          <a:p>
            <a:pPr indent="-216000">
              <a:lnSpc>
                <a:spcPct val="100000"/>
              </a:lnSpc>
              <a:buClr>
                <a:srgbClr val="3366FF"/>
              </a:buClr>
              <a:buFont typeface="Wingdings" charset="2"/>
              <a:buChar char=""/>
            </a:pPr>
            <a:r>
              <a:rPr lang="en-US" sz="2800" b="1" strike="noStrike" spc="-1">
                <a:solidFill>
                  <a:srgbClr val="3366FF"/>
                </a:solidFill>
                <a:latin typeface="Calibri"/>
              </a:rPr>
              <a:t>RAID 5</a:t>
            </a:r>
            <a:endParaRPr lang="en-IN" sz="2800" b="0" strike="noStrike" spc="-1">
              <a:latin typeface="Arial"/>
            </a:endParaRPr>
          </a:p>
          <a:p>
            <a:pPr indent="-216000">
              <a:lnSpc>
                <a:spcPct val="100000"/>
              </a:lnSpc>
              <a:buClr>
                <a:srgbClr val="3366FF"/>
              </a:buClr>
              <a:buFont typeface="Wingdings" charset="2"/>
              <a:buChar char=""/>
            </a:pPr>
            <a:r>
              <a:rPr lang="en-US" sz="2800" b="1" strike="noStrike" spc="-1">
                <a:solidFill>
                  <a:srgbClr val="3366FF"/>
                </a:solidFill>
                <a:latin typeface="Calibri"/>
              </a:rPr>
              <a:t>RAID 6</a:t>
            </a:r>
            <a:endParaRPr lang="en-IN" sz="2800" b="0" strike="noStrike" spc="-1">
              <a:latin typeface="Arial"/>
            </a:endParaRPr>
          </a:p>
        </p:txBody>
      </p:sp>
    </p:spTree>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40"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RAID 0</a:t>
            </a:r>
            <a:endParaRPr lang="en-IN" sz="4000" b="0" strike="noStrike" spc="-1">
              <a:latin typeface="Arial"/>
            </a:endParaRPr>
          </a:p>
        </p:txBody>
      </p:sp>
      <p:sp>
        <p:nvSpPr>
          <p:cNvPr id="241" name="CustomShape 3"/>
          <p:cNvSpPr/>
          <p:nvPr/>
        </p:nvSpPr>
        <p:spPr>
          <a:xfrm>
            <a:off x="147960" y="1438920"/>
            <a:ext cx="485172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90000"/>
              </a:lnSpc>
              <a:spcBef>
                <a:spcPts val="1001"/>
              </a:spcBef>
              <a:tabLst>
                <a:tab pos="0" algn="l"/>
              </a:tabLst>
            </a:pPr>
            <a:r>
              <a:rPr lang="en-US" sz="2800" b="1" strike="noStrike" spc="-1">
                <a:solidFill>
                  <a:srgbClr val="000000"/>
                </a:solidFill>
                <a:latin typeface="Calibri"/>
              </a:rPr>
              <a:t>Level 0: Non redundant</a:t>
            </a:r>
            <a:endParaRPr lang="en-IN" sz="2800" b="0" strike="noStrike" spc="-1">
              <a:latin typeface="Arial"/>
            </a:endParaRPr>
          </a:p>
          <a:p>
            <a:pPr marL="228600" indent="-228240" algn="just">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Data striping is used for increased performance but no redundant information is maintained. </a:t>
            </a:r>
            <a:endParaRPr lang="en-IN" sz="2400" b="0" strike="noStrike" spc="-1">
              <a:latin typeface="Arial"/>
            </a:endParaRPr>
          </a:p>
          <a:p>
            <a:pPr marL="228600" indent="-228240" algn="just">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Striping is done at block level but without any redundancy.</a:t>
            </a:r>
            <a:endParaRPr lang="en-IN" sz="2400" b="0" strike="noStrike" spc="-1">
              <a:latin typeface="Arial"/>
            </a:endParaRPr>
          </a:p>
          <a:p>
            <a:pPr marL="228600" indent="-228240" algn="just">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Writing performance is best in this level because due to absence of redundant information there is no need to update redundant information</a:t>
            </a:r>
            <a:endParaRPr lang="en-IN" sz="2400" b="0" strike="noStrike" spc="-1">
              <a:latin typeface="Arial"/>
            </a:endParaRPr>
          </a:p>
        </p:txBody>
      </p:sp>
      <p:pic>
        <p:nvPicPr>
          <p:cNvPr id="242" name="Picture 1"/>
          <p:cNvPicPr/>
          <p:nvPr/>
        </p:nvPicPr>
        <p:blipFill>
          <a:blip r:embed="rId2"/>
          <a:stretch>
            <a:fillRect/>
          </a:stretch>
        </p:blipFill>
        <p:spPr>
          <a:xfrm>
            <a:off x="5000040" y="2528640"/>
            <a:ext cx="7191720" cy="2864160"/>
          </a:xfrm>
          <a:prstGeom prst="rect">
            <a:avLst/>
          </a:prstGeom>
          <a:ln>
            <a:noFill/>
          </a:ln>
        </p:spPr>
      </p:pic>
    </p:spTree>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44"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RAID 1</a:t>
            </a:r>
            <a:endParaRPr lang="en-IN" sz="4000" b="0" strike="noStrike" spc="-1">
              <a:latin typeface="Arial"/>
            </a:endParaRPr>
          </a:p>
        </p:txBody>
      </p:sp>
      <p:sp>
        <p:nvSpPr>
          <p:cNvPr id="245" name="CustomShape 3"/>
          <p:cNvSpPr/>
          <p:nvPr/>
        </p:nvSpPr>
        <p:spPr>
          <a:xfrm>
            <a:off x="147960" y="1438920"/>
            <a:ext cx="1166292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1" strike="noStrike" spc="-1">
                <a:solidFill>
                  <a:srgbClr val="000000"/>
                </a:solidFill>
                <a:latin typeface="Calibri"/>
              </a:rPr>
              <a:t>Level 1: Mirrored</a:t>
            </a:r>
            <a:br/>
            <a:r>
              <a:rPr lang="en-US" sz="2800" b="0" strike="noStrike" spc="-1">
                <a:solidFill>
                  <a:srgbClr val="000000"/>
                </a:solidFill>
                <a:latin typeface="Calibri"/>
              </a:rPr>
              <a:t>Same data is copied on two different disks. This type of redundancy is called as </a:t>
            </a:r>
            <a:r>
              <a:rPr lang="en-US" sz="2800" b="1" strike="noStrike" spc="-1">
                <a:solidFill>
                  <a:srgbClr val="FF0000"/>
                </a:solidFill>
                <a:latin typeface="Calibri"/>
              </a:rPr>
              <a:t>mirroring</a:t>
            </a:r>
            <a:r>
              <a:rPr lang="en-US" sz="2800" b="0" strike="noStrike" spc="-1">
                <a:solidFill>
                  <a:srgbClr val="000000"/>
                </a:solidFill>
                <a:latin typeface="Calibri"/>
              </a:rPr>
              <a:t>. It is the most expensive system. Because two copies of same data are available in two different disks, it allows parallel read</a:t>
            </a:r>
            <a:endParaRPr lang="en-IN" sz="2800" b="0" strike="noStrike" spc="-1">
              <a:latin typeface="Arial"/>
            </a:endParaRPr>
          </a:p>
        </p:txBody>
      </p:sp>
      <p:pic>
        <p:nvPicPr>
          <p:cNvPr id="246" name="Picture 2"/>
          <p:cNvPicPr/>
          <p:nvPr/>
        </p:nvPicPr>
        <p:blipFill>
          <a:blip r:embed="rId2"/>
          <a:stretch>
            <a:fillRect/>
          </a:stretch>
        </p:blipFill>
        <p:spPr>
          <a:xfrm>
            <a:off x="0" y="3414600"/>
            <a:ext cx="12191760" cy="2568240"/>
          </a:xfrm>
          <a:prstGeom prst="rect">
            <a:avLst/>
          </a:prstGeom>
          <a:ln>
            <a:noFill/>
          </a:ln>
        </p:spPr>
      </p:pic>
    </p:spTree>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48"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RAID 2</a:t>
            </a:r>
            <a:endParaRPr lang="en-IN" sz="4000" b="0" strike="noStrike" spc="-1">
              <a:latin typeface="Arial"/>
            </a:endParaRPr>
          </a:p>
        </p:txBody>
      </p:sp>
      <p:sp>
        <p:nvSpPr>
          <p:cNvPr id="249" name="CustomShape 3"/>
          <p:cNvSpPr/>
          <p:nvPr/>
        </p:nvSpPr>
        <p:spPr>
          <a:xfrm>
            <a:off x="147960" y="1438920"/>
            <a:ext cx="1166292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1" strike="noStrike" spc="-1">
                <a:solidFill>
                  <a:srgbClr val="000000"/>
                </a:solidFill>
                <a:latin typeface="Calibri"/>
              </a:rPr>
              <a:t>Level 2: Error correcting codes</a:t>
            </a:r>
            <a:br/>
            <a:r>
              <a:rPr lang="en-US" sz="2800" b="0" strike="noStrike" spc="-1">
                <a:solidFill>
                  <a:srgbClr val="000000"/>
                </a:solidFill>
                <a:latin typeface="Calibri"/>
              </a:rPr>
              <a:t>This level uses bit-level data stripping in place of block level. It is used with drives with no built in error detection technique. Error-correcting schemes (ECC) store two or more extra bits and it is used for reconstruction of the data if a single bit is damaged.</a:t>
            </a:r>
            <a:br/>
            <a:r>
              <a:rPr lang="en-US" sz="2800" b="1" strike="noStrike" spc="-1">
                <a:solidFill>
                  <a:srgbClr val="000000"/>
                </a:solidFill>
                <a:latin typeface="Calibri"/>
              </a:rPr>
              <a:t> </a:t>
            </a:r>
            <a:endParaRPr lang="en-IN" sz="2800" b="0" strike="noStrike" spc="-1">
              <a:latin typeface="Arial"/>
            </a:endParaRPr>
          </a:p>
        </p:txBody>
      </p:sp>
      <p:pic>
        <p:nvPicPr>
          <p:cNvPr id="250" name="Picture 1"/>
          <p:cNvPicPr/>
          <p:nvPr/>
        </p:nvPicPr>
        <p:blipFill>
          <a:blip r:embed="rId2"/>
          <a:stretch>
            <a:fillRect/>
          </a:stretch>
        </p:blipFill>
        <p:spPr>
          <a:xfrm>
            <a:off x="0" y="3532680"/>
            <a:ext cx="12191760" cy="2814480"/>
          </a:xfrm>
          <a:prstGeom prst="rect">
            <a:avLst/>
          </a:prstGeom>
          <a:ln>
            <a:noFill/>
          </a:ln>
        </p:spPr>
      </p:pic>
    </p:spTree>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52"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RAID 3</a:t>
            </a:r>
            <a:endParaRPr lang="en-IN" sz="4000" b="0" strike="noStrike" spc="-1">
              <a:latin typeface="Arial"/>
            </a:endParaRPr>
          </a:p>
        </p:txBody>
      </p:sp>
      <p:sp>
        <p:nvSpPr>
          <p:cNvPr id="253" name="CustomShape 3"/>
          <p:cNvSpPr/>
          <p:nvPr/>
        </p:nvSpPr>
        <p:spPr>
          <a:xfrm>
            <a:off x="147960" y="1438920"/>
            <a:ext cx="1166292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1" strike="noStrike" spc="-1">
                <a:solidFill>
                  <a:srgbClr val="000000"/>
                </a:solidFill>
                <a:latin typeface="Calibri"/>
              </a:rPr>
              <a:t>Level 3: Bit-Interleaved parity</a:t>
            </a:r>
            <a:br/>
            <a:r>
              <a:rPr lang="en-US" sz="2800" b="0" strike="noStrike" spc="-1">
                <a:solidFill>
                  <a:srgbClr val="000000"/>
                </a:solidFill>
                <a:latin typeface="Calibri"/>
              </a:rPr>
              <a:t>Data stripping is used and a single parity bit is used for error correction as well as for detection. Systems have disk controller that detects which disk has failed. RAID level 3 has a single check disk with parity bit.</a:t>
            </a:r>
            <a:endParaRPr lang="en-IN" sz="2800" b="0" strike="noStrike" spc="-1">
              <a:latin typeface="Arial"/>
            </a:endParaRPr>
          </a:p>
        </p:txBody>
      </p:sp>
      <p:pic>
        <p:nvPicPr>
          <p:cNvPr id="254" name="Picture 2"/>
          <p:cNvPicPr/>
          <p:nvPr/>
        </p:nvPicPr>
        <p:blipFill>
          <a:blip r:embed="rId2"/>
          <a:stretch>
            <a:fillRect/>
          </a:stretch>
        </p:blipFill>
        <p:spPr>
          <a:xfrm>
            <a:off x="549000" y="3154320"/>
            <a:ext cx="10860480" cy="3342240"/>
          </a:xfrm>
          <a:prstGeom prst="rect">
            <a:avLst/>
          </a:prstGeom>
          <a:ln>
            <a:noFill/>
          </a:ln>
        </p:spPr>
      </p:pic>
    </p:spTree>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56"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RAID 4</a:t>
            </a:r>
            <a:endParaRPr lang="en-IN" sz="4000" b="0" strike="noStrike" spc="-1">
              <a:latin typeface="Arial"/>
            </a:endParaRPr>
          </a:p>
        </p:txBody>
      </p:sp>
      <p:sp>
        <p:nvSpPr>
          <p:cNvPr id="257" name="CustomShape 3"/>
          <p:cNvSpPr/>
          <p:nvPr/>
        </p:nvSpPr>
        <p:spPr>
          <a:xfrm>
            <a:off x="173160" y="1324800"/>
            <a:ext cx="1194336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1" strike="noStrike" spc="-1">
                <a:solidFill>
                  <a:srgbClr val="000000"/>
                </a:solidFill>
                <a:latin typeface="Calibri"/>
              </a:rPr>
              <a:t>Level 4: Block-Interleaved parity</a:t>
            </a:r>
            <a:br/>
            <a:r>
              <a:rPr lang="en-US" sz="2800" b="0" strike="noStrike" spc="-1">
                <a:solidFill>
                  <a:srgbClr val="000000"/>
                </a:solidFill>
                <a:latin typeface="Calibri"/>
              </a:rPr>
              <a:t>RAID level 4 is similar as RAID level 3 but it has Block-Interleaved parity instead of bit parity. You can access data independently so read performance is high.</a:t>
            </a:r>
            <a:endParaRPr lang="en-IN" sz="2800" b="0" strike="noStrike" spc="-1">
              <a:latin typeface="Arial"/>
            </a:endParaRPr>
          </a:p>
        </p:txBody>
      </p:sp>
      <p:pic>
        <p:nvPicPr>
          <p:cNvPr id="258" name="Picture 1"/>
          <p:cNvPicPr/>
          <p:nvPr/>
        </p:nvPicPr>
        <p:blipFill>
          <a:blip r:embed="rId2"/>
          <a:stretch>
            <a:fillRect/>
          </a:stretch>
        </p:blipFill>
        <p:spPr>
          <a:xfrm>
            <a:off x="230040" y="2585160"/>
            <a:ext cx="11830320" cy="3898440"/>
          </a:xfrm>
          <a:prstGeom prst="rect">
            <a:avLst/>
          </a:prstGeom>
          <a:ln>
            <a:noFill/>
          </a:ln>
        </p:spPr>
      </p:pic>
    </p:spTree>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60"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RAID 5</a:t>
            </a:r>
            <a:endParaRPr lang="en-IN" sz="4000" b="0" strike="noStrike" spc="-1">
              <a:latin typeface="Arial"/>
            </a:endParaRPr>
          </a:p>
        </p:txBody>
      </p:sp>
      <p:sp>
        <p:nvSpPr>
          <p:cNvPr id="261" name="CustomShape 3"/>
          <p:cNvSpPr/>
          <p:nvPr/>
        </p:nvSpPr>
        <p:spPr>
          <a:xfrm>
            <a:off x="173160" y="1324800"/>
            <a:ext cx="1166292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1" strike="noStrike" spc="-1">
                <a:solidFill>
                  <a:srgbClr val="000000"/>
                </a:solidFill>
                <a:latin typeface="Calibri"/>
              </a:rPr>
              <a:t>Level 5: Block-Interleaved distributed parity</a:t>
            </a:r>
            <a:br/>
            <a:r>
              <a:rPr lang="en-US" sz="2800" b="0" strike="noStrike" spc="-1">
                <a:solidFill>
                  <a:srgbClr val="000000"/>
                </a:solidFill>
                <a:latin typeface="Calibri"/>
              </a:rPr>
              <a:t>RAID level 5 distributes the parity block and data on all disks. For each block, one of the disks stores the parity and the others store data. RAID level 5 gives best performance for large read and write. </a:t>
            </a:r>
            <a:endParaRPr lang="en-IN" sz="2800" b="0" strike="noStrike" spc="-1">
              <a:latin typeface="Arial"/>
            </a:endParaRPr>
          </a:p>
        </p:txBody>
      </p:sp>
      <p:pic>
        <p:nvPicPr>
          <p:cNvPr id="262" name="Picture 2"/>
          <p:cNvPicPr/>
          <p:nvPr/>
        </p:nvPicPr>
        <p:blipFill>
          <a:blip r:embed="rId2"/>
          <a:stretch>
            <a:fillRect/>
          </a:stretch>
        </p:blipFill>
        <p:spPr>
          <a:xfrm>
            <a:off x="1466280" y="2880000"/>
            <a:ext cx="10725480" cy="3977640"/>
          </a:xfrm>
          <a:prstGeom prst="rect">
            <a:avLst/>
          </a:prstGeom>
          <a:ln>
            <a:noFill/>
          </a:ln>
        </p:spPr>
      </p:pic>
    </p:spTree>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64" name="CustomShape 2"/>
          <p:cNvSpPr/>
          <p:nvPr/>
        </p:nvSpPr>
        <p:spPr>
          <a:xfrm>
            <a:off x="389160" y="25236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RAID 6</a:t>
            </a:r>
            <a:endParaRPr lang="en-IN" sz="4000" b="0" strike="noStrike" spc="-1">
              <a:latin typeface="Arial"/>
            </a:endParaRPr>
          </a:p>
        </p:txBody>
      </p:sp>
      <p:sp>
        <p:nvSpPr>
          <p:cNvPr id="265" name="CustomShape 3"/>
          <p:cNvSpPr/>
          <p:nvPr/>
        </p:nvSpPr>
        <p:spPr>
          <a:xfrm>
            <a:off x="173160" y="1324800"/>
            <a:ext cx="1166292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Wingdings" charset="2"/>
              <a:buChar char=""/>
            </a:pPr>
            <a:r>
              <a:rPr lang="en-US" sz="2800" b="1" strike="noStrike" spc="-1">
                <a:solidFill>
                  <a:srgbClr val="000000"/>
                </a:solidFill>
                <a:latin typeface="Calibri"/>
              </a:rPr>
              <a:t>Level 6: P+Q Redundancy Scheme</a:t>
            </a:r>
            <a:br/>
            <a:r>
              <a:rPr lang="en-US" sz="2800" b="0" strike="noStrike" spc="-1">
                <a:solidFill>
                  <a:srgbClr val="000000"/>
                </a:solidFill>
                <a:latin typeface="Calibri"/>
              </a:rPr>
              <a:t>What happens if more than one disk fails at a time? This level stores extra redundant information to save the data against multiple disk failures. It uses Reed-Solomon codes (ECC) for data recovery. Two different algorithms are employed</a:t>
            </a:r>
            <a:endParaRPr lang="en-IN" sz="2800" b="0" strike="noStrike" spc="-1">
              <a:latin typeface="Arial"/>
            </a:endParaRPr>
          </a:p>
        </p:txBody>
      </p:sp>
      <p:pic>
        <p:nvPicPr>
          <p:cNvPr id="266" name="Picture 1"/>
          <p:cNvPicPr/>
          <p:nvPr/>
        </p:nvPicPr>
        <p:blipFill>
          <a:blip r:embed="rId2"/>
          <a:stretch>
            <a:fillRect/>
          </a:stretch>
        </p:blipFill>
        <p:spPr>
          <a:xfrm>
            <a:off x="0" y="3524040"/>
            <a:ext cx="12191760" cy="3351600"/>
          </a:xfrm>
          <a:prstGeom prst="rect">
            <a:avLst/>
          </a:prstGeom>
          <a:ln>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650520" y="273600"/>
            <a:ext cx="10971720" cy="1144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400" b="0" strike="noStrike" spc="-1">
                <a:solidFill>
                  <a:srgbClr val="0000FF"/>
                </a:solidFill>
                <a:latin typeface="Cambria"/>
                <a:ea typeface="DejaVu Sans"/>
              </a:rPr>
              <a:t>Some Important Points</a:t>
            </a:r>
            <a:endParaRPr lang="en-IN" sz="4400" b="0" strike="noStrike" spc="-1">
              <a:latin typeface="Arial"/>
            </a:endParaRPr>
          </a:p>
        </p:txBody>
      </p:sp>
      <p:sp>
        <p:nvSpPr>
          <p:cNvPr id="197" name="CustomShape 2"/>
          <p:cNvSpPr/>
          <p:nvPr/>
        </p:nvSpPr>
        <p:spPr>
          <a:xfrm>
            <a:off x="609480" y="1604520"/>
            <a:ext cx="10971720" cy="4514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88500" lnSpcReduction="10000"/>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432000" indent="-323280">
              <a:lnSpc>
                <a:spcPct val="100000"/>
              </a:lnSpc>
              <a:spcBef>
                <a:spcPts val="1417"/>
              </a:spcBef>
              <a:buClr>
                <a:srgbClr val="00008B"/>
              </a:buClr>
              <a:buSzPct val="45000"/>
              <a:buFont typeface="Wingdings" charset="2"/>
              <a:buChar char=""/>
            </a:pPr>
            <a:r>
              <a:rPr lang="en-GB" sz="2400" b="0" strike="noStrike" spc="-1">
                <a:solidFill>
                  <a:srgbClr val="00008B"/>
                </a:solidFill>
                <a:latin typeface="Cambria"/>
                <a:ea typeface="DejaVu Sans"/>
              </a:rPr>
              <a:t>LOR requirement: ‘A’ grade and 90% attendance</a:t>
            </a:r>
            <a:endParaRPr lang="en-IN" sz="2400" b="0" strike="noStrike" spc="-1">
              <a:latin typeface="Arial"/>
            </a:endParaRPr>
          </a:p>
          <a:p>
            <a:pPr marL="432000" indent="-323280">
              <a:lnSpc>
                <a:spcPct val="100000"/>
              </a:lnSpc>
              <a:spcBef>
                <a:spcPts val="1417"/>
              </a:spcBef>
              <a:buClr>
                <a:srgbClr val="00008B"/>
              </a:buClr>
              <a:buSzPct val="45000"/>
              <a:buFont typeface="Wingdings" charset="2"/>
              <a:buChar char=""/>
            </a:pPr>
            <a:r>
              <a:rPr lang="en-GB" sz="2400" b="0" strike="noStrike" spc="-1">
                <a:solidFill>
                  <a:srgbClr val="00008B"/>
                </a:solidFill>
                <a:latin typeface="Cambria"/>
                <a:ea typeface="DejaVu Sans"/>
              </a:rPr>
              <a:t>Dishonesty penalty: 0 score in the component, including assignments, mid-semester examination and comprehensive examination</a:t>
            </a:r>
            <a:endParaRPr lang="en-IN" sz="2400" b="0" strike="noStrike" spc="-1">
              <a:latin typeface="Arial"/>
            </a:endParaRPr>
          </a:p>
          <a:p>
            <a:pPr marL="648000" lvl="2" indent="-215640">
              <a:lnSpc>
                <a:spcPct val="100000"/>
              </a:lnSpc>
              <a:spcBef>
                <a:spcPts val="1417"/>
              </a:spcBef>
              <a:buClr>
                <a:srgbClr val="000000"/>
              </a:buClr>
              <a:buSzPct val="45000"/>
              <a:buFont typeface="Wingdings" charset="2"/>
              <a:buChar char=""/>
            </a:pPr>
            <a:r>
              <a:rPr lang="en-GB" sz="2200" b="0" strike="noStrike" spc="-1">
                <a:solidFill>
                  <a:srgbClr val="00008B"/>
                </a:solidFill>
                <a:latin typeface="Cambria"/>
                <a:ea typeface="DejaVu Sans"/>
              </a:rPr>
              <a:t>Report to Disciplinary Committee for repeat offenders</a:t>
            </a:r>
            <a:endParaRPr lang="en-IN" sz="2200" b="0" strike="noStrike" spc="-1">
              <a:latin typeface="Arial"/>
            </a:endParaRPr>
          </a:p>
          <a:p>
            <a:pPr marL="432000" indent="-323280">
              <a:lnSpc>
                <a:spcPct val="100000"/>
              </a:lnSpc>
              <a:spcBef>
                <a:spcPts val="1417"/>
              </a:spcBef>
              <a:buClr>
                <a:srgbClr val="00008B"/>
              </a:buClr>
              <a:buSzPct val="45000"/>
              <a:buFont typeface="Wingdings" charset="2"/>
              <a:buChar char=""/>
            </a:pPr>
            <a:r>
              <a:rPr lang="en-GB" sz="2400" b="0" strike="noStrike" spc="-1">
                <a:solidFill>
                  <a:srgbClr val="00008B"/>
                </a:solidFill>
                <a:latin typeface="Cambria"/>
                <a:ea typeface="DejaVu Sans"/>
              </a:rPr>
              <a:t>Assignments and tutorials will run on Ubuntu 20.04</a:t>
            </a:r>
            <a:endParaRPr lang="en-IN" sz="2400" b="0" strike="noStrike" spc="-1">
              <a:latin typeface="Arial"/>
            </a:endParaRPr>
          </a:p>
          <a:p>
            <a:pPr marL="432000" indent="-323280">
              <a:lnSpc>
                <a:spcPct val="100000"/>
              </a:lnSpc>
              <a:spcBef>
                <a:spcPts val="1417"/>
              </a:spcBef>
              <a:buClr>
                <a:srgbClr val="00008B"/>
              </a:buClr>
              <a:buSzPct val="45000"/>
              <a:buFont typeface="Wingdings" charset="2"/>
              <a:buChar char=""/>
            </a:pPr>
            <a:r>
              <a:rPr lang="en-GB" sz="2400" b="0" strike="noStrike" spc="-1">
                <a:solidFill>
                  <a:srgbClr val="00008B"/>
                </a:solidFill>
                <a:latin typeface="Cambria"/>
                <a:ea typeface="DejaVu Sans"/>
              </a:rPr>
              <a:t>Late Days Policy for Assignments:</a:t>
            </a:r>
            <a:endParaRPr lang="en-IN" sz="2400" b="0" strike="noStrike" spc="-1">
              <a:latin typeface="Arial"/>
            </a:endParaRPr>
          </a:p>
          <a:p>
            <a:pPr marL="432000" lvl="1" indent="-216000">
              <a:lnSpc>
                <a:spcPct val="100000"/>
              </a:lnSpc>
              <a:spcBef>
                <a:spcPts val="1417"/>
              </a:spcBef>
              <a:buClr>
                <a:srgbClr val="000000"/>
              </a:buClr>
              <a:buSzPct val="45000"/>
              <a:buFont typeface="Wingdings" charset="2"/>
              <a:buChar char=""/>
            </a:pPr>
            <a:r>
              <a:rPr lang="en-GB" sz="2400" b="0" strike="noStrike" spc="-1">
                <a:solidFill>
                  <a:srgbClr val="00008B"/>
                </a:solidFill>
                <a:latin typeface="Cambria"/>
                <a:ea typeface="DejaVu Sans"/>
              </a:rPr>
              <a:t>A total 3 free late days are available for each student. The 3 days can be distributed between assignments 1 and 2 as the student wishes. Beyond the 3 free days a penalty of 10% per day will apply</a:t>
            </a:r>
            <a:endParaRPr lang="en-IN" sz="2400" b="0" strike="noStrike" spc="-1">
              <a:latin typeface="Arial"/>
            </a:endParaRPr>
          </a:p>
          <a:p>
            <a:pPr marL="432000" indent="-323280">
              <a:lnSpc>
                <a:spcPct val="100000"/>
              </a:lnSpc>
              <a:spcBef>
                <a:spcPts val="1417"/>
              </a:spcBef>
              <a:buClr>
                <a:srgbClr val="00008B"/>
              </a:buClr>
              <a:buSzPct val="45000"/>
              <a:buFont typeface="Wingdings" charset="2"/>
              <a:buChar char=""/>
            </a:pPr>
            <a:r>
              <a:rPr lang="en-GB" sz="2400" b="0" strike="noStrike" spc="-1">
                <a:solidFill>
                  <a:srgbClr val="00008B"/>
                </a:solidFill>
                <a:latin typeface="Cambria"/>
                <a:ea typeface="DejaVu Sans"/>
              </a:rPr>
              <a:t>Sign up on Piazza – non-negotiable</a:t>
            </a:r>
            <a:endParaRPr lang="en-IN" sz="2400" b="0" strike="noStrike" spc="-1">
              <a:latin typeface="Arial"/>
            </a:endParaRPr>
          </a:p>
          <a:p>
            <a:pPr marL="432000" indent="-323280">
              <a:lnSpc>
                <a:spcPct val="100000"/>
              </a:lnSpc>
              <a:spcBef>
                <a:spcPts val="1417"/>
              </a:spcBef>
              <a:buClr>
                <a:srgbClr val="00008B"/>
              </a:buClr>
              <a:buSzPct val="45000"/>
              <a:buFont typeface="Wingdings" charset="2"/>
              <a:buChar char=""/>
            </a:pPr>
            <a:r>
              <a:rPr lang="en-GB" sz="2400" b="0" strike="noStrike" spc="-1">
                <a:solidFill>
                  <a:srgbClr val="00008B"/>
                </a:solidFill>
                <a:latin typeface="Cambria"/>
                <a:ea typeface="DejaVu Sans"/>
              </a:rPr>
              <a:t>Attend classes and interact</a:t>
            </a:r>
            <a:endParaRPr lang="en-IN" sz="2400" b="0" strike="noStrike" spc="-1">
              <a:latin typeface="Arial"/>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670320" y="1661040"/>
            <a:ext cx="9215640" cy="259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800280" lvl="1" indent="-342360" algn="just">
              <a:lnSpc>
                <a:spcPct val="114000"/>
              </a:lnSpc>
              <a:buClr>
                <a:srgbClr val="000000"/>
              </a:buClr>
              <a:buFont typeface="Wingdings" charset="2"/>
              <a:buChar char=""/>
            </a:pPr>
            <a:r>
              <a:rPr lang="en-GB" sz="2400" b="1" strike="noStrike" spc="-1">
                <a:solidFill>
                  <a:srgbClr val="000000"/>
                </a:solidFill>
                <a:latin typeface="Calibri"/>
                <a:ea typeface="DejaVu Sans"/>
              </a:rPr>
              <a:t>CLI </a:t>
            </a:r>
            <a:r>
              <a:rPr lang="en-GB" sz="2400" b="0" strike="noStrike" spc="-1">
                <a:solidFill>
                  <a:srgbClr val="000000"/>
                </a:solidFill>
                <a:latin typeface="Calibri"/>
                <a:ea typeface="DejaVu Sans"/>
              </a:rPr>
              <a:t>or command interpreter</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Sometimes implemented in kernel, sometimes by separate program (Unix, Windows)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Sometimes multiple flavors implemented – shells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Primarily fetches a command from user and executes it</a:t>
            </a:r>
            <a:endParaRPr lang="en-IN" sz="2400" b="0" strike="noStrike" spc="-1">
              <a:latin typeface="Arial"/>
            </a:endParaRPr>
          </a:p>
          <a:p>
            <a:pPr algn="just">
              <a:lnSpc>
                <a:spcPct val="114000"/>
              </a:lnSpc>
            </a:pPr>
            <a:endParaRPr lang="en-IN" sz="2400" b="0" strike="noStrike" spc="-1">
              <a:latin typeface="Arial"/>
            </a:endParaRPr>
          </a:p>
        </p:txBody>
      </p:sp>
      <p:sp>
        <p:nvSpPr>
          <p:cNvPr id="106" name="CustomShape 2"/>
          <p:cNvSpPr/>
          <p:nvPr/>
        </p:nvSpPr>
        <p:spPr>
          <a:xfrm>
            <a:off x="0" y="0"/>
            <a:ext cx="8912520" cy="130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User and Operating-System Interface: CLI</a:t>
            </a:r>
            <a:endParaRPr lang="en-IN" sz="4000" b="0" strike="noStrike" spc="-1">
              <a:latin typeface="Arial"/>
            </a:endParaRP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4210200" y="2967480"/>
            <a:ext cx="3771360" cy="1097280"/>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gn="ctr">
              <a:lnSpc>
                <a:spcPct val="100000"/>
              </a:lnSpc>
            </a:pPr>
            <a:r>
              <a:rPr lang="en-US" sz="6600" b="1" strike="noStrike" spc="-1">
                <a:solidFill>
                  <a:srgbClr val="0000FF"/>
                </a:solidFill>
                <a:latin typeface="Calibri"/>
              </a:rPr>
              <a:t>Thank You</a:t>
            </a:r>
            <a:endParaRPr lang="en-IN" sz="6600" b="0" strike="noStrike" spc="-1">
              <a:latin typeface="Arial"/>
            </a:endParaRPr>
          </a:p>
        </p:txBody>
      </p:sp>
    </p:spTree>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81400" y="4221893"/>
            <a:ext cx="6629400" cy="930877"/>
          </a:xfrm>
        </p:spPr>
        <p:txBody>
          <a:bodyPr wrap="square" numCol="1" compatLnSpc="1">
            <a:prstTxWarp prst="textNoShape">
              <a:avLst/>
            </a:prstTxWarp>
          </a:bodyPr>
          <a:lstStyle/>
          <a:p>
            <a:pPr algn="ctr">
              <a:defRPr/>
            </a:pPr>
            <a:r>
              <a:rPr lang="en-US" sz="2800" b="1">
                <a:latin typeface="Baskerville Old Face" panose="02020602080505020303" pitchFamily="18" charset="0"/>
              </a:rPr>
              <a:t>OPERATING SYSTEMS (CS F372)</a:t>
            </a:r>
            <a:r>
              <a:rPr lang="en-US" sz="2800">
                <a:latin typeface="Baskerville Old Face" panose="02020602080505020303" pitchFamily="18" charset="0"/>
              </a:rPr>
              <a:t> </a:t>
            </a:r>
            <a:br>
              <a:rPr lang="en-US" sz="2800">
                <a:latin typeface="Baskerville Old Face" panose="02020602080505020303" pitchFamily="18" charset="0"/>
              </a:rPr>
            </a:br>
            <a:r>
              <a:rPr lang="en-US" sz="2800">
                <a:latin typeface="Baskerville Old Face" panose="02020602080505020303" pitchFamily="18" charset="0"/>
              </a:rPr>
              <a:t>File System</a:t>
            </a:r>
            <a:r>
              <a:rPr lang="en-US" sz="2800">
                <a:latin typeface="Baskerville Old Face" panose="02020602080505020303" pitchFamily="18" charset="0"/>
                <a:cs typeface="Arial"/>
              </a:rPr>
              <a:t>	</a:t>
            </a:r>
          </a:p>
        </p:txBody>
      </p:sp>
      <p:sp>
        <p:nvSpPr>
          <p:cNvPr id="3" name="Content Placeholder 5"/>
          <p:cNvSpPr>
            <a:spLocks noGrp="1"/>
          </p:cNvSpPr>
          <p:nvPr/>
        </p:nvSpPr>
        <p:spPr>
          <a:xfrm>
            <a:off x="3802791" y="5189841"/>
            <a:ext cx="6019800" cy="533400"/>
          </a:xfrm>
          <a:prstGeom prst="rect">
            <a:avLst/>
          </a:prstGeom>
        </p:spPr>
        <p:txBody>
          <a:bodyPr vert="horz" lIns="91440" tIns="45720" rIns="91440" bIns="45720" rtlCol="0" anchor="b" anchorCtr="0">
            <a:noAutofit/>
          </a:bodyPr>
          <a:lstStyle>
            <a:defPPr>
              <a:defRPr lang="en-US"/>
            </a:defPPr>
            <a:lvl1pPr marL="0" indent="0" algn="r" defTabSz="914400" rtl="0" eaLnBrk="1" latinLnBrk="0" hangingPunct="1">
              <a:lnSpc>
                <a:spcPts val="1800"/>
              </a:lnSpc>
              <a:spcBef>
                <a:spcPct val="0"/>
              </a:spcBef>
              <a:buFont typeface="Arial" pitchFamily="34" charset="0"/>
              <a:buNone/>
              <a:defRPr sz="1800" kern="120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Book Antiqua" panose="02040602050305030304" pitchFamily="18" charset="0"/>
              </a:rPr>
              <a:t>Dr. Barsha Mitra</a:t>
            </a:r>
          </a:p>
          <a:p>
            <a:r>
              <a:rPr lang="en-US">
                <a:latin typeface="Book Antiqua" panose="02040602050305030304" pitchFamily="18" charset="0"/>
              </a:rPr>
              <a:t>CSIS Dept., BITS Pilani, Hyderabad Campus</a:t>
            </a:r>
          </a:p>
        </p:txBody>
      </p:sp>
    </p:spTree>
    <p:extLst>
      <p:ext uri="{BB962C8B-B14F-4D97-AF65-F5344CB8AC3E}">
        <p14:creationId xmlns:p14="http://schemas.microsoft.com/office/powerpoint/2010/main" val="42003754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Attributes</a:t>
            </a:r>
          </a:p>
        </p:txBody>
      </p:sp>
      <p:sp>
        <p:nvSpPr>
          <p:cNvPr id="5" name="Rectangle 3"/>
          <p:cNvSpPr txBox="1">
            <a:spLocks noChangeArrowheads="1"/>
          </p:cNvSpPr>
          <p:nvPr/>
        </p:nvSpPr>
        <p:spPr>
          <a:xfrm>
            <a:off x="501760" y="1488840"/>
            <a:ext cx="11069556"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altLang="en-US" sz="2400" b="1"/>
              <a:t>Name</a:t>
            </a:r>
            <a:r>
              <a:rPr lang="en-US" altLang="en-US" sz="2400"/>
              <a:t> – only information kept in human-readable form</a:t>
            </a:r>
          </a:p>
          <a:p>
            <a:pPr>
              <a:buFont typeface="Wingdings" panose="05000000000000000000" pitchFamily="2" charset="2"/>
              <a:buChar char="v"/>
            </a:pPr>
            <a:r>
              <a:rPr lang="en-US" altLang="en-US" sz="2400" b="1"/>
              <a:t>Identifier</a:t>
            </a:r>
            <a:r>
              <a:rPr lang="en-US" altLang="en-US" sz="2400"/>
              <a:t> – unique tag (number) identifies file within file system, non-humnan-readable</a:t>
            </a:r>
          </a:p>
          <a:p>
            <a:pPr>
              <a:buFont typeface="Wingdings" panose="05000000000000000000" pitchFamily="2" charset="2"/>
              <a:buChar char="v"/>
            </a:pPr>
            <a:r>
              <a:rPr lang="en-US" altLang="en-US" sz="2400" b="1"/>
              <a:t>Type</a:t>
            </a:r>
            <a:r>
              <a:rPr lang="en-US" altLang="en-US" sz="2400"/>
              <a:t> – needed for systems that support different types</a:t>
            </a:r>
          </a:p>
          <a:p>
            <a:pPr>
              <a:buFont typeface="Wingdings" panose="05000000000000000000" pitchFamily="2" charset="2"/>
              <a:buChar char="v"/>
            </a:pPr>
            <a:r>
              <a:rPr lang="en-US" altLang="en-US" sz="2400" b="1"/>
              <a:t>Location</a:t>
            </a:r>
            <a:r>
              <a:rPr lang="en-US" altLang="en-US" sz="2400"/>
              <a:t> – pointer to file location on device</a:t>
            </a:r>
          </a:p>
          <a:p>
            <a:pPr>
              <a:buFont typeface="Wingdings" panose="05000000000000000000" pitchFamily="2" charset="2"/>
              <a:buChar char="v"/>
            </a:pPr>
            <a:r>
              <a:rPr lang="en-US" altLang="en-US" sz="2400" b="1"/>
              <a:t>Size</a:t>
            </a:r>
            <a:r>
              <a:rPr lang="en-US" altLang="en-US" sz="2400"/>
              <a:t> – current file size</a:t>
            </a:r>
          </a:p>
          <a:p>
            <a:pPr>
              <a:buFont typeface="Wingdings" panose="05000000000000000000" pitchFamily="2" charset="2"/>
              <a:buChar char="v"/>
            </a:pPr>
            <a:r>
              <a:rPr lang="en-US" altLang="en-US" sz="2400" b="1"/>
              <a:t>Protection</a:t>
            </a:r>
            <a:r>
              <a:rPr lang="en-US" altLang="en-US" sz="2400"/>
              <a:t> – controls who can do reading, writing, executing</a:t>
            </a:r>
          </a:p>
          <a:p>
            <a:pPr>
              <a:buFont typeface="Wingdings" panose="05000000000000000000" pitchFamily="2" charset="2"/>
              <a:buChar char="v"/>
            </a:pPr>
            <a:r>
              <a:rPr lang="en-US" altLang="en-US" sz="2400" b="1"/>
              <a:t>Time, date, and user identification</a:t>
            </a:r>
            <a:r>
              <a:rPr lang="en-US" altLang="en-US" sz="2400"/>
              <a:t> – data for protection, security, and usage monitoring</a:t>
            </a:r>
          </a:p>
          <a:p>
            <a:pPr>
              <a:buFont typeface="Wingdings" panose="05000000000000000000" pitchFamily="2" charset="2"/>
              <a:buChar char="v"/>
            </a:pPr>
            <a:r>
              <a:rPr lang="en-US" altLang="en-US" sz="2400"/>
              <a:t>Information about files are kept in directory structure maintained on the disk</a:t>
            </a:r>
          </a:p>
        </p:txBody>
      </p:sp>
    </p:spTree>
    <p:extLst>
      <p:ext uri="{BB962C8B-B14F-4D97-AF65-F5344CB8AC3E}">
        <p14:creationId xmlns:p14="http://schemas.microsoft.com/office/powerpoint/2010/main" val="164295430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Operations</a:t>
            </a:r>
          </a:p>
        </p:txBody>
      </p:sp>
      <p:sp>
        <p:nvSpPr>
          <p:cNvPr id="5" name="Rectangle 3"/>
          <p:cNvSpPr txBox="1">
            <a:spLocks noChangeArrowheads="1"/>
          </p:cNvSpPr>
          <p:nvPr/>
        </p:nvSpPr>
        <p:spPr>
          <a:xfrm>
            <a:off x="468509" y="1305960"/>
            <a:ext cx="11069556"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altLang="en-US" sz="2400"/>
              <a:t>File is an </a:t>
            </a:r>
            <a:r>
              <a:rPr lang="en-US" altLang="en-US" sz="2400" b="1"/>
              <a:t>abstract data type</a:t>
            </a:r>
          </a:p>
          <a:p>
            <a:pPr>
              <a:buFont typeface="Wingdings" panose="05000000000000000000" pitchFamily="2" charset="2"/>
              <a:buChar char="v"/>
            </a:pPr>
            <a:r>
              <a:rPr lang="en-US" altLang="en-US" sz="2400" b="1"/>
              <a:t>Create</a:t>
            </a:r>
          </a:p>
          <a:p>
            <a:pPr>
              <a:buFont typeface="Wingdings" panose="05000000000000000000" pitchFamily="2" charset="2"/>
              <a:buChar char="v"/>
            </a:pPr>
            <a:r>
              <a:rPr lang="en-US" altLang="en-US" sz="2400" b="1"/>
              <a:t>Write – </a:t>
            </a:r>
            <a:r>
              <a:rPr lang="en-US" altLang="en-US" sz="2400"/>
              <a:t>at</a:t>
            </a:r>
            <a:r>
              <a:rPr lang="en-US" altLang="en-US" sz="2400" b="1"/>
              <a:t> </a:t>
            </a:r>
            <a:r>
              <a:rPr lang="en-US" altLang="en-US" sz="2400" b="1">
                <a:solidFill>
                  <a:srgbClr val="3366FF"/>
                </a:solidFill>
              </a:rPr>
              <a:t>write pointer </a:t>
            </a:r>
            <a:r>
              <a:rPr lang="en-US" altLang="en-US" sz="2400"/>
              <a:t>location</a:t>
            </a:r>
          </a:p>
          <a:p>
            <a:pPr>
              <a:buFont typeface="Wingdings" panose="05000000000000000000" pitchFamily="2" charset="2"/>
              <a:buChar char="v"/>
            </a:pPr>
            <a:r>
              <a:rPr lang="en-US" altLang="en-US" sz="2400" b="1"/>
              <a:t>Read – </a:t>
            </a:r>
            <a:r>
              <a:rPr lang="en-US" altLang="en-US" sz="2400"/>
              <a:t>at</a:t>
            </a:r>
            <a:r>
              <a:rPr lang="en-US" altLang="en-US" sz="2400" b="1"/>
              <a:t> </a:t>
            </a:r>
            <a:r>
              <a:rPr lang="en-US" altLang="en-US" sz="2400" b="1">
                <a:solidFill>
                  <a:srgbClr val="3366FF"/>
                </a:solidFill>
              </a:rPr>
              <a:t>read pointer </a:t>
            </a:r>
            <a:r>
              <a:rPr lang="en-US" altLang="en-US" sz="2400"/>
              <a:t>location</a:t>
            </a:r>
          </a:p>
          <a:p>
            <a:pPr>
              <a:buFont typeface="Wingdings" panose="05000000000000000000" pitchFamily="2" charset="2"/>
              <a:buChar char="v"/>
            </a:pPr>
            <a:r>
              <a:rPr lang="en-US" altLang="en-US" sz="2400" b="1"/>
              <a:t>Reposition within file - </a:t>
            </a:r>
            <a:r>
              <a:rPr lang="en-US" altLang="en-US" sz="2400" b="1">
                <a:solidFill>
                  <a:srgbClr val="3366FF"/>
                </a:solidFill>
              </a:rPr>
              <a:t>seek</a:t>
            </a:r>
          </a:p>
          <a:p>
            <a:pPr>
              <a:buFont typeface="Wingdings" panose="05000000000000000000" pitchFamily="2" charset="2"/>
              <a:buChar char="v"/>
            </a:pPr>
            <a:r>
              <a:rPr lang="en-US" altLang="en-US" sz="2400" b="1"/>
              <a:t>Delete</a:t>
            </a:r>
          </a:p>
          <a:p>
            <a:pPr>
              <a:buFont typeface="Wingdings" panose="05000000000000000000" pitchFamily="2" charset="2"/>
              <a:buChar char="v"/>
            </a:pPr>
            <a:r>
              <a:rPr lang="en-US" altLang="en-US" sz="2400" b="1"/>
              <a:t>Truncate</a:t>
            </a:r>
          </a:p>
          <a:p>
            <a:pPr>
              <a:buFont typeface="Wingdings" panose="05000000000000000000" pitchFamily="2" charset="2"/>
              <a:buChar char="v"/>
            </a:pPr>
            <a:r>
              <a:rPr lang="en-US" altLang="en-US" sz="2400"/>
              <a:t>OS maintains an open-file table</a:t>
            </a:r>
          </a:p>
          <a:p>
            <a:pPr>
              <a:buFont typeface="Wingdings" panose="05000000000000000000" pitchFamily="2" charset="2"/>
              <a:buChar char="v"/>
            </a:pPr>
            <a:r>
              <a:rPr lang="en-US" altLang="en-US" sz="2400"/>
              <a:t>For a requested file operation, file is specified via an index into the table</a:t>
            </a:r>
          </a:p>
          <a:p>
            <a:pPr>
              <a:buFont typeface="Wingdings" panose="05000000000000000000" pitchFamily="2" charset="2"/>
              <a:buChar char="v"/>
            </a:pPr>
            <a:r>
              <a:rPr lang="en-US" altLang="en-US" sz="2400"/>
              <a:t>When file is closed, OS removes entry from file table</a:t>
            </a:r>
          </a:p>
        </p:txBody>
      </p:sp>
    </p:spTree>
    <p:extLst>
      <p:ext uri="{BB962C8B-B14F-4D97-AF65-F5344CB8AC3E}">
        <p14:creationId xmlns:p14="http://schemas.microsoft.com/office/powerpoint/2010/main" val="2915509055"/>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Types</a:t>
            </a:r>
          </a:p>
        </p:txBody>
      </p:sp>
      <p:pic>
        <p:nvPicPr>
          <p:cNvPr id="2" name="Picture 1"/>
          <p:cNvPicPr>
            <a:picLocks noChangeAspect="1"/>
          </p:cNvPicPr>
          <p:nvPr/>
        </p:nvPicPr>
        <p:blipFill>
          <a:blip r:embed="rId2"/>
          <a:stretch>
            <a:fillRect/>
          </a:stretch>
        </p:blipFill>
        <p:spPr>
          <a:xfrm>
            <a:off x="2286000" y="1365589"/>
            <a:ext cx="5373011" cy="5492411"/>
          </a:xfrm>
          <a:prstGeom prst="rect">
            <a:avLst/>
          </a:prstGeom>
        </p:spPr>
      </p:pic>
    </p:spTree>
    <p:extLst>
      <p:ext uri="{BB962C8B-B14F-4D97-AF65-F5344CB8AC3E}">
        <p14:creationId xmlns:p14="http://schemas.microsoft.com/office/powerpoint/2010/main" val="43615895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Access Methods</a:t>
            </a:r>
          </a:p>
        </p:txBody>
      </p:sp>
      <p:sp>
        <p:nvSpPr>
          <p:cNvPr id="5" name="Rectangle 3"/>
          <p:cNvSpPr txBox="1">
            <a:spLocks noChangeArrowheads="1"/>
          </p:cNvSpPr>
          <p:nvPr/>
        </p:nvSpPr>
        <p:spPr>
          <a:xfrm>
            <a:off x="442191" y="1305960"/>
            <a:ext cx="11069556"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tabLst>
                <a:tab pos="3203575" algn="l"/>
                <a:tab pos="4056063" algn="l"/>
              </a:tabLst>
            </a:pPr>
            <a:r>
              <a:rPr lang="en-US" altLang="en-US" sz="2400" b="1"/>
              <a:t>Sequential Access</a:t>
            </a:r>
          </a:p>
          <a:p>
            <a:pPr>
              <a:spcBef>
                <a:spcPct val="10000"/>
              </a:spcBef>
              <a:buNone/>
              <a:tabLst>
                <a:tab pos="3203575" algn="l"/>
                <a:tab pos="4056063" algn="l"/>
              </a:tabLst>
            </a:pPr>
            <a:r>
              <a:rPr lang="en-US" altLang="en-US" sz="2400">
                <a:solidFill>
                  <a:srgbClr val="000000"/>
                </a:solidFill>
              </a:rPr>
              <a:t>		</a:t>
            </a:r>
            <a:r>
              <a:rPr lang="en-US" altLang="en-US" sz="2000" b="1" err="1">
                <a:solidFill>
                  <a:srgbClr val="000000"/>
                </a:solidFill>
                <a:latin typeface="Courier New" panose="02070309020205020404" pitchFamily="49" charset="0"/>
                <a:cs typeface="Courier New" panose="02070309020205020404" pitchFamily="49" charset="0"/>
              </a:rPr>
              <a:t>read_next()</a:t>
            </a:r>
            <a:endParaRPr lang="en-US" altLang="en-US" sz="2000" b="1">
              <a:solidFill>
                <a:srgbClr val="000000"/>
              </a:solidFill>
              <a:latin typeface="Courier New" panose="02070309020205020404" pitchFamily="49" charset="0"/>
              <a:cs typeface="Courier New" panose="02070309020205020404" pitchFamily="49" charset="0"/>
            </a:endParaRPr>
          </a:p>
          <a:p>
            <a:pPr>
              <a:spcBef>
                <a:spcPct val="10000"/>
              </a:spcBef>
              <a:buNone/>
              <a:tabLst>
                <a:tab pos="3203575" algn="l"/>
                <a:tab pos="4056063" algn="l"/>
              </a:tabLst>
            </a:pPr>
            <a:r>
              <a:rPr lang="en-US" altLang="en-US" sz="2000" b="1">
                <a:solidFill>
                  <a:srgbClr val="000000"/>
                </a:solidFill>
                <a:latin typeface="Courier New" panose="02070309020205020404" pitchFamily="49" charset="0"/>
                <a:cs typeface="Courier New" panose="02070309020205020404" pitchFamily="49" charset="0"/>
              </a:rPr>
              <a:t>		</a:t>
            </a:r>
            <a:r>
              <a:rPr lang="en-US" altLang="en-US" sz="2000" b="1" err="1">
                <a:solidFill>
                  <a:srgbClr val="000000"/>
                </a:solidFill>
                <a:latin typeface="Courier New" panose="02070309020205020404" pitchFamily="49" charset="0"/>
                <a:cs typeface="Courier New" panose="02070309020205020404" pitchFamily="49" charset="0"/>
              </a:rPr>
              <a:t>write_next()</a:t>
            </a:r>
            <a:endParaRPr lang="en-US" altLang="en-US" sz="2000" b="1">
              <a:solidFill>
                <a:srgbClr val="000000"/>
              </a:solidFill>
              <a:latin typeface="Courier New" panose="02070309020205020404" pitchFamily="49" charset="0"/>
              <a:cs typeface="Courier New" panose="02070309020205020404" pitchFamily="49" charset="0"/>
            </a:endParaRPr>
          </a:p>
          <a:p>
            <a:pPr>
              <a:spcBef>
                <a:spcPct val="10000"/>
              </a:spcBef>
              <a:buNone/>
              <a:tabLst>
                <a:tab pos="3203575" algn="l"/>
                <a:tab pos="4056063" algn="l"/>
              </a:tabLst>
            </a:pPr>
            <a:r>
              <a:rPr lang="en-US" altLang="en-US" sz="2000" b="1">
                <a:solidFill>
                  <a:srgbClr val="000000"/>
                </a:solidFill>
                <a:latin typeface="Courier New" panose="02070309020205020404" pitchFamily="49" charset="0"/>
                <a:cs typeface="Courier New" panose="02070309020205020404" pitchFamily="49" charset="0"/>
              </a:rPr>
              <a:t>		reset()</a:t>
            </a:r>
          </a:p>
          <a:p>
            <a:pPr>
              <a:spcBef>
                <a:spcPct val="10000"/>
              </a:spcBef>
              <a:buNone/>
              <a:tabLst>
                <a:tab pos="3203575" algn="l"/>
                <a:tab pos="4056063" algn="l"/>
              </a:tabLst>
            </a:pPr>
            <a:r>
              <a:rPr lang="en-US" altLang="en-US" sz="2000">
                <a:solidFill>
                  <a:srgbClr val="000000"/>
                </a:solidFill>
              </a:rPr>
              <a:t>		</a:t>
            </a:r>
          </a:p>
          <a:p>
            <a:pPr>
              <a:spcBef>
                <a:spcPct val="10000"/>
              </a:spcBef>
              <a:tabLst>
                <a:tab pos="3203575" algn="l"/>
                <a:tab pos="4056063" algn="l"/>
              </a:tabLst>
            </a:pPr>
            <a:r>
              <a:rPr lang="en-US" altLang="en-US" sz="2400" b="1">
                <a:solidFill>
                  <a:srgbClr val="000000"/>
                </a:solidFill>
              </a:rPr>
              <a:t>Direct Access/Relative Access – </a:t>
            </a:r>
            <a:r>
              <a:rPr lang="en-US" altLang="en-US" sz="2400">
                <a:solidFill>
                  <a:srgbClr val="000000"/>
                </a:solidFill>
              </a:rPr>
              <a:t>file consists of fixed length </a:t>
            </a:r>
            <a:r>
              <a:rPr lang="en-US" altLang="en-US" sz="2400">
                <a:solidFill>
                  <a:srgbClr val="0033CC"/>
                </a:solidFill>
              </a:rPr>
              <a:t>logical records</a:t>
            </a:r>
          </a:p>
          <a:p>
            <a:pPr>
              <a:spcBef>
                <a:spcPct val="10000"/>
              </a:spcBef>
              <a:buNone/>
              <a:tabLst>
                <a:tab pos="3203575" algn="l"/>
                <a:tab pos="4056063" algn="l"/>
              </a:tabLst>
            </a:pPr>
            <a:r>
              <a:rPr lang="en-US" altLang="en-US" sz="2400">
                <a:solidFill>
                  <a:srgbClr val="000000"/>
                </a:solidFill>
              </a:rPr>
              <a:t>		</a:t>
            </a:r>
            <a:r>
              <a:rPr lang="en-US" altLang="en-US" sz="2000" b="1">
                <a:solidFill>
                  <a:srgbClr val="000000"/>
                </a:solidFill>
                <a:latin typeface="Courier New" panose="02070309020205020404" pitchFamily="49" charset="0"/>
                <a:cs typeface="Courier New" panose="02070309020205020404" pitchFamily="49" charset="0"/>
              </a:rPr>
              <a:t>read(</a:t>
            </a:r>
            <a:r>
              <a:rPr lang="en-US" altLang="en-US" sz="2000" b="1" i="1">
                <a:solidFill>
                  <a:srgbClr val="000000"/>
                </a:solidFill>
                <a:latin typeface="Courier New" panose="02070309020205020404" pitchFamily="49" charset="0"/>
                <a:cs typeface="Courier New" panose="02070309020205020404" pitchFamily="49" charset="0"/>
              </a:rPr>
              <a:t>n</a:t>
            </a:r>
            <a:r>
              <a:rPr lang="en-US" altLang="en-US" sz="2000" b="1">
                <a:solidFill>
                  <a:srgbClr val="000000"/>
                </a:solidFill>
                <a:latin typeface="Courier New" panose="02070309020205020404" pitchFamily="49" charset="0"/>
                <a:cs typeface="Courier New" panose="02070309020205020404" pitchFamily="49" charset="0"/>
              </a:rPr>
              <a:t>)</a:t>
            </a:r>
          </a:p>
          <a:p>
            <a:pPr>
              <a:spcBef>
                <a:spcPct val="10000"/>
              </a:spcBef>
              <a:buNone/>
              <a:tabLst>
                <a:tab pos="3203575" algn="l"/>
                <a:tab pos="4056063" algn="l"/>
              </a:tabLst>
            </a:pPr>
            <a:r>
              <a:rPr lang="en-US" altLang="en-US" sz="2000" b="1">
                <a:solidFill>
                  <a:srgbClr val="000000"/>
                </a:solidFill>
                <a:latin typeface="Courier New" panose="02070309020205020404" pitchFamily="49" charset="0"/>
                <a:cs typeface="Courier New" panose="02070309020205020404" pitchFamily="49" charset="0"/>
              </a:rPr>
              <a:t>		write(</a:t>
            </a:r>
            <a:r>
              <a:rPr lang="en-US" altLang="en-US" sz="2000" b="1" i="1">
                <a:solidFill>
                  <a:srgbClr val="000000"/>
                </a:solidFill>
                <a:latin typeface="Courier New" panose="02070309020205020404" pitchFamily="49" charset="0"/>
                <a:cs typeface="Courier New" panose="02070309020205020404" pitchFamily="49" charset="0"/>
              </a:rPr>
              <a:t>n</a:t>
            </a:r>
            <a:r>
              <a:rPr lang="en-US" altLang="en-US" sz="2000" b="1">
                <a:solidFill>
                  <a:srgbClr val="000000"/>
                </a:solidFill>
                <a:latin typeface="Courier New" panose="02070309020205020404" pitchFamily="49" charset="0"/>
                <a:cs typeface="Courier New" panose="02070309020205020404" pitchFamily="49" charset="0"/>
              </a:rPr>
              <a:t>)</a:t>
            </a:r>
            <a:endParaRPr lang="en-US" altLang="en-US" sz="2000" b="1" i="1">
              <a:solidFill>
                <a:srgbClr val="000000"/>
              </a:solidFill>
              <a:latin typeface="Courier New" panose="02070309020205020404" pitchFamily="49" charset="0"/>
              <a:cs typeface="Courier New" panose="02070309020205020404" pitchFamily="49" charset="0"/>
            </a:endParaRPr>
          </a:p>
          <a:p>
            <a:pPr>
              <a:spcBef>
                <a:spcPct val="10000"/>
              </a:spcBef>
              <a:buNone/>
              <a:tabLst>
                <a:tab pos="3203575" algn="l"/>
                <a:tab pos="4056063" algn="l"/>
              </a:tabLst>
            </a:pPr>
            <a:r>
              <a:rPr lang="en-US" altLang="en-US" sz="2000" b="1">
                <a:solidFill>
                  <a:srgbClr val="000000"/>
                </a:solidFill>
                <a:latin typeface="Courier New" panose="02070309020205020404" pitchFamily="49" charset="0"/>
                <a:cs typeface="Courier New" panose="02070309020205020404" pitchFamily="49" charset="0"/>
              </a:rPr>
              <a:t>		</a:t>
            </a:r>
            <a:r>
              <a:rPr lang="en-US" altLang="en-US" sz="2000" b="1" err="1">
                <a:solidFill>
                  <a:srgbClr val="000000"/>
                </a:solidFill>
                <a:latin typeface="Courier New" panose="02070309020205020404" pitchFamily="49" charset="0"/>
                <a:cs typeface="Courier New" panose="02070309020205020404" pitchFamily="49" charset="0"/>
              </a:rPr>
              <a:t>position_file(</a:t>
            </a:r>
            <a:r>
              <a:rPr lang="en-US" altLang="en-US" sz="2000" b="1" i="1">
                <a:solidFill>
                  <a:srgbClr val="000000"/>
                </a:solidFill>
                <a:latin typeface="Courier New" panose="02070309020205020404" pitchFamily="49" charset="0"/>
                <a:cs typeface="Courier New" panose="02070309020205020404" pitchFamily="49" charset="0"/>
              </a:rPr>
              <a:t>n</a:t>
            </a:r>
            <a:r>
              <a:rPr lang="en-US" altLang="en-US" sz="2000" b="1">
                <a:solidFill>
                  <a:srgbClr val="000000"/>
                </a:solidFill>
                <a:latin typeface="Courier New" panose="02070309020205020404" pitchFamily="49" charset="0"/>
                <a:cs typeface="Courier New" panose="02070309020205020404" pitchFamily="49" charset="0"/>
              </a:rPr>
              <a:t>)</a:t>
            </a:r>
            <a:endParaRPr lang="en-US" altLang="en-US" sz="2000" b="1" i="1">
              <a:solidFill>
                <a:srgbClr val="000000"/>
              </a:solidFill>
              <a:latin typeface="Courier New" panose="02070309020205020404" pitchFamily="49" charset="0"/>
              <a:cs typeface="Courier New" panose="02070309020205020404" pitchFamily="49" charset="0"/>
            </a:endParaRPr>
          </a:p>
          <a:p>
            <a:pPr>
              <a:spcBef>
                <a:spcPct val="10000"/>
              </a:spcBef>
              <a:buNone/>
              <a:tabLst>
                <a:tab pos="3203575" algn="l"/>
                <a:tab pos="4056063" algn="l"/>
              </a:tabLst>
            </a:pPr>
            <a:r>
              <a:rPr lang="en-US" altLang="en-US" sz="2000" b="1">
                <a:solidFill>
                  <a:srgbClr val="000000"/>
                </a:solidFill>
                <a:latin typeface="Courier New" panose="02070309020205020404" pitchFamily="49" charset="0"/>
                <a:cs typeface="Courier New" panose="02070309020205020404" pitchFamily="49" charset="0"/>
              </a:rPr>
              <a:t>			</a:t>
            </a:r>
            <a:r>
              <a:rPr lang="en-US" altLang="en-US" sz="2000" b="1" err="1">
                <a:solidFill>
                  <a:srgbClr val="000000"/>
                </a:solidFill>
                <a:latin typeface="Courier New" panose="02070309020205020404" pitchFamily="49" charset="0"/>
                <a:cs typeface="Courier New" panose="02070309020205020404" pitchFamily="49" charset="0"/>
              </a:rPr>
              <a:t>read_next(</a:t>
            </a:r>
            <a:r>
              <a:rPr lang="en-US" altLang="en-US" sz="2000" b="1" i="1">
                <a:solidFill>
                  <a:srgbClr val="000000"/>
                </a:solidFill>
                <a:latin typeface="Courier New" panose="02070309020205020404" pitchFamily="49" charset="0"/>
                <a:cs typeface="Courier New" panose="02070309020205020404" pitchFamily="49" charset="0"/>
              </a:rPr>
              <a:t>n</a:t>
            </a:r>
            <a:r>
              <a:rPr lang="en-US" altLang="en-US" sz="2000" b="1">
                <a:solidFill>
                  <a:srgbClr val="000000"/>
                </a:solidFill>
                <a:latin typeface="Courier New" panose="02070309020205020404" pitchFamily="49" charset="0"/>
                <a:cs typeface="Courier New" panose="02070309020205020404" pitchFamily="49" charset="0"/>
              </a:rPr>
              <a:t>)</a:t>
            </a:r>
          </a:p>
          <a:p>
            <a:pPr>
              <a:spcBef>
                <a:spcPct val="10000"/>
              </a:spcBef>
              <a:buNone/>
              <a:tabLst>
                <a:tab pos="3203575" algn="l"/>
                <a:tab pos="4056063" algn="l"/>
              </a:tabLst>
            </a:pPr>
            <a:r>
              <a:rPr lang="en-US" altLang="en-US" sz="2000" b="1">
                <a:solidFill>
                  <a:srgbClr val="000000"/>
                </a:solidFill>
                <a:latin typeface="Courier New" panose="02070309020205020404" pitchFamily="49" charset="0"/>
                <a:cs typeface="Courier New" panose="02070309020205020404" pitchFamily="49" charset="0"/>
              </a:rPr>
              <a:t>			write_next(</a:t>
            </a:r>
            <a:r>
              <a:rPr lang="en-US" altLang="en-US" sz="2000" b="1" i="1">
                <a:solidFill>
                  <a:srgbClr val="000000"/>
                </a:solidFill>
                <a:latin typeface="Courier New" panose="02070309020205020404" pitchFamily="49" charset="0"/>
                <a:cs typeface="Courier New" panose="02070309020205020404" pitchFamily="49" charset="0"/>
              </a:rPr>
              <a:t>n</a:t>
            </a:r>
            <a:r>
              <a:rPr lang="en-US" altLang="en-US" sz="2000" b="1">
                <a:solidFill>
                  <a:srgbClr val="000000"/>
                </a:solidFill>
                <a:latin typeface="Courier New" panose="02070309020205020404" pitchFamily="49" charset="0"/>
                <a:cs typeface="Courier New" panose="02070309020205020404" pitchFamily="49" charset="0"/>
              </a:rPr>
              <a:t>)</a:t>
            </a:r>
          </a:p>
          <a:p>
            <a:pPr>
              <a:spcBef>
                <a:spcPct val="10000"/>
              </a:spcBef>
              <a:buNone/>
              <a:tabLst>
                <a:tab pos="3203575" algn="l"/>
                <a:tab pos="4056063" algn="l"/>
              </a:tabLst>
            </a:pPr>
            <a:endParaRPr lang="en-US" altLang="en-US" sz="2000" b="1" i="1">
              <a:solidFill>
                <a:srgbClr val="000000"/>
              </a:solidFill>
              <a:latin typeface="Courier New" panose="02070309020205020404" pitchFamily="49" charset="0"/>
              <a:cs typeface="Courier New" panose="02070309020205020404" pitchFamily="49" charset="0"/>
            </a:endParaRPr>
          </a:p>
          <a:p>
            <a:pPr>
              <a:buNone/>
              <a:tabLst>
                <a:tab pos="3203575" algn="l"/>
                <a:tab pos="4056063" algn="l"/>
              </a:tabLst>
            </a:pPr>
            <a:r>
              <a:rPr lang="en-US" altLang="en-US" sz="2400"/>
              <a:t>	</a:t>
            </a:r>
            <a:r>
              <a:rPr lang="en-US" altLang="en-US" sz="2400" i="1"/>
              <a:t>n</a:t>
            </a:r>
            <a:r>
              <a:rPr lang="en-US" altLang="en-US" sz="2400"/>
              <a:t> = </a:t>
            </a:r>
            <a:r>
              <a:rPr lang="en-US" altLang="en-US" sz="2400">
                <a:solidFill>
                  <a:srgbClr val="0033CC"/>
                </a:solidFill>
              </a:rPr>
              <a:t>relative block number w.r.t beginning of file</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05398" y="1402081"/>
            <a:ext cx="4550035" cy="145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202617"/>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System Organization</a:t>
            </a:r>
          </a:p>
        </p:txBody>
      </p:sp>
      <p:pic>
        <p:nvPicPr>
          <p:cNvPr id="6" name="Picture 5" descr="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94715" y="1676401"/>
            <a:ext cx="6910387"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6914894"/>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Directory</a:t>
            </a:r>
          </a:p>
        </p:txBody>
      </p:sp>
      <p:sp>
        <p:nvSpPr>
          <p:cNvPr id="5" name="Rectangle 3"/>
          <p:cNvSpPr txBox="1">
            <a:spLocks noChangeArrowheads="1"/>
          </p:cNvSpPr>
          <p:nvPr/>
        </p:nvSpPr>
        <p:spPr>
          <a:xfrm>
            <a:off x="465513" y="1305960"/>
            <a:ext cx="11072552"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400"/>
              <a:t>The directory is organized logically  to obtain </a:t>
            </a:r>
          </a:p>
          <a:p>
            <a:pPr lvl="1"/>
            <a:r>
              <a:rPr lang="en-US" altLang="en-US"/>
              <a:t>Efficiency – locating a file quickly</a:t>
            </a:r>
          </a:p>
          <a:p>
            <a:pPr lvl="1"/>
            <a:r>
              <a:rPr lang="en-US" altLang="en-US"/>
              <a:t>Naming – convenient to users</a:t>
            </a:r>
          </a:p>
          <a:p>
            <a:pPr lvl="2"/>
            <a:r>
              <a:rPr lang="en-US" altLang="en-US"/>
              <a:t>Two users can have same name for different files</a:t>
            </a:r>
          </a:p>
          <a:p>
            <a:pPr lvl="2"/>
            <a:r>
              <a:rPr lang="en-US" altLang="en-US"/>
              <a:t>The same file can have several different names</a:t>
            </a:r>
          </a:p>
          <a:p>
            <a:pPr lvl="1"/>
            <a:r>
              <a:rPr lang="en-US" altLang="en-US"/>
              <a:t>Grouping – logical grouping of files by properties</a:t>
            </a:r>
          </a:p>
          <a:p>
            <a:r>
              <a:rPr lang="en-US" altLang="en-US" sz="2400"/>
              <a:t>Directory Operations</a:t>
            </a:r>
          </a:p>
          <a:p>
            <a:pPr lvl="1"/>
            <a:r>
              <a:rPr lang="en-US" altLang="en-US"/>
              <a:t>Search for a file</a:t>
            </a:r>
          </a:p>
          <a:p>
            <a:pPr lvl="1"/>
            <a:r>
              <a:rPr lang="en-US" altLang="en-US"/>
              <a:t>Create a file</a:t>
            </a:r>
          </a:p>
          <a:p>
            <a:pPr lvl="1"/>
            <a:r>
              <a:rPr lang="en-US" altLang="en-US"/>
              <a:t>Delete a file</a:t>
            </a:r>
          </a:p>
          <a:p>
            <a:pPr lvl="1"/>
            <a:r>
              <a:rPr lang="en-US" altLang="en-US"/>
              <a:t>List a directory</a:t>
            </a:r>
          </a:p>
          <a:p>
            <a:pPr lvl="1"/>
            <a:r>
              <a:rPr lang="en-US" altLang="en-US"/>
              <a:t>Rename a file</a:t>
            </a:r>
          </a:p>
          <a:p>
            <a:pPr lvl="1"/>
            <a:r>
              <a:rPr lang="en-US" altLang="en-US"/>
              <a:t>Traverse the file system</a:t>
            </a:r>
          </a:p>
          <a:p>
            <a:endParaRPr lang="en-US" altLang="en-US"/>
          </a:p>
          <a:p>
            <a:endParaRPr lang="en-US" altLang="en-US" sz="2400"/>
          </a:p>
        </p:txBody>
      </p:sp>
    </p:spTree>
    <p:extLst>
      <p:ext uri="{BB962C8B-B14F-4D97-AF65-F5344CB8AC3E}">
        <p14:creationId xmlns:p14="http://schemas.microsoft.com/office/powerpoint/2010/main" val="2459347203"/>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Single-Level Directory</a:t>
            </a:r>
          </a:p>
        </p:txBody>
      </p:sp>
      <p:sp>
        <p:nvSpPr>
          <p:cNvPr id="5" name="Rectangle 3"/>
          <p:cNvSpPr txBox="1">
            <a:spLocks noChangeArrowheads="1"/>
          </p:cNvSpPr>
          <p:nvPr/>
        </p:nvSpPr>
        <p:spPr>
          <a:xfrm>
            <a:off x="468509" y="1305960"/>
            <a:ext cx="11069556"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z="2400"/>
              <a:t>A single directory for all users</a:t>
            </a:r>
          </a:p>
          <a:p>
            <a:r>
              <a:rPr lang="en-US" altLang="en-US" sz="2400"/>
              <a:t>E</a:t>
            </a:r>
            <a:r>
              <a:rPr lang="en-US" sz="2400"/>
              <a:t>ntire system will contain only one directory which is supposed to mention all the files present in the file system</a:t>
            </a:r>
            <a:endParaRPr lang="en-US" altLang="en-US" sz="2400"/>
          </a:p>
          <a:p>
            <a:r>
              <a:rPr lang="en-US" altLang="en-US" sz="2400"/>
              <a:t>D</a:t>
            </a:r>
            <a:r>
              <a:rPr lang="en-US" sz="2400"/>
              <a:t>irectory contains one entry per each file present on the file system</a:t>
            </a:r>
            <a:endParaRPr lang="en-US" altLang="en-US" sz="2400"/>
          </a:p>
          <a:p>
            <a:endParaRPr lang="en-US" altLang="en-US" sz="2400"/>
          </a:p>
          <a:p>
            <a:endParaRPr lang="en-US" altLang="en-US" sz="2400"/>
          </a:p>
          <a:p>
            <a:endParaRPr lang="en-US" altLang="en-US" sz="2400"/>
          </a:p>
          <a:p>
            <a:endParaRPr lang="en-US" altLang="en-US" sz="2400"/>
          </a:p>
          <a:p>
            <a:endParaRPr lang="en-US" altLang="en-US" sz="2400"/>
          </a:p>
          <a:p>
            <a:r>
              <a:rPr lang="en-US" altLang="en-US" sz="2400"/>
              <a:t>Naming problem</a:t>
            </a:r>
          </a:p>
          <a:p>
            <a:r>
              <a:rPr lang="en-US" altLang="en-US" sz="2400"/>
              <a:t>Grouping problem</a:t>
            </a:r>
          </a:p>
          <a:p>
            <a:endParaRPr lang="en-US" altLang="en-US" sz="2400"/>
          </a:p>
          <a:p>
            <a:endParaRPr lang="en-US" altLang="en-US" sz="2400"/>
          </a:p>
          <a:p>
            <a:endParaRPr lang="en-US" altLang="en-US" sz="2400"/>
          </a:p>
        </p:txBody>
      </p:sp>
      <p:pic>
        <p:nvPicPr>
          <p:cNvPr id="1026" name="Picture 2" descr="s Single Level Directory"/>
          <p:cNvPicPr>
            <a:picLocks noChangeAspect="1" noChangeArrowheads="1"/>
          </p:cNvPicPr>
          <p:nvPr/>
        </p:nvPicPr>
        <p:blipFill>
          <a:blip r:embed="rId2">
            <a:extLst>
              <a:ext uri="{28A0092B-C50C-407E-A947-70E740481C1C}">
                <a14:useLocalDpi xmlns:a14="http://schemas.microsoft.com/office/drawing/2010/main" val="0"/>
              </a:ext>
            </a:extLst>
          </a:blip>
          <a:srcRect b="20442"/>
          <a:stretch>
            <a:fillRect/>
          </a:stretch>
        </p:blipFill>
        <p:spPr bwMode="auto">
          <a:xfrm>
            <a:off x="2110154" y="3153508"/>
            <a:ext cx="5848358" cy="168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551129"/>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Two-Level Directory</a:t>
            </a:r>
          </a:p>
        </p:txBody>
      </p:sp>
      <p:sp>
        <p:nvSpPr>
          <p:cNvPr id="5" name="Rectangle 3"/>
          <p:cNvSpPr txBox="1">
            <a:spLocks noChangeArrowheads="1"/>
          </p:cNvSpPr>
          <p:nvPr/>
        </p:nvSpPr>
        <p:spPr>
          <a:xfrm>
            <a:off x="468509" y="1305960"/>
            <a:ext cx="11069556"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ts val="2680"/>
              </a:lnSpc>
              <a:spcBef>
                <a:spcPct val="0"/>
              </a:spcBef>
              <a:buFont typeface="Wingdings" panose="05000000000000000000" pitchFamily="2" charset="2"/>
              <a:buChar char="v"/>
            </a:pPr>
            <a:r>
              <a:rPr lang="en-US" altLang="en-US" sz="2400"/>
              <a:t>Separate directory for each user</a:t>
            </a:r>
          </a:p>
          <a:p>
            <a:pPr>
              <a:lnSpc>
                <a:spcPts val="2680"/>
              </a:lnSpc>
              <a:spcBef>
                <a:spcPct val="0"/>
              </a:spcBef>
            </a:pPr>
            <a:endParaRPr lang="en-US" altLang="en-US" sz="2400"/>
          </a:p>
          <a:p>
            <a:pPr>
              <a:lnSpc>
                <a:spcPts val="2680"/>
              </a:lnSpc>
              <a:spcBef>
                <a:spcPct val="0"/>
              </a:spcBef>
            </a:pPr>
            <a:endParaRPr lang="en-US" altLang="en-US" sz="2400"/>
          </a:p>
          <a:p>
            <a:pPr>
              <a:lnSpc>
                <a:spcPts val="2680"/>
              </a:lnSpc>
              <a:spcBef>
                <a:spcPct val="0"/>
              </a:spcBef>
            </a:pPr>
            <a:endParaRPr lang="en-US" altLang="en-US" sz="2400"/>
          </a:p>
          <a:p>
            <a:pPr>
              <a:lnSpc>
                <a:spcPts val="2680"/>
              </a:lnSpc>
              <a:spcBef>
                <a:spcPct val="0"/>
              </a:spcBef>
            </a:pPr>
            <a:endParaRPr lang="en-US" altLang="en-US" sz="2400"/>
          </a:p>
          <a:p>
            <a:pPr>
              <a:lnSpc>
                <a:spcPts val="2680"/>
              </a:lnSpc>
              <a:spcBef>
                <a:spcPct val="0"/>
              </a:spcBef>
            </a:pPr>
            <a:endParaRPr lang="en-US" altLang="en-US" sz="2400"/>
          </a:p>
          <a:p>
            <a:pPr>
              <a:lnSpc>
                <a:spcPts val="2680"/>
              </a:lnSpc>
              <a:spcBef>
                <a:spcPct val="0"/>
              </a:spcBef>
              <a:buFont typeface="Wingdings" charset="2"/>
              <a:buChar char="v"/>
            </a:pPr>
            <a:endParaRPr lang="en-US" altLang="en-US" sz="2400"/>
          </a:p>
          <a:p>
            <a:pPr>
              <a:lnSpc>
                <a:spcPts val="2680"/>
              </a:lnSpc>
              <a:spcBef>
                <a:spcPct val="0"/>
              </a:spcBef>
              <a:buFont typeface="Wingdings" charset="2"/>
              <a:buChar char="v"/>
            </a:pPr>
            <a:endParaRPr lang="en-US" altLang="en-US" sz="2400"/>
          </a:p>
          <a:p>
            <a:pPr>
              <a:lnSpc>
                <a:spcPts val="2680"/>
              </a:lnSpc>
              <a:spcBef>
                <a:spcPct val="0"/>
              </a:spcBef>
              <a:buFont typeface="Wingdings" charset="2"/>
              <a:buChar char="v"/>
            </a:pPr>
            <a:r>
              <a:rPr lang="en-US" altLang="en-US" sz="2400"/>
              <a:t>User name and file name define a path</a:t>
            </a:r>
          </a:p>
          <a:p>
            <a:pPr>
              <a:lnSpc>
                <a:spcPts val="2680"/>
              </a:lnSpc>
              <a:spcBef>
                <a:spcPct val="0"/>
              </a:spcBef>
              <a:buClr>
                <a:srgbClr val="993300"/>
              </a:buClr>
              <a:buSzPct val="90000"/>
              <a:buFont typeface="Wingdings" panose="05000000000000000000" pitchFamily="2" charset="2"/>
              <a:buChar char="v"/>
            </a:pPr>
            <a:r>
              <a:rPr kumimoji="1" lang="en-US" altLang="en-US" sz="2400"/>
              <a:t>MFD is indexed by user name/ account number</a:t>
            </a:r>
          </a:p>
          <a:p>
            <a:pPr>
              <a:lnSpc>
                <a:spcPts val="2680"/>
              </a:lnSpc>
              <a:spcBef>
                <a:spcPct val="0"/>
              </a:spcBef>
              <a:buClr>
                <a:srgbClr val="993300"/>
              </a:buClr>
              <a:buSzPct val="90000"/>
              <a:buFont typeface="Wingdings" panose="05000000000000000000" pitchFamily="2" charset="2"/>
              <a:buChar char="v"/>
            </a:pPr>
            <a:r>
              <a:rPr kumimoji="1" lang="en-US" altLang="en-US" sz="2400"/>
              <a:t>Can have the same file name for different user</a:t>
            </a:r>
          </a:p>
          <a:p>
            <a:pPr>
              <a:lnSpc>
                <a:spcPts val="2680"/>
              </a:lnSpc>
              <a:spcBef>
                <a:spcPct val="0"/>
              </a:spcBef>
              <a:buClr>
                <a:srgbClr val="993300"/>
              </a:buClr>
              <a:buSzPct val="90000"/>
              <a:buFont typeface="Wingdings" panose="05000000000000000000" pitchFamily="2" charset="2"/>
              <a:buChar char="v"/>
            </a:pPr>
            <a:r>
              <a:rPr kumimoji="1" lang="en-US" altLang="en-US" sz="2400"/>
              <a:t>Efficient searching, only UFD is searched for creation or deletion</a:t>
            </a:r>
          </a:p>
          <a:p>
            <a:pPr>
              <a:lnSpc>
                <a:spcPts val="2680"/>
              </a:lnSpc>
              <a:spcBef>
                <a:spcPct val="0"/>
              </a:spcBef>
              <a:buClr>
                <a:srgbClr val="993300"/>
              </a:buClr>
              <a:buSzPct val="90000"/>
              <a:buFont typeface="Wingdings" panose="05000000000000000000" pitchFamily="2" charset="2"/>
              <a:buChar char="v"/>
            </a:pPr>
            <a:r>
              <a:rPr kumimoji="1" lang="en-US" altLang="en-US" sz="2400"/>
              <a:t>Creation and deletion of user directories – admin</a:t>
            </a:r>
          </a:p>
          <a:p>
            <a:pPr>
              <a:lnSpc>
                <a:spcPts val="2680"/>
              </a:lnSpc>
              <a:spcBef>
                <a:spcPct val="0"/>
              </a:spcBef>
              <a:buClr>
                <a:srgbClr val="993300"/>
              </a:buClr>
              <a:buSzPct val="90000"/>
              <a:buFont typeface="Wingdings" panose="05000000000000000000" pitchFamily="2" charset="2"/>
              <a:buChar char="v"/>
            </a:pPr>
            <a:r>
              <a:rPr kumimoji="1" lang="en-US" altLang="en-US" sz="2400"/>
              <a:t>Sharing not possible</a:t>
            </a:r>
          </a:p>
          <a:p>
            <a:pPr>
              <a:lnSpc>
                <a:spcPts val="2680"/>
              </a:lnSpc>
              <a:spcBef>
                <a:spcPct val="0"/>
              </a:spcBef>
              <a:buClr>
                <a:srgbClr val="993300"/>
              </a:buClr>
              <a:buSzPct val="90000"/>
              <a:buFont typeface="Wingdings" panose="05000000000000000000" pitchFamily="2" charset="2"/>
              <a:buChar char="v"/>
            </a:pPr>
            <a:endParaRPr kumimoji="1" lang="en-US" altLang="en-US" sz="2400"/>
          </a:p>
          <a:p>
            <a:pPr>
              <a:lnSpc>
                <a:spcPts val="2680"/>
              </a:lnSpc>
              <a:spcBef>
                <a:spcPct val="0"/>
              </a:spcBef>
              <a:buClr>
                <a:srgbClr val="993300"/>
              </a:buClr>
              <a:buSzPct val="90000"/>
              <a:buFont typeface="Wingdings" panose="05000000000000000000" pitchFamily="2" charset="2"/>
              <a:buChar char="v"/>
            </a:pPr>
            <a:endParaRPr kumimoji="1" lang="en-US" altLang="en-US" sz="2400"/>
          </a:p>
          <a:p>
            <a:pPr>
              <a:lnSpc>
                <a:spcPts val="2680"/>
              </a:lnSpc>
              <a:spcBef>
                <a:spcPct val="0"/>
              </a:spcBef>
            </a:pPr>
            <a:endParaRPr lang="en-US" altLang="en-US" sz="240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85074" y="1676401"/>
            <a:ext cx="6427788"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58093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659160" y="1420920"/>
            <a:ext cx="10675440" cy="425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User-friendly interface</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Usually mouse, keyboard, and monitor</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Icons represent files, programs, actions, etc.</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Various mouse buttons over objects in the interface cause various actions (provide information, options, execute function, open directory (known as a folder))</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Many systems now include both CLI and GUI interfaces</a:t>
            </a:r>
            <a:endParaRPr lang="en-IN" sz="2400" b="0" strike="noStrike" spc="-1">
              <a:latin typeface="Arial"/>
            </a:endParaRPr>
          </a:p>
          <a:p>
            <a:pPr marL="1257480" lvl="2"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Microsoft Windows is GUI with CLI “command” shell</a:t>
            </a:r>
            <a:endParaRPr lang="en-IN" sz="2400" b="0" strike="noStrike" spc="-1">
              <a:latin typeface="Arial"/>
            </a:endParaRPr>
          </a:p>
          <a:p>
            <a:pPr marL="1257480" lvl="2"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Unix and Linux have CLI with optional GUI interfaces (CDE, KDE, GNOME)</a:t>
            </a:r>
            <a:endParaRPr lang="en-IN" sz="2400" b="0" strike="noStrike" spc="-1">
              <a:latin typeface="Arial"/>
            </a:endParaRPr>
          </a:p>
          <a:p>
            <a:pPr algn="just">
              <a:lnSpc>
                <a:spcPct val="114000"/>
              </a:lnSpc>
            </a:pPr>
            <a:endParaRPr lang="en-IN" sz="2400" b="0" strike="noStrike" spc="-1">
              <a:latin typeface="Arial"/>
            </a:endParaRPr>
          </a:p>
        </p:txBody>
      </p:sp>
      <p:sp>
        <p:nvSpPr>
          <p:cNvPr id="108" name="CustomShape 2"/>
          <p:cNvSpPr/>
          <p:nvPr/>
        </p:nvSpPr>
        <p:spPr>
          <a:xfrm>
            <a:off x="0" y="0"/>
            <a:ext cx="8912520" cy="130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User and Operating-System Interface: GUI</a:t>
            </a:r>
            <a:endParaRPr lang="en-IN" sz="4000" b="0" strike="noStrike" spc="-1">
              <a:latin typeface="Arial"/>
            </a:endParaRP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Tree-Structured Directory</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676401"/>
            <a:ext cx="6267796" cy="399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98796" y="1424123"/>
            <a:ext cx="6644615" cy="298004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charset="2"/>
              <a:buChar char="v"/>
            </a:pPr>
            <a:r>
              <a:rPr lang="en-US" altLang="en-US"/>
              <a:t>Efficient searching</a:t>
            </a:r>
          </a:p>
          <a:p>
            <a:pPr marL="285750" indent="-285750">
              <a:buFont typeface="Wingdings" charset="2"/>
              <a:buChar char="v"/>
            </a:pPr>
            <a:r>
              <a:rPr lang="en-US" altLang="en-US"/>
              <a:t>Directory is a special file</a:t>
            </a:r>
          </a:p>
          <a:p>
            <a:pPr marL="285750" indent="-285750">
              <a:buFont typeface="Wingdings" charset="2"/>
              <a:buChar char="v"/>
            </a:pPr>
            <a:r>
              <a:rPr lang="en-US" altLang="en-US"/>
              <a:t>Current directory (working directory)</a:t>
            </a:r>
          </a:p>
          <a:p>
            <a:pPr marL="742950" lvl="1" indent="-285750">
              <a:buFont typeface="Wingdings" charset="2"/>
              <a:buChar char="v"/>
            </a:pPr>
            <a:r>
              <a:rPr lang="en-US" altLang="en-US" b="1">
                <a:solidFill>
                  <a:srgbClr val="000000"/>
                </a:solidFill>
                <a:latin typeface="Courier New" panose="02070309020205020404" pitchFamily="49" charset="0"/>
                <a:cs typeface="Courier New" panose="02070309020205020404" pitchFamily="49" charset="0"/>
              </a:rPr>
              <a:t>cd /spell/mail/prog</a:t>
            </a:r>
          </a:p>
          <a:p>
            <a:pPr marL="742950" lvl="1" indent="-285750">
              <a:buFont typeface="Wingdings" charset="2"/>
              <a:buChar char="v"/>
            </a:pPr>
            <a:r>
              <a:rPr lang="en-US" altLang="en-US" b="1">
                <a:solidFill>
                  <a:srgbClr val="000000"/>
                </a:solidFill>
                <a:latin typeface="Courier New" panose="02070309020205020404" pitchFamily="49" charset="0"/>
                <a:cs typeface="Courier New" panose="02070309020205020404" pitchFamily="49" charset="0"/>
              </a:rPr>
              <a:t>type list</a:t>
            </a:r>
          </a:p>
          <a:p>
            <a:pPr marL="285750" indent="-285750">
              <a:lnSpc>
                <a:spcPct val="90000"/>
              </a:lnSpc>
              <a:buFont typeface="Wingdings" charset="2"/>
              <a:buChar char="v"/>
              <a:tabLst>
                <a:tab pos="2857500" algn="ctr"/>
              </a:tabLst>
            </a:pPr>
            <a:r>
              <a:rPr lang="en-US" altLang="en-US" b="1">
                <a:solidFill>
                  <a:srgbClr val="3366FF"/>
                </a:solidFill>
              </a:rPr>
              <a:t>Absolute</a:t>
            </a:r>
            <a:r>
              <a:rPr lang="en-US" altLang="en-US"/>
              <a:t> or </a:t>
            </a:r>
            <a:r>
              <a:rPr lang="en-US" altLang="en-US" b="1">
                <a:solidFill>
                  <a:srgbClr val="3366FF"/>
                </a:solidFill>
              </a:rPr>
              <a:t>relative</a:t>
            </a:r>
            <a:r>
              <a:rPr lang="en-US" altLang="en-US"/>
              <a:t> path name</a:t>
            </a:r>
          </a:p>
          <a:p>
            <a:pPr marL="285750" indent="-285750">
              <a:lnSpc>
                <a:spcPct val="90000"/>
              </a:lnSpc>
              <a:buFont typeface="Wingdings" charset="2"/>
              <a:buChar char="v"/>
              <a:tabLst>
                <a:tab pos="2857500" algn="ctr"/>
              </a:tabLst>
            </a:pPr>
            <a:r>
              <a:rPr lang="en-US" altLang="en-US"/>
              <a:t>Creating a new file is done in current directory</a:t>
            </a:r>
          </a:p>
          <a:p>
            <a:pPr marL="285750" indent="-285750">
              <a:lnSpc>
                <a:spcPct val="90000"/>
              </a:lnSpc>
              <a:buFont typeface="Wingdings" charset="2"/>
              <a:buChar char="v"/>
              <a:tabLst>
                <a:tab pos="2857500" algn="ctr"/>
              </a:tabLst>
            </a:pPr>
            <a:r>
              <a:rPr lang="en-US" altLang="en-US"/>
              <a:t>Delete a file - </a:t>
            </a:r>
            <a:r>
              <a:rPr lang="en-US" altLang="en-US" b="1" err="1">
                <a:solidFill>
                  <a:srgbClr val="000000"/>
                </a:solidFill>
                <a:latin typeface="Courier New" panose="02070309020205020404" pitchFamily="49" charset="0"/>
                <a:cs typeface="Courier New" panose="02070309020205020404" pitchFamily="49" charset="0"/>
              </a:rPr>
              <a:t>rm </a:t>
            </a:r>
            <a:r>
              <a:rPr lang="en-US" altLang="en-US" b="1">
                <a:solidFill>
                  <a:srgbClr val="000000"/>
                </a:solidFill>
                <a:latin typeface="Courier New" panose="02070309020205020404" pitchFamily="49" charset="0"/>
                <a:cs typeface="Courier New" panose="02070309020205020404" pitchFamily="49" charset="0"/>
              </a:rPr>
              <a:t>&lt;file-name&gt;</a:t>
            </a:r>
          </a:p>
          <a:p>
            <a:pPr marL="285750" indent="-285750">
              <a:lnSpc>
                <a:spcPct val="90000"/>
              </a:lnSpc>
              <a:buFont typeface="Wingdings" charset="2"/>
              <a:buChar char="v"/>
              <a:tabLst>
                <a:tab pos="2857500" algn="ctr"/>
              </a:tabLst>
            </a:pPr>
            <a:r>
              <a:rPr lang="en-US" altLang="en-US"/>
              <a:t>Creating a new subdirectory is done in current directory</a:t>
            </a:r>
          </a:p>
          <a:p>
            <a:pPr marL="285750" indent="-285750">
              <a:lnSpc>
                <a:spcPct val="90000"/>
              </a:lnSpc>
              <a:buFont typeface="Wingdings" charset="2"/>
              <a:buChar char="v"/>
              <a:tabLst>
                <a:tab pos="2857500" algn="ctr"/>
              </a:tabLst>
            </a:pPr>
            <a:r>
              <a:rPr lang="en-US" altLang="en-US" b="1">
                <a:solidFill>
                  <a:srgbClr val="000000"/>
                </a:solidFill>
                <a:latin typeface="Courier New" panose="02070309020205020404" pitchFamily="49" charset="0"/>
                <a:cs typeface="Courier New" panose="02070309020205020404" pitchFamily="49" charset="0"/>
              </a:rPr>
              <a:t>    mkdir &lt;dir-name&gt;</a:t>
            </a:r>
          </a:p>
          <a:p>
            <a:pPr marL="342900" lvl="1" indent="-342900">
              <a:lnSpc>
                <a:spcPct val="90000"/>
              </a:lnSpc>
              <a:buClr>
                <a:srgbClr val="993300"/>
              </a:buClr>
              <a:buSzPct val="90000"/>
              <a:buFont typeface="Wingdings" charset="2"/>
              <a:buChar char="v"/>
              <a:tabLst>
                <a:tab pos="2857500" algn="ctr"/>
              </a:tabLst>
            </a:pPr>
            <a:r>
              <a:rPr lang="en-US" altLang="en-US"/>
              <a:t>With permissions, one user can access another’s files	</a:t>
            </a:r>
            <a:endParaRPr lang="en-US" altLang="en-US" b="1">
              <a:solidFill>
                <a:srgbClr val="000000"/>
              </a:solidFill>
              <a:latin typeface="Courier New" panose="02070309020205020404" pitchFamily="49" charset="0"/>
              <a:cs typeface="Courier New" panose="02070309020205020404" pitchFamily="49"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10400" y="4666151"/>
            <a:ext cx="3132137"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015917" y="6035974"/>
            <a:ext cx="673216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Helvetica" panose="020B0604020202020204" pitchFamily="34" charset="0"/>
              </a:rPr>
              <a:t>Deleting </a:t>
            </a:r>
            <a:r>
              <a:rPr lang="ja-JP" altLang="en-US">
                <a:latin typeface="Helvetica" panose="020B0604020202020204" pitchFamily="34" charset="0"/>
              </a:rPr>
              <a:t>“</a:t>
            </a:r>
            <a:r>
              <a:rPr lang="en-US" altLang="ja-JP">
                <a:latin typeface="Helvetica" panose="020B0604020202020204" pitchFamily="34" charset="0"/>
              </a:rPr>
              <a:t>mail</a:t>
            </a:r>
            <a:r>
              <a:rPr lang="ja-JP" altLang="en-US">
                <a:latin typeface="Helvetica" panose="020B0604020202020204" pitchFamily="34" charset="0"/>
              </a:rPr>
              <a:t>”</a:t>
            </a:r>
            <a:r>
              <a:rPr lang="en-US" altLang="ja-JP">
                <a:latin typeface="Helvetica" panose="020B0604020202020204" pitchFamily="34" charset="0"/>
              </a:rPr>
              <a:t> </a:t>
            </a:r>
            <a:r>
              <a:rPr lang="en-US" altLang="ja-JP">
                <a:latin typeface="Helvetica" panose="020B0604020202020204" pitchFamily="34" charset="0"/>
                <a:sym typeface="Symbol" panose="05050102010706020507" pitchFamily="18" charset="2"/>
              </a:rPr>
              <a:t> deleting the entire subtree rooted by </a:t>
            </a:r>
            <a:r>
              <a:rPr lang="ja-JP" altLang="en-US">
                <a:latin typeface="Helvetica" panose="020B0604020202020204" pitchFamily="34" charset="0"/>
                <a:sym typeface="Symbol" panose="05050102010706020507" pitchFamily="18" charset="2"/>
              </a:rPr>
              <a:t>“</a:t>
            </a:r>
            <a:r>
              <a:rPr lang="en-US" altLang="ja-JP">
                <a:latin typeface="Helvetica" panose="020B0604020202020204" pitchFamily="34" charset="0"/>
                <a:sym typeface="Symbol" panose="05050102010706020507" pitchFamily="18" charset="2"/>
              </a:rPr>
              <a:t>mail</a:t>
            </a:r>
            <a:r>
              <a:rPr lang="ja-JP" altLang="en-US">
                <a:latin typeface="Helvetica" panose="020B0604020202020204" pitchFamily="34" charset="0"/>
                <a:sym typeface="Symbol" panose="05050102010706020507" pitchFamily="18" charset="2"/>
              </a:rPr>
              <a:t>”</a:t>
            </a:r>
            <a:endParaRPr lang="en-US" altLang="en-US">
              <a:latin typeface="Helvetica" panose="020B0604020202020204" pitchFamily="34" charset="0"/>
            </a:endParaRPr>
          </a:p>
        </p:txBody>
      </p:sp>
    </p:spTree>
    <p:extLst>
      <p:ext uri="{BB962C8B-B14F-4D97-AF65-F5344CB8AC3E}">
        <p14:creationId xmlns:p14="http://schemas.microsoft.com/office/powerpoint/2010/main" val="699373778"/>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341904" y="284819"/>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Acyclic-Graph Directory</a:t>
            </a:r>
          </a:p>
        </p:txBody>
      </p:sp>
      <p:sp>
        <p:nvSpPr>
          <p:cNvPr id="2" name="Rectangle 1"/>
          <p:cNvSpPr/>
          <p:nvPr/>
        </p:nvSpPr>
        <p:spPr>
          <a:xfrm>
            <a:off x="5863905" y="1676401"/>
            <a:ext cx="6644615" cy="22467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altLang="en-US" sz="2000"/>
              <a:t>Have shared subdirectories and files</a:t>
            </a:r>
          </a:p>
          <a:p>
            <a:pPr marL="342900" indent="-342900">
              <a:buFont typeface="Wingdings" panose="05000000000000000000" pitchFamily="2" charset="2"/>
              <a:buChar char="v"/>
            </a:pPr>
            <a:r>
              <a:rPr lang="en-US" altLang="en-US" sz="2000"/>
              <a:t>Two different names </a:t>
            </a:r>
          </a:p>
          <a:p>
            <a:pPr marL="342900" indent="-342900">
              <a:buFont typeface="Wingdings" panose="05000000000000000000" pitchFamily="2" charset="2"/>
              <a:buChar char="v"/>
            </a:pPr>
            <a:r>
              <a:rPr lang="en-US" altLang="en-US" sz="2000">
                <a:sym typeface="Symbol" panose="05050102010706020507" pitchFamily="18" charset="2"/>
              </a:rPr>
              <a:t>Dangling pointer</a:t>
            </a:r>
          </a:p>
          <a:p>
            <a:pPr marL="342900" indent="-342900">
              <a:buFont typeface="Wingdings" panose="05000000000000000000" pitchFamily="2" charset="2"/>
              <a:buChar char="v"/>
            </a:pPr>
            <a:r>
              <a:rPr lang="en-US" altLang="en-US" sz="2000"/>
              <a:t>New directory entry type</a:t>
            </a:r>
          </a:p>
          <a:p>
            <a:pPr marL="800100" lvl="1" indent="-342900">
              <a:buFont typeface="Wingdings" panose="05000000000000000000" pitchFamily="2" charset="2"/>
              <a:buChar char="v"/>
            </a:pPr>
            <a:r>
              <a:rPr lang="en-US" altLang="en-US" sz="2000" b="1">
                <a:solidFill>
                  <a:srgbClr val="3366FF"/>
                </a:solidFill>
              </a:rPr>
              <a:t>Link</a:t>
            </a:r>
            <a:r>
              <a:rPr lang="en-US" altLang="en-US" sz="2000"/>
              <a:t> – another pointer to an existing file</a:t>
            </a:r>
          </a:p>
          <a:p>
            <a:pPr marL="800100" lvl="1" indent="-342900">
              <a:buFont typeface="Wingdings" panose="05000000000000000000" pitchFamily="2" charset="2"/>
              <a:buChar char="v"/>
            </a:pPr>
            <a:r>
              <a:rPr lang="en-US" altLang="en-US" sz="2000" b="1">
                <a:solidFill>
                  <a:srgbClr val="3366FF"/>
                </a:solidFill>
              </a:rPr>
              <a:t>Resolve the link </a:t>
            </a:r>
            <a:r>
              <a:rPr lang="en-US" altLang="en-US" sz="2000"/>
              <a:t>– follow pointer to locate the file</a:t>
            </a:r>
            <a:endParaRPr lang="en-US" altLang="en-US" sz="2000" b="1"/>
          </a:p>
          <a:p>
            <a:pPr marL="342900" indent="-342900">
              <a:buFont typeface="Wingdings" panose="05000000000000000000" pitchFamily="2" charset="2"/>
              <a:buChar char="v"/>
            </a:pPr>
            <a:endParaRPr lang="en-US" altLang="en-US" sz="2000"/>
          </a:p>
        </p:txBody>
      </p:sp>
      <p:pic>
        <p:nvPicPr>
          <p:cNvPr id="6" name="Picture 5" descr="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661" y="1608789"/>
            <a:ext cx="4960937"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4935267"/>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General Graph Directory</a:t>
            </a:r>
          </a:p>
        </p:txBody>
      </p:sp>
      <p:sp>
        <p:nvSpPr>
          <p:cNvPr id="2" name="Rectangle 1"/>
          <p:cNvSpPr/>
          <p:nvPr/>
        </p:nvSpPr>
        <p:spPr>
          <a:xfrm>
            <a:off x="5670958" y="1676401"/>
            <a:ext cx="6644615"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altLang="en-US" sz="2400"/>
              <a:t>How do we guarantee no cycles?</a:t>
            </a:r>
          </a:p>
          <a:p>
            <a:pPr marL="742950" lvl="1" indent="-285750">
              <a:buFont typeface="Arial" pitchFamily="34" charset="0"/>
              <a:buChar char="•"/>
            </a:pPr>
            <a:r>
              <a:rPr lang="en-US" altLang="en-US" sz="2400"/>
              <a:t>Allow only links to file not subdirectories</a:t>
            </a:r>
          </a:p>
          <a:p>
            <a:pPr marL="742950" lvl="1" indent="-285750">
              <a:buFont typeface="Arial" pitchFamily="34" charset="0"/>
              <a:buChar char="•"/>
            </a:pPr>
            <a:r>
              <a:rPr lang="en-US" altLang="en-US" sz="2400" b="1">
                <a:solidFill>
                  <a:srgbClr val="3366FF"/>
                </a:solidFill>
              </a:rPr>
              <a:t>Garbage collection</a:t>
            </a:r>
          </a:p>
          <a:p>
            <a:pPr marL="742950" lvl="1" indent="-285750">
              <a:buFont typeface="Arial" pitchFamily="34" charset="0"/>
              <a:buChar char="•"/>
            </a:pPr>
            <a:r>
              <a:rPr lang="en-US" altLang="en-US" sz="2400"/>
              <a:t>Every time a new link is added use a cycle detection algorithm to determine whether it is OK</a:t>
            </a:r>
          </a:p>
        </p:txBody>
      </p:sp>
      <p:pic>
        <p:nvPicPr>
          <p:cNvPr id="6" name="Picture 5" descr="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234" y="1893937"/>
            <a:ext cx="5656224" cy="335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722630"/>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System Mounting</a:t>
            </a:r>
          </a:p>
        </p:txBody>
      </p:sp>
      <p:sp>
        <p:nvSpPr>
          <p:cNvPr id="2" name="Rectangle 1"/>
          <p:cNvSpPr/>
          <p:nvPr/>
        </p:nvSpPr>
        <p:spPr>
          <a:xfrm>
            <a:off x="517066" y="1385455"/>
            <a:ext cx="11674933"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2400"/>
              <a:t>A file system must be </a:t>
            </a:r>
            <a:r>
              <a:rPr lang="en-US" altLang="en-US" sz="2400" b="1">
                <a:solidFill>
                  <a:srgbClr val="3366FF"/>
                </a:solidFill>
              </a:rPr>
              <a:t>mounted</a:t>
            </a:r>
            <a:r>
              <a:rPr lang="en-US" altLang="en-US" sz="2400"/>
              <a:t> before it can be accessed</a:t>
            </a:r>
          </a:p>
          <a:p>
            <a:r>
              <a:rPr lang="en-US" altLang="en-US" sz="2400" b="1">
                <a:solidFill>
                  <a:srgbClr val="3366FF"/>
                </a:solidFill>
              </a:rPr>
              <a:t>Requires the device name and mount point (location within the file structure where the file system is to be attached)</a:t>
            </a:r>
          </a:p>
          <a:p>
            <a:r>
              <a:rPr lang="en-US" altLang="en-US" sz="2400"/>
              <a:t>An unmounted file system is mounted at a </a:t>
            </a:r>
            <a:r>
              <a:rPr lang="en-US" altLang="en-US" sz="2400" b="1">
                <a:solidFill>
                  <a:srgbClr val="3366FF"/>
                </a:solidFill>
              </a:rPr>
              <a:t>mount point</a:t>
            </a:r>
          </a:p>
        </p:txBody>
      </p:sp>
      <p:pic>
        <p:nvPicPr>
          <p:cNvPr id="6" name="Picture 5" descr="11_14.pdf"/>
          <p:cNvPicPr>
            <a:picLocks noChangeAspect="1"/>
          </p:cNvPicPr>
          <p:nvPr/>
        </p:nvPicPr>
        <p:blipFill>
          <a:blip r:embed="rId2">
            <a:extLst>
              <a:ext uri="{28A0092B-C50C-407E-A947-70E740481C1C}">
                <a14:useLocalDpi xmlns:a14="http://schemas.microsoft.com/office/drawing/2010/main" val="0"/>
              </a:ext>
            </a:extLst>
          </a:blip>
          <a:srcRect b="7412"/>
          <a:stretch>
            <a:fillRect/>
          </a:stretch>
        </p:blipFill>
        <p:spPr bwMode="auto">
          <a:xfrm>
            <a:off x="7631922" y="2170285"/>
            <a:ext cx="4310697" cy="231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31922" y="4575039"/>
            <a:ext cx="1694958" cy="194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8891" y="3066424"/>
            <a:ext cx="3757115" cy="21688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090" y="3025963"/>
            <a:ext cx="2843155" cy="2249801"/>
          </a:xfrm>
          <a:prstGeom prst="rect">
            <a:avLst/>
          </a:prstGeom>
        </p:spPr>
      </p:pic>
    </p:spTree>
    <p:extLst>
      <p:ext uri="{BB962C8B-B14F-4D97-AF65-F5344CB8AC3E}">
        <p14:creationId xmlns:p14="http://schemas.microsoft.com/office/powerpoint/2010/main" val="3591463009"/>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Sharing</a:t>
            </a:r>
          </a:p>
        </p:txBody>
      </p:sp>
      <p:sp>
        <p:nvSpPr>
          <p:cNvPr id="5" name="Rectangle 3"/>
          <p:cNvSpPr txBox="1">
            <a:spLocks noChangeArrowheads="1"/>
          </p:cNvSpPr>
          <p:nvPr/>
        </p:nvSpPr>
        <p:spPr>
          <a:xfrm>
            <a:off x="468509" y="1305960"/>
            <a:ext cx="11069556"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Sharing of files on multi-user systems is desirable</a:t>
            </a:r>
          </a:p>
          <a:p>
            <a:r>
              <a:rPr lang="en-US" altLang="en-US"/>
              <a:t>Sharing may be done through a </a:t>
            </a:r>
            <a:r>
              <a:rPr lang="en-US" altLang="en-US" b="1">
                <a:solidFill>
                  <a:srgbClr val="3366FF"/>
                </a:solidFill>
              </a:rPr>
              <a:t>protection</a:t>
            </a:r>
            <a:r>
              <a:rPr lang="en-US" altLang="en-US"/>
              <a:t> scheme</a:t>
            </a:r>
          </a:p>
          <a:p>
            <a:r>
              <a:rPr lang="en-US" altLang="en-US"/>
              <a:t>On distributed systems, files may be shared across a network</a:t>
            </a:r>
          </a:p>
          <a:p>
            <a:r>
              <a:rPr lang="en-US" altLang="en-US"/>
              <a:t>Network File System (NFS) is a common distributed file-sharing method</a:t>
            </a:r>
          </a:p>
          <a:p>
            <a:r>
              <a:rPr lang="en-US" altLang="en-US"/>
              <a:t>If multi-user system</a:t>
            </a:r>
          </a:p>
          <a:p>
            <a:pPr lvl="1"/>
            <a:r>
              <a:rPr lang="en-US" altLang="en-US" b="1">
                <a:solidFill>
                  <a:srgbClr val="3366FF"/>
                </a:solidFill>
              </a:rPr>
              <a:t>User IDs </a:t>
            </a:r>
            <a:r>
              <a:rPr lang="en-US" altLang="en-US"/>
              <a:t>identify users, allowing permissions and protections to be per-user</a:t>
            </a:r>
            <a:br>
              <a:rPr lang="en-US" altLang="en-US"/>
            </a:br>
            <a:r>
              <a:rPr lang="en-US" altLang="en-US" b="1">
                <a:solidFill>
                  <a:srgbClr val="3366FF"/>
                </a:solidFill>
              </a:rPr>
              <a:t>Group IDs </a:t>
            </a:r>
            <a:r>
              <a:rPr lang="en-US" altLang="en-US"/>
              <a:t>allow users to be in groups, permitting group access rights</a:t>
            </a:r>
          </a:p>
          <a:p>
            <a:pPr lvl="1"/>
            <a:r>
              <a:rPr lang="en-US" altLang="en-US"/>
              <a:t>Owner of a file / directory</a:t>
            </a:r>
          </a:p>
          <a:p>
            <a:pPr lvl="1"/>
            <a:r>
              <a:rPr lang="en-US" altLang="en-US"/>
              <a:t>Group of a file / directory</a:t>
            </a:r>
          </a:p>
          <a:p>
            <a:endParaRPr lang="en-US" altLang="en-US"/>
          </a:p>
        </p:txBody>
      </p:sp>
    </p:spTree>
    <p:extLst>
      <p:ext uri="{BB962C8B-B14F-4D97-AF65-F5344CB8AC3E}">
        <p14:creationId xmlns:p14="http://schemas.microsoft.com/office/powerpoint/2010/main" val="306570541"/>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551636" y="345700"/>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Sharing</a:t>
            </a:r>
          </a:p>
        </p:txBody>
      </p:sp>
      <p:sp>
        <p:nvSpPr>
          <p:cNvPr id="5" name="Rectangle 3"/>
          <p:cNvSpPr txBox="1">
            <a:spLocks noChangeArrowheads="1"/>
          </p:cNvSpPr>
          <p:nvPr/>
        </p:nvSpPr>
        <p:spPr>
          <a:xfrm>
            <a:off x="992211" y="1555343"/>
            <a:ext cx="10692713"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altLang="en-US" dirty="0"/>
              <a:t>Specify how multiple users are to access a shared file simultaneously</a:t>
            </a:r>
          </a:p>
          <a:p>
            <a:pPr>
              <a:buFont typeface="Wingdings" panose="05000000000000000000" pitchFamily="2" charset="2"/>
              <a:buChar char="v"/>
            </a:pPr>
            <a:r>
              <a:rPr lang="en-US" altLang="en-US" dirty="0"/>
              <a:t>Require more directory and file attributes</a:t>
            </a:r>
          </a:p>
          <a:p>
            <a:pPr>
              <a:buFont typeface="Wingdings" panose="05000000000000000000" pitchFamily="2" charset="2"/>
              <a:buChar char="v"/>
            </a:pPr>
            <a:r>
              <a:rPr lang="en-US" altLang="en-US" dirty="0"/>
              <a:t>Concept of owner and group</a:t>
            </a:r>
          </a:p>
          <a:p>
            <a:pPr>
              <a:buFont typeface="Wingdings" panose="05000000000000000000" pitchFamily="2" charset="2"/>
              <a:buChar char="v"/>
            </a:pPr>
            <a:r>
              <a:rPr lang="en-US" altLang="en-US" dirty="0"/>
              <a:t>Owner can change attributes and grant access</a:t>
            </a:r>
          </a:p>
          <a:p>
            <a:pPr>
              <a:buFont typeface="Wingdings" panose="05000000000000000000" pitchFamily="2" charset="2"/>
              <a:buChar char="v"/>
            </a:pPr>
            <a:r>
              <a:rPr lang="en-US" altLang="en-US" dirty="0"/>
              <a:t>Consistency semantics</a:t>
            </a:r>
          </a:p>
          <a:p>
            <a:pPr>
              <a:buFont typeface="Wingdings" panose="05000000000000000000" pitchFamily="2" charset="2"/>
              <a:buChar char="v"/>
            </a:pPr>
            <a:r>
              <a:rPr lang="en-US" altLang="en-US" dirty="0"/>
              <a:t>Remote file sharing</a:t>
            </a:r>
          </a:p>
          <a:p>
            <a:pPr>
              <a:buFont typeface="Wingdings" panose="05000000000000000000" pitchFamily="2" charset="2"/>
              <a:buChar char="v"/>
            </a:pPr>
            <a:r>
              <a:rPr lang="en-US" altLang="en-US" dirty="0"/>
              <a:t>ftp – transferring files between machines</a:t>
            </a:r>
          </a:p>
          <a:p>
            <a:pPr>
              <a:buFont typeface="Wingdings" panose="05000000000000000000" pitchFamily="2" charset="2"/>
              <a:buChar char="v"/>
            </a:pPr>
            <a:r>
              <a:rPr lang="en-US" altLang="en-US" dirty="0"/>
              <a:t>Distributed file system – remote directories are visible from a local machine</a:t>
            </a:r>
          </a:p>
          <a:p>
            <a:pPr>
              <a:buFont typeface="Wingdings" panose="05000000000000000000" pitchFamily="2" charset="2"/>
              <a:buChar char="v"/>
            </a:pPr>
            <a:endParaRPr lang="en-US" altLang="en-US" dirty="0"/>
          </a:p>
          <a:p>
            <a:pPr>
              <a:buFont typeface="Wingdings" panose="05000000000000000000" pitchFamily="2" charset="2"/>
              <a:buChar char="v"/>
            </a:pPr>
            <a:endParaRPr lang="en-US" altLang="en-US" dirty="0"/>
          </a:p>
          <a:p>
            <a:pPr>
              <a:buFont typeface="Wingdings" panose="05000000000000000000" pitchFamily="2" charset="2"/>
              <a:buChar char="v"/>
            </a:pPr>
            <a:endParaRPr lang="en-US" altLang="en-US" dirty="0"/>
          </a:p>
        </p:txBody>
      </p:sp>
    </p:spTree>
    <p:extLst>
      <p:ext uri="{BB962C8B-B14F-4D97-AF65-F5344CB8AC3E}">
        <p14:creationId xmlns:p14="http://schemas.microsoft.com/office/powerpoint/2010/main" val="1325043418"/>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Sharing – Remote File Systems</a:t>
            </a:r>
          </a:p>
        </p:txBody>
      </p:sp>
      <p:sp>
        <p:nvSpPr>
          <p:cNvPr id="5" name="Rectangle 3"/>
          <p:cNvSpPr txBox="1">
            <a:spLocks noChangeArrowheads="1"/>
          </p:cNvSpPr>
          <p:nvPr/>
        </p:nvSpPr>
        <p:spPr>
          <a:xfrm>
            <a:off x="468509" y="1305960"/>
            <a:ext cx="11069556"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altLang="en-US"/>
              <a:t>Allow a computer to mount one or more file systems from one or more machines</a:t>
            </a:r>
          </a:p>
          <a:p>
            <a:pPr>
              <a:buFont typeface="Wingdings" panose="05000000000000000000" pitchFamily="2" charset="2"/>
              <a:buChar char="v"/>
            </a:pPr>
            <a:r>
              <a:rPr lang="en-US" altLang="en-US"/>
              <a:t>Server- machine containing the files</a:t>
            </a:r>
          </a:p>
          <a:p>
            <a:pPr>
              <a:buFont typeface="Wingdings" panose="05000000000000000000" pitchFamily="2" charset="2"/>
              <a:buChar char="v"/>
            </a:pPr>
            <a:r>
              <a:rPr lang="en-US" altLang="en-US"/>
              <a:t>Client – machine seeking access to the file</a:t>
            </a:r>
          </a:p>
          <a:p>
            <a:pPr>
              <a:buFont typeface="Wingdings" panose="05000000000000000000" pitchFamily="2" charset="2"/>
              <a:buChar char="v"/>
            </a:pPr>
            <a:r>
              <a:rPr lang="en-US" altLang="en-US"/>
              <a:t>Server declares which files are accessible to which clients</a:t>
            </a:r>
          </a:p>
          <a:p>
            <a:pPr>
              <a:buFont typeface="Wingdings" panose="05000000000000000000" pitchFamily="2" charset="2"/>
              <a:buChar char="v"/>
            </a:pPr>
            <a:r>
              <a:rPr lang="en-US" altLang="en-US"/>
              <a:t>Server can serve multiple clients</a:t>
            </a:r>
          </a:p>
          <a:p>
            <a:pPr>
              <a:buFont typeface="Wingdings" panose="05000000000000000000" pitchFamily="2" charset="2"/>
              <a:buChar char="v"/>
            </a:pPr>
            <a:r>
              <a:rPr lang="en-US" altLang="en-US"/>
              <a:t>Clients can use multiple servers</a:t>
            </a:r>
          </a:p>
          <a:p>
            <a:pPr>
              <a:buFont typeface="Wingdings" panose="05000000000000000000" pitchFamily="2" charset="2"/>
              <a:buChar char="v"/>
            </a:pPr>
            <a:r>
              <a:rPr lang="en-US" altLang="en-US"/>
              <a:t>Authentication</a:t>
            </a:r>
          </a:p>
        </p:txBody>
      </p:sp>
    </p:spTree>
    <p:extLst>
      <p:ext uri="{BB962C8B-B14F-4D97-AF65-F5344CB8AC3E}">
        <p14:creationId xmlns:p14="http://schemas.microsoft.com/office/powerpoint/2010/main" val="2973529084"/>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93493" y="2967335"/>
            <a:ext cx="3805016" cy="1107996"/>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cap="none" spc="0">
                <a:ln w="9525">
                  <a:solidFill>
                    <a:schemeClr val="bg1"/>
                  </a:solidFill>
                  <a:prstDash val="solid"/>
                </a:ln>
                <a:solidFill>
                  <a:srgbClr val="0000FF"/>
                </a:solidFill>
                <a:effectLst>
                  <a:outerShdw blurRad="12700" dist="38100" dir="2700000" algn="tl" rotWithShape="0">
                    <a:schemeClr val="accent5">
                      <a:lumMod val="60000"/>
                      <a:lumOff val="40000"/>
                    </a:schemeClr>
                  </a:outerShdw>
                </a:effectLst>
              </a:rPr>
              <a:t>Thank You</a:t>
            </a:r>
          </a:p>
        </p:txBody>
      </p:sp>
    </p:spTree>
    <p:extLst>
      <p:ext uri="{BB962C8B-B14F-4D97-AF65-F5344CB8AC3E}">
        <p14:creationId xmlns:p14="http://schemas.microsoft.com/office/powerpoint/2010/main" val="383173223"/>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81400" y="4221893"/>
            <a:ext cx="6629400" cy="930877"/>
          </a:xfrm>
        </p:spPr>
        <p:txBody>
          <a:bodyPr wrap="square" numCol="1" compatLnSpc="1">
            <a:prstTxWarp prst="textNoShape">
              <a:avLst/>
            </a:prstTxWarp>
          </a:bodyPr>
          <a:lstStyle/>
          <a:p>
            <a:pPr algn="ctr">
              <a:defRPr/>
            </a:pPr>
            <a:r>
              <a:rPr lang="en-US" sz="2800" b="1">
                <a:latin typeface="Baskerville Old Face" panose="02020602080505020303" pitchFamily="18" charset="0"/>
              </a:rPr>
              <a:t>OPERATING SYSTEMS (CS F372)</a:t>
            </a:r>
            <a:r>
              <a:rPr lang="en-US" sz="2800">
                <a:latin typeface="Baskerville Old Face" panose="02020602080505020303" pitchFamily="18" charset="0"/>
              </a:rPr>
              <a:t> </a:t>
            </a:r>
            <a:br>
              <a:rPr lang="en-US" sz="2800">
                <a:latin typeface="Baskerville Old Face" panose="02020602080505020303" pitchFamily="18" charset="0"/>
              </a:rPr>
            </a:br>
            <a:r>
              <a:rPr lang="en-US" sz="2800">
                <a:latin typeface="Baskerville Old Face" panose="02020602080505020303" pitchFamily="18" charset="0"/>
              </a:rPr>
              <a:t>File System Implementation</a:t>
            </a:r>
            <a:r>
              <a:rPr lang="en-US" sz="2800">
                <a:latin typeface="Baskerville Old Face" panose="02020602080505020303" pitchFamily="18" charset="0"/>
                <a:cs typeface="Arial"/>
              </a:rPr>
              <a:t>	</a:t>
            </a:r>
          </a:p>
        </p:txBody>
      </p:sp>
      <p:sp>
        <p:nvSpPr>
          <p:cNvPr id="3" name="Content Placeholder 5"/>
          <p:cNvSpPr>
            <a:spLocks noGrp="1"/>
          </p:cNvSpPr>
          <p:nvPr/>
        </p:nvSpPr>
        <p:spPr>
          <a:xfrm>
            <a:off x="3802791" y="5189841"/>
            <a:ext cx="6019800" cy="533400"/>
          </a:xfrm>
          <a:prstGeom prst="rect">
            <a:avLst/>
          </a:prstGeom>
        </p:spPr>
        <p:txBody>
          <a:bodyPr vert="horz" lIns="91440" tIns="45720" rIns="91440" bIns="45720" rtlCol="0" anchor="b" anchorCtr="0">
            <a:noAutofit/>
          </a:bodyPr>
          <a:lstStyle>
            <a:defPPr>
              <a:defRPr lang="en-US"/>
            </a:defPPr>
            <a:lvl1pPr marL="0" indent="0" algn="r" defTabSz="914400" rtl="0" eaLnBrk="1" latinLnBrk="0" hangingPunct="1">
              <a:lnSpc>
                <a:spcPts val="1800"/>
              </a:lnSpc>
              <a:spcBef>
                <a:spcPct val="0"/>
              </a:spcBef>
              <a:buFont typeface="Arial" pitchFamily="34" charset="0"/>
              <a:buNone/>
              <a:defRPr sz="1800" kern="120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Book Antiqua" panose="02040602050305030304" pitchFamily="18" charset="0"/>
              </a:rPr>
              <a:t>Dr. Barsha Mitra</a:t>
            </a:r>
          </a:p>
          <a:p>
            <a:r>
              <a:rPr lang="en-US">
                <a:latin typeface="Book Antiqua" panose="02040602050305030304" pitchFamily="18" charset="0"/>
              </a:rPr>
              <a:t>CSIS Dept., BITS Pilani, Hyderabad Campus</a:t>
            </a:r>
          </a:p>
        </p:txBody>
      </p:sp>
    </p:spTree>
    <p:extLst>
      <p:ext uri="{BB962C8B-B14F-4D97-AF65-F5344CB8AC3E}">
        <p14:creationId xmlns:p14="http://schemas.microsoft.com/office/powerpoint/2010/main" val="420037545"/>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File-System Structure</a:t>
            </a:r>
          </a:p>
        </p:txBody>
      </p:sp>
      <p:sp>
        <p:nvSpPr>
          <p:cNvPr id="5" name="Rectangle 3"/>
          <p:cNvSpPr txBox="1">
            <a:spLocks noChangeArrowheads="1"/>
          </p:cNvSpPr>
          <p:nvPr/>
        </p:nvSpPr>
        <p:spPr>
          <a:xfrm>
            <a:off x="501760" y="1247771"/>
            <a:ext cx="11543382"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File structure</a:t>
            </a:r>
          </a:p>
          <a:p>
            <a:pPr lvl="1"/>
            <a:r>
              <a:rPr lang="en-US" altLang="en-US"/>
              <a:t>Logical storage unit</a:t>
            </a:r>
          </a:p>
          <a:p>
            <a:pPr lvl="1"/>
            <a:r>
              <a:rPr lang="en-US" altLang="en-US"/>
              <a:t>Collection of related information</a:t>
            </a:r>
            <a:endParaRPr lang="en-US" altLang="en-US" sz="800"/>
          </a:p>
          <a:p>
            <a:r>
              <a:rPr lang="en-US" altLang="en-US" b="1">
                <a:solidFill>
                  <a:srgbClr val="3366FF"/>
                </a:solidFill>
              </a:rPr>
              <a:t>File system</a:t>
            </a:r>
            <a:r>
              <a:rPr lang="en-US" altLang="en-US">
                <a:solidFill>
                  <a:srgbClr val="3366FF"/>
                </a:solidFill>
              </a:rPr>
              <a:t> </a:t>
            </a:r>
            <a:r>
              <a:rPr lang="en-US" altLang="en-US"/>
              <a:t>resides on secondary storage (disks)</a:t>
            </a:r>
          </a:p>
          <a:p>
            <a:pPr lvl="1"/>
            <a:r>
              <a:rPr lang="en-US" altLang="en-US"/>
              <a:t>Provides efficient and convenient access to disk by allowing data to be stored, located retrieved easily</a:t>
            </a:r>
          </a:p>
          <a:p>
            <a:r>
              <a:rPr lang="en-US" altLang="en-US"/>
              <a:t>Disk provides in-place rewrite and random access</a:t>
            </a:r>
          </a:p>
          <a:p>
            <a:pPr lvl="1"/>
            <a:r>
              <a:rPr lang="en-US" altLang="en-US"/>
              <a:t>I/O transfers performed in </a:t>
            </a:r>
            <a:r>
              <a:rPr lang="en-US" altLang="en-US" b="1">
                <a:solidFill>
                  <a:srgbClr val="3366FF"/>
                </a:solidFill>
              </a:rPr>
              <a:t>blocks</a:t>
            </a:r>
            <a:r>
              <a:rPr lang="en-US" altLang="en-US"/>
              <a:t> of </a:t>
            </a:r>
            <a:r>
              <a:rPr lang="en-US" altLang="en-US" b="1">
                <a:solidFill>
                  <a:srgbClr val="3366FF"/>
                </a:solidFill>
              </a:rPr>
              <a:t>sectors</a:t>
            </a:r>
            <a:r>
              <a:rPr lang="en-US" altLang="en-US"/>
              <a:t> (usually 512 bytes)</a:t>
            </a:r>
            <a:endParaRPr lang="en-US" altLang="en-US" sz="800"/>
          </a:p>
          <a:p>
            <a:r>
              <a:rPr lang="en-US" altLang="en-US" b="1">
                <a:solidFill>
                  <a:srgbClr val="3366FF"/>
                </a:solidFill>
              </a:rPr>
              <a:t>File control block</a:t>
            </a:r>
            <a:r>
              <a:rPr lang="en-US" altLang="en-US">
                <a:solidFill>
                  <a:srgbClr val="3366FF"/>
                </a:solidFill>
              </a:rPr>
              <a:t> </a:t>
            </a:r>
            <a:r>
              <a:rPr lang="en-US" altLang="en-US"/>
              <a:t>– storage structure consisting of information about a file</a:t>
            </a:r>
            <a:endParaRPr lang="en-US" altLang="en-US" sz="800"/>
          </a:p>
          <a:p>
            <a:r>
              <a:rPr lang="en-US" altLang="en-US" b="1">
                <a:solidFill>
                  <a:srgbClr val="3366FF"/>
                </a:solidFill>
              </a:rPr>
              <a:t>Device driver</a:t>
            </a:r>
            <a:r>
              <a:rPr lang="en-US" altLang="en-US">
                <a:solidFill>
                  <a:srgbClr val="3366FF"/>
                </a:solidFill>
              </a:rPr>
              <a:t> </a:t>
            </a:r>
            <a:r>
              <a:rPr lang="en-US" altLang="en-US"/>
              <a:t>controls the physical device </a:t>
            </a:r>
          </a:p>
          <a:p>
            <a:r>
              <a:rPr lang="en-US" altLang="en-US"/>
              <a:t>File system organized into layers</a:t>
            </a:r>
          </a:p>
          <a:p>
            <a:endParaRPr lang="en-US" altLang="en-US"/>
          </a:p>
        </p:txBody>
      </p:sp>
    </p:spTree>
    <p:extLst>
      <p:ext uri="{BB962C8B-B14F-4D97-AF65-F5344CB8AC3E}">
        <p14:creationId xmlns:p14="http://schemas.microsoft.com/office/powerpoint/2010/main" val="164295430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106920" y="1404720"/>
            <a:ext cx="6680160" cy="300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Touchscreen devices require new interfaces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Mouse not possible or not desired</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Actions and selection based on gestures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Virtual keyboard for text entry</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Voice commands</a:t>
            </a:r>
            <a:endParaRPr lang="en-IN" sz="2400" b="0" strike="noStrike" spc="-1">
              <a:latin typeface="Arial"/>
            </a:endParaRPr>
          </a:p>
          <a:p>
            <a:pPr algn="just">
              <a:lnSpc>
                <a:spcPct val="114000"/>
              </a:lnSpc>
            </a:pPr>
            <a:endParaRPr lang="en-IN" sz="2400" b="0" strike="noStrike" spc="-1">
              <a:latin typeface="Arial"/>
            </a:endParaRPr>
          </a:p>
          <a:p>
            <a:pPr algn="just">
              <a:lnSpc>
                <a:spcPct val="114000"/>
              </a:lnSpc>
            </a:pPr>
            <a:endParaRPr lang="en-IN" sz="2400" b="0" strike="noStrike" spc="-1">
              <a:latin typeface="Arial"/>
            </a:endParaRPr>
          </a:p>
        </p:txBody>
      </p:sp>
      <p:sp>
        <p:nvSpPr>
          <p:cNvPr id="110" name="CustomShape 2"/>
          <p:cNvSpPr/>
          <p:nvPr/>
        </p:nvSpPr>
        <p:spPr>
          <a:xfrm>
            <a:off x="0" y="0"/>
            <a:ext cx="8912520" cy="130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User and Operating-System Interface: Touchscreen Interface</a:t>
            </a:r>
            <a:endParaRPr lang="en-IN" sz="4000" b="0" strike="noStrike" spc="-1">
              <a:latin typeface="Arial"/>
            </a:endParaRPr>
          </a:p>
        </p:txBody>
      </p:sp>
      <p:pic>
        <p:nvPicPr>
          <p:cNvPr id="111" name="Picture 4"/>
          <p:cNvPicPr/>
          <p:nvPr/>
        </p:nvPicPr>
        <p:blipFill>
          <a:blip r:embed="rId2"/>
          <a:stretch>
            <a:fillRect/>
          </a:stretch>
        </p:blipFill>
        <p:spPr>
          <a:xfrm>
            <a:off x="5976720" y="1849320"/>
            <a:ext cx="6049800" cy="4370760"/>
          </a:xfrm>
          <a:prstGeom prst="rect">
            <a:avLst/>
          </a:prstGeom>
          <a:ln>
            <a:noFill/>
          </a:ln>
        </p:spPr>
      </p:pic>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Layered File System</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67546" y="1505585"/>
            <a:ext cx="247650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509055"/>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65513" y="30233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System Layers</a:t>
            </a:r>
          </a:p>
        </p:txBody>
      </p:sp>
      <p:sp>
        <p:nvSpPr>
          <p:cNvPr id="5" name="Rectangle 3"/>
          <p:cNvSpPr txBox="1">
            <a:spLocks noChangeArrowheads="1"/>
          </p:cNvSpPr>
          <p:nvPr/>
        </p:nvSpPr>
        <p:spPr>
          <a:xfrm>
            <a:off x="240030" y="1305960"/>
            <a:ext cx="11635739"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defRPr/>
            </a:pPr>
            <a:r>
              <a:rPr lang="en-US" altLang="en-US" b="1">
                <a:solidFill>
                  <a:srgbClr val="3366FF"/>
                </a:solidFill>
              </a:rPr>
              <a:t>Device drivers </a:t>
            </a:r>
            <a:r>
              <a:rPr lang="en-US" altLang="en-US"/>
              <a:t>manage I/O devices at the I/O control layer</a:t>
            </a:r>
          </a:p>
          <a:p>
            <a:pPr>
              <a:defRPr/>
            </a:pPr>
            <a:r>
              <a:rPr lang="en-US" altLang="en-US" b="1">
                <a:solidFill>
                  <a:srgbClr val="3366FF"/>
                </a:solidFill>
              </a:rPr>
              <a:t>Basic file system – </a:t>
            </a:r>
            <a:r>
              <a:rPr lang="en-US" altLang="en-US"/>
              <a:t>gives generic commands to device driver to read and write physical disk blocks</a:t>
            </a:r>
            <a:endParaRPr lang="en-US" altLang="ja-JP"/>
          </a:p>
          <a:p>
            <a:pPr lvl="1">
              <a:defRPr/>
            </a:pPr>
            <a:r>
              <a:rPr lang="en-US" altLang="en-US"/>
              <a:t>Also manages memory buffers and caches (allocation, freeing, replacement) </a:t>
            </a:r>
          </a:p>
          <a:p>
            <a:pPr lvl="1">
              <a:defRPr/>
            </a:pPr>
            <a:r>
              <a:rPr lang="en-US" altLang="en-US"/>
              <a:t>Buffers hold data in transit</a:t>
            </a:r>
          </a:p>
          <a:p>
            <a:pPr lvl="1">
              <a:defRPr/>
            </a:pPr>
            <a:r>
              <a:rPr lang="en-US" altLang="en-US"/>
              <a:t>Caches hold frequently used file system metadata</a:t>
            </a:r>
            <a:endParaRPr lang="en-US" altLang="ja-JP" b="1">
              <a:solidFill>
                <a:srgbClr val="3366FF"/>
              </a:solidFill>
            </a:endParaRPr>
          </a:p>
          <a:p>
            <a:pPr>
              <a:defRPr/>
            </a:pPr>
            <a:r>
              <a:rPr lang="en-US" altLang="en-US" b="1">
                <a:solidFill>
                  <a:srgbClr val="3366FF"/>
                </a:solidFill>
              </a:rPr>
              <a:t>File organization module </a:t>
            </a:r>
            <a:r>
              <a:rPr lang="en-US" altLang="en-US"/>
              <a:t>understands files, logical blocks, and physical blocks, maps logical block address to physical block address</a:t>
            </a:r>
          </a:p>
          <a:p>
            <a:r>
              <a:rPr lang="en-US" altLang="en-US" b="1">
                <a:solidFill>
                  <a:srgbClr val="3366FF"/>
                </a:solidFill>
              </a:rPr>
              <a:t>Logical file system </a:t>
            </a:r>
            <a:r>
              <a:rPr lang="en-US" altLang="en-US"/>
              <a:t>manages metadata information</a:t>
            </a:r>
          </a:p>
          <a:p>
            <a:pPr lvl="1"/>
            <a:r>
              <a:rPr lang="en-US" altLang="en-US"/>
              <a:t>Translates file name into file no., file handle, location by maintaining file control blocks</a:t>
            </a:r>
          </a:p>
          <a:p>
            <a:pPr lvl="1"/>
            <a:r>
              <a:rPr lang="en-US" altLang="en-US"/>
              <a:t>Directory management</a:t>
            </a:r>
          </a:p>
          <a:p>
            <a:pPr lvl="1"/>
            <a:r>
              <a:rPr lang="en-US" altLang="en-US"/>
              <a:t>Protection</a:t>
            </a:r>
          </a:p>
          <a:p>
            <a:pPr>
              <a:defRPr/>
            </a:pPr>
            <a:endParaRPr lang="en-US" altLang="en-US"/>
          </a:p>
          <a:p>
            <a:pPr lvl="1">
              <a:buClr>
                <a:srgbClr val="993300"/>
              </a:buClr>
              <a:buSzPct val="90000"/>
              <a:buFont typeface="Monotype Sorts" pitchFamily="-84" charset="2"/>
              <a:buChar char="n"/>
              <a:defRPr/>
            </a:pPr>
            <a:endParaRPr lang="en-US" altLang="en-US"/>
          </a:p>
          <a:p>
            <a:pPr marL="1027113" lvl="3" indent="-341313">
              <a:buClr>
                <a:srgbClr val="993300"/>
              </a:buClr>
              <a:buSzPct val="90000"/>
              <a:buFont typeface="Monotype Sorts" pitchFamily="-84" charset="2"/>
              <a:buChar char="n"/>
              <a:defRPr/>
            </a:pPr>
            <a:endParaRPr lang="en-US" altLang="en-US"/>
          </a:p>
          <a:p>
            <a:pPr>
              <a:defRPr/>
            </a:pPr>
            <a:endParaRPr lang="en-US" altLang="en-US"/>
          </a:p>
        </p:txBody>
      </p:sp>
    </p:spTree>
    <p:extLst>
      <p:ext uri="{BB962C8B-B14F-4D97-AF65-F5344CB8AC3E}">
        <p14:creationId xmlns:p14="http://schemas.microsoft.com/office/powerpoint/2010/main" val="2459347203"/>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System Implementation</a:t>
            </a:r>
          </a:p>
        </p:txBody>
      </p:sp>
      <p:sp>
        <p:nvSpPr>
          <p:cNvPr id="5" name="Rectangle 3"/>
          <p:cNvSpPr txBox="1">
            <a:spLocks noChangeArrowheads="1"/>
          </p:cNvSpPr>
          <p:nvPr/>
        </p:nvSpPr>
        <p:spPr>
          <a:xfrm>
            <a:off x="465513" y="1305960"/>
            <a:ext cx="11072552"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We have system calls at the API level, but how do we implement their functions?</a:t>
            </a:r>
          </a:p>
          <a:p>
            <a:pPr lvl="1"/>
            <a:r>
              <a:rPr lang="en-US" altLang="en-US"/>
              <a:t>On-disk and in-memory structures</a:t>
            </a:r>
          </a:p>
          <a:p>
            <a:r>
              <a:rPr lang="en-US" altLang="en-US" b="1">
                <a:solidFill>
                  <a:srgbClr val="3366FF"/>
                </a:solidFill>
              </a:rPr>
              <a:t>Boot control block</a:t>
            </a:r>
            <a:r>
              <a:rPr lang="en-US" altLang="en-US">
                <a:solidFill>
                  <a:srgbClr val="3366FF"/>
                </a:solidFill>
              </a:rPr>
              <a:t> </a:t>
            </a:r>
            <a:r>
              <a:rPr lang="en-US" altLang="en-US"/>
              <a:t>contains info. needed by system to boot OS from that volume</a:t>
            </a:r>
          </a:p>
          <a:p>
            <a:pPr lvl="1"/>
            <a:r>
              <a:rPr lang="en-US" altLang="en-US"/>
              <a:t>Needed if volume contains OS, usually first block of volume</a:t>
            </a:r>
          </a:p>
          <a:p>
            <a:r>
              <a:rPr lang="en-US" altLang="en-US" b="1">
                <a:solidFill>
                  <a:srgbClr val="3366FF"/>
                </a:solidFill>
              </a:rPr>
              <a:t>Volume control block </a:t>
            </a:r>
            <a:r>
              <a:rPr lang="en-US" altLang="en-US" b="1">
                <a:solidFill>
                  <a:srgbClr val="000000"/>
                </a:solidFill>
              </a:rPr>
              <a:t>(</a:t>
            </a:r>
            <a:r>
              <a:rPr lang="en-US" altLang="en-US" b="1">
                <a:solidFill>
                  <a:srgbClr val="3366FF"/>
                </a:solidFill>
              </a:rPr>
              <a:t>superblock, master file table</a:t>
            </a:r>
            <a:r>
              <a:rPr lang="en-US" altLang="en-US" b="1">
                <a:solidFill>
                  <a:srgbClr val="000000"/>
                </a:solidFill>
              </a:rPr>
              <a:t>)</a:t>
            </a:r>
            <a:r>
              <a:rPr lang="en-US" altLang="en-US">
                <a:solidFill>
                  <a:srgbClr val="3366FF"/>
                </a:solidFill>
              </a:rPr>
              <a:t> </a:t>
            </a:r>
            <a:r>
              <a:rPr lang="en-US" altLang="en-US"/>
              <a:t>contains volume/partition details</a:t>
            </a:r>
          </a:p>
          <a:p>
            <a:pPr lvl="1"/>
            <a:r>
              <a:rPr lang="en-US" altLang="en-US"/>
              <a:t>Total # of blocks, # of free blocks, block size, free block pointers or array</a:t>
            </a:r>
          </a:p>
          <a:p>
            <a:r>
              <a:rPr lang="en-US" altLang="en-US"/>
              <a:t>Directory structure organizes the files</a:t>
            </a:r>
          </a:p>
          <a:p>
            <a:pPr lvl="1"/>
            <a:r>
              <a:rPr lang="en-US" altLang="en-US"/>
              <a:t>Names and inode numbers, master file table</a:t>
            </a:r>
          </a:p>
        </p:txBody>
      </p:sp>
    </p:spTree>
    <p:extLst>
      <p:ext uri="{BB962C8B-B14F-4D97-AF65-F5344CB8AC3E}">
        <p14:creationId xmlns:p14="http://schemas.microsoft.com/office/powerpoint/2010/main" val="425690563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System Implementation</a:t>
            </a:r>
          </a:p>
        </p:txBody>
      </p:sp>
      <p:sp>
        <p:nvSpPr>
          <p:cNvPr id="5" name="Rectangle 3"/>
          <p:cNvSpPr txBox="1">
            <a:spLocks noChangeArrowheads="1"/>
          </p:cNvSpPr>
          <p:nvPr/>
        </p:nvSpPr>
        <p:spPr>
          <a:xfrm>
            <a:off x="465513" y="1305960"/>
            <a:ext cx="11072552"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Per-file </a:t>
            </a:r>
            <a:r>
              <a:rPr lang="en-US" altLang="en-US" b="1">
                <a:solidFill>
                  <a:srgbClr val="3366FF"/>
                </a:solidFill>
              </a:rPr>
              <a:t>File Control Block </a:t>
            </a:r>
            <a:r>
              <a:rPr lang="en-US" altLang="en-US" b="1">
                <a:solidFill>
                  <a:srgbClr val="000000"/>
                </a:solidFill>
              </a:rPr>
              <a:t>(</a:t>
            </a:r>
            <a:r>
              <a:rPr lang="en-US" altLang="en-US" b="1">
                <a:solidFill>
                  <a:srgbClr val="3366FF"/>
                </a:solidFill>
              </a:rPr>
              <a:t>FCB</a:t>
            </a:r>
            <a:r>
              <a:rPr lang="en-US" altLang="en-US" b="1"/>
              <a:t>)</a:t>
            </a:r>
            <a:r>
              <a:rPr lang="en-US" altLang="en-US"/>
              <a:t> contains many details about the file</a:t>
            </a:r>
          </a:p>
          <a:p>
            <a:pPr lvl="1"/>
            <a:r>
              <a:rPr lang="en-US" altLang="en-US"/>
              <a:t>unique identifier to allow association with a directory entry, permissions, size, dates</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77483" y="3197975"/>
            <a:ext cx="350996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388743"/>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In-Memory File System Structures</a:t>
            </a:r>
          </a:p>
        </p:txBody>
      </p:sp>
      <p:sp>
        <p:nvSpPr>
          <p:cNvPr id="5" name="Rectangle 3"/>
          <p:cNvSpPr txBox="1">
            <a:spLocks noChangeArrowheads="1"/>
          </p:cNvSpPr>
          <p:nvPr/>
        </p:nvSpPr>
        <p:spPr>
          <a:xfrm>
            <a:off x="465513" y="1305960"/>
            <a:ext cx="11072552"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b="1">
                <a:solidFill>
                  <a:srgbClr val="FF0000"/>
                </a:solidFill>
              </a:rPr>
              <a:t>in-memory mount table </a:t>
            </a:r>
            <a:r>
              <a:rPr lang="en-US" altLang="en-US"/>
              <a:t>– info. about each mounted volume</a:t>
            </a:r>
          </a:p>
          <a:p>
            <a:r>
              <a:rPr lang="en-US" altLang="en-US" b="1">
                <a:solidFill>
                  <a:srgbClr val="FF0000"/>
                </a:solidFill>
              </a:rPr>
              <a:t>in-memory directory structure cache </a:t>
            </a:r>
            <a:r>
              <a:rPr lang="en-US" altLang="en-US"/>
              <a:t>– directory info. of recently accessed directories</a:t>
            </a:r>
          </a:p>
          <a:p>
            <a:r>
              <a:rPr lang="en-US" altLang="en-US" b="1">
                <a:solidFill>
                  <a:srgbClr val="FF0000"/>
                </a:solidFill>
              </a:rPr>
              <a:t>system-wide open-file table </a:t>
            </a:r>
            <a:r>
              <a:rPr lang="en-US" altLang="en-US"/>
              <a:t>– copy of FCB of each open file</a:t>
            </a:r>
          </a:p>
          <a:p>
            <a:r>
              <a:rPr lang="en-US" altLang="en-US" b="1">
                <a:solidFill>
                  <a:srgbClr val="FF0000"/>
                </a:solidFill>
              </a:rPr>
              <a:t>per-process open-file table </a:t>
            </a:r>
            <a:r>
              <a:rPr lang="en-US" altLang="en-US"/>
              <a:t>– pointer to the appropriate entry in the system-wide open-file table</a:t>
            </a:r>
          </a:p>
          <a:p>
            <a:r>
              <a:rPr lang="en-US" altLang="en-US" b="1">
                <a:solidFill>
                  <a:srgbClr val="FF0000"/>
                </a:solidFill>
              </a:rPr>
              <a:t>buffers</a:t>
            </a:r>
            <a:r>
              <a:rPr lang="en-US" altLang="en-US"/>
              <a:t> – hold file system blocks when are read from disk or written to disk</a:t>
            </a:r>
          </a:p>
        </p:txBody>
      </p:sp>
    </p:spTree>
    <p:extLst>
      <p:ext uri="{BB962C8B-B14F-4D97-AF65-F5344CB8AC3E}">
        <p14:creationId xmlns:p14="http://schemas.microsoft.com/office/powerpoint/2010/main" val="4200787265"/>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Virtual File System</a:t>
            </a:r>
          </a:p>
        </p:txBody>
      </p:sp>
      <p:sp>
        <p:nvSpPr>
          <p:cNvPr id="5" name="Rectangle 3"/>
          <p:cNvSpPr txBox="1">
            <a:spLocks noChangeArrowheads="1"/>
          </p:cNvSpPr>
          <p:nvPr/>
        </p:nvSpPr>
        <p:spPr>
          <a:xfrm>
            <a:off x="465513" y="1305960"/>
            <a:ext cx="5985163"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VFS allows the same system call interface (the API) to be used for different types of file systems</a:t>
            </a:r>
          </a:p>
          <a:p>
            <a:pPr lvl="1"/>
            <a:r>
              <a:rPr lang="en-US" altLang="en-US"/>
              <a:t>Separates file-system generic operations from implementation details</a:t>
            </a:r>
          </a:p>
          <a:p>
            <a:pPr lvl="1"/>
            <a:r>
              <a:rPr lang="en-US" altLang="en-US"/>
              <a:t>Unique network wide representation of file</a:t>
            </a:r>
          </a:p>
          <a:p>
            <a:pPr lvl="2"/>
            <a:r>
              <a:rPr lang="en-US" altLang="en-US"/>
              <a:t>Implements </a:t>
            </a:r>
            <a:r>
              <a:rPr lang="en-US" altLang="en-US" b="1" err="1">
                <a:solidFill>
                  <a:srgbClr val="3366FF"/>
                </a:solidFill>
              </a:rPr>
              <a:t>vnodes</a:t>
            </a:r>
            <a:r>
              <a:rPr lang="en-US" altLang="en-US"/>
              <a:t> which hold inodes or network file details</a:t>
            </a:r>
          </a:p>
          <a:p>
            <a:pPr lvl="1"/>
            <a:r>
              <a:rPr lang="en-US" altLang="en-US"/>
              <a:t>Dispatches operation to appropriate file system implementation routines</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41776" y="1676401"/>
            <a:ext cx="4492625"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691373"/>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Directory Implementation</a:t>
            </a:r>
          </a:p>
        </p:txBody>
      </p:sp>
      <p:sp>
        <p:nvSpPr>
          <p:cNvPr id="5" name="Rectangle 3"/>
          <p:cNvSpPr txBox="1">
            <a:spLocks noChangeArrowheads="1"/>
          </p:cNvSpPr>
          <p:nvPr/>
        </p:nvSpPr>
        <p:spPr>
          <a:xfrm>
            <a:off x="545523" y="1676401"/>
            <a:ext cx="11072552" cy="3814680"/>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b="1"/>
              <a:t>Linear list</a:t>
            </a:r>
            <a:r>
              <a:rPr lang="en-US" altLang="en-US"/>
              <a:t> of file names with pointer to the data blocks</a:t>
            </a:r>
          </a:p>
          <a:p>
            <a:pPr lvl="1"/>
            <a:r>
              <a:rPr lang="en-US" altLang="en-US"/>
              <a:t>Simple to program</a:t>
            </a:r>
          </a:p>
          <a:p>
            <a:pPr lvl="1"/>
            <a:r>
              <a:rPr lang="en-US" altLang="en-US"/>
              <a:t>Time-consuming to execute</a:t>
            </a:r>
          </a:p>
          <a:p>
            <a:pPr lvl="2"/>
            <a:r>
              <a:rPr lang="en-US" altLang="en-US"/>
              <a:t>Linear search time</a:t>
            </a:r>
          </a:p>
          <a:p>
            <a:pPr lvl="2"/>
            <a:r>
              <a:rPr lang="en-US" altLang="en-US"/>
              <a:t>Could keep ordered alphabetically via linked list or use B+ tree</a:t>
            </a:r>
          </a:p>
          <a:p>
            <a:r>
              <a:rPr lang="en-US" altLang="en-US" b="1"/>
              <a:t>Hash Table</a:t>
            </a:r>
            <a:r>
              <a:rPr lang="en-US" altLang="en-US"/>
              <a:t> – linear list (for directory entries) with hash data structure</a:t>
            </a:r>
          </a:p>
          <a:p>
            <a:pPr lvl="1"/>
            <a:r>
              <a:rPr lang="en-US" altLang="en-US"/>
              <a:t>Decreases directory search time</a:t>
            </a:r>
          </a:p>
          <a:p>
            <a:pPr lvl="1"/>
            <a:r>
              <a:rPr lang="en-US" altLang="en-US" b="1">
                <a:solidFill>
                  <a:srgbClr val="3366FF"/>
                </a:solidFill>
              </a:rPr>
              <a:t>Collisions</a:t>
            </a:r>
            <a:r>
              <a:rPr lang="en-US" altLang="en-US">
                <a:solidFill>
                  <a:srgbClr val="3366FF"/>
                </a:solidFill>
              </a:rPr>
              <a:t> </a:t>
            </a:r>
            <a:r>
              <a:rPr lang="en-US" altLang="en-US"/>
              <a:t>– situations where two file names hash to the same location</a:t>
            </a:r>
          </a:p>
          <a:p>
            <a:pPr lvl="1"/>
            <a:r>
              <a:rPr lang="en-US" altLang="en-US"/>
              <a:t>Only good if entries are fixed size, or use chained-overflow method</a:t>
            </a:r>
          </a:p>
        </p:txBody>
      </p:sp>
    </p:spTree>
    <p:extLst>
      <p:ext uri="{BB962C8B-B14F-4D97-AF65-F5344CB8AC3E}">
        <p14:creationId xmlns:p14="http://schemas.microsoft.com/office/powerpoint/2010/main" val="2568457857"/>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4418012" y="1543397"/>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Allocation Methods - Contiguous</a:t>
            </a:r>
          </a:p>
        </p:txBody>
      </p:sp>
      <p:sp>
        <p:nvSpPr>
          <p:cNvPr id="5" name="Rectangle 3"/>
          <p:cNvSpPr txBox="1">
            <a:spLocks noChangeArrowheads="1"/>
          </p:cNvSpPr>
          <p:nvPr/>
        </p:nvSpPr>
        <p:spPr>
          <a:xfrm>
            <a:off x="95814" y="1405283"/>
            <a:ext cx="5916366"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a:t>Allocation method refers to how disk blocks are allocated for files</a:t>
            </a:r>
          </a:p>
          <a:p>
            <a:r>
              <a:rPr lang="en-US" altLang="en-US" b="1">
                <a:solidFill>
                  <a:srgbClr val="3366FF"/>
                </a:solidFill>
              </a:rPr>
              <a:t>Contiguous allocation </a:t>
            </a:r>
            <a:r>
              <a:rPr lang="en-US" altLang="en-US">
                <a:solidFill>
                  <a:srgbClr val="000000"/>
                </a:solidFill>
              </a:rPr>
              <a:t>– </a:t>
            </a:r>
            <a:r>
              <a:rPr lang="en-US" altLang="en-US"/>
              <a:t>each file occupies set of contiguous blocks</a:t>
            </a:r>
          </a:p>
          <a:p>
            <a:pPr lvl="1"/>
            <a:r>
              <a:rPr lang="en-US" altLang="en-US"/>
              <a:t>Best performance in most cases</a:t>
            </a:r>
          </a:p>
          <a:p>
            <a:pPr lvl="1"/>
            <a:r>
              <a:rPr lang="en-US" altLang="en-US"/>
              <a:t>Simple – only starting location (block #) and length (number of blocks) are required</a:t>
            </a:r>
          </a:p>
          <a:p>
            <a:pPr lvl="1"/>
            <a:r>
              <a:rPr lang="en-US" altLang="en-US"/>
              <a:t>Problems include finding space for file, knowing file size, external fragmentation, need for </a:t>
            </a:r>
            <a:r>
              <a:rPr lang="en-US" altLang="en-US" b="1">
                <a:solidFill>
                  <a:srgbClr val="3366FF"/>
                </a:solidFill>
              </a:rPr>
              <a:t>compaction off-line</a:t>
            </a:r>
            <a:r>
              <a:rPr lang="en-US" altLang="en-US"/>
              <a:t> (</a:t>
            </a:r>
            <a:r>
              <a:rPr lang="en-US" altLang="en-US" b="1">
                <a:solidFill>
                  <a:srgbClr val="3366FF"/>
                </a:solidFill>
              </a:rPr>
              <a:t>downtime</a:t>
            </a:r>
            <a:r>
              <a:rPr lang="en-US" altLang="en-US"/>
              <a:t>) or </a:t>
            </a:r>
            <a:r>
              <a:rPr lang="en-US" altLang="en-US" b="1">
                <a:solidFill>
                  <a:srgbClr val="3366FF"/>
                </a:solidFill>
              </a:rPr>
              <a:t>on-line</a:t>
            </a:r>
          </a:p>
          <a:p>
            <a:endParaRPr lang="en-US" altLang="en-US"/>
          </a:p>
        </p:txBody>
      </p:sp>
      <p:sp>
        <p:nvSpPr>
          <p:cNvPr id="7" name="Rectangle 6"/>
          <p:cNvSpPr>
            <a:spLocks noGrp="1" noChangeArrowheads="1"/>
          </p:cNvSpPr>
          <p:nvPr/>
        </p:nvSpPr>
        <p:spPr bwMode="auto">
          <a:xfrm>
            <a:off x="7739062" y="1596566"/>
            <a:ext cx="3844925"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0" hangingPunct="0">
              <a:spcBef>
                <a:spcPct val="35000"/>
              </a:spcBef>
              <a:spcAft>
                <a:spcPct val="0"/>
              </a:spcAft>
              <a:buClr>
                <a:srgbClr val="993300"/>
              </a:buClr>
              <a:buSzPct val="90000"/>
              <a:buFont typeface="Monotype Sorts" pitchFamily="-84" charset="2"/>
              <a:buChar char="n"/>
              <a:defRPr kumimoji="1" sz="1800" kern="1200">
                <a:solidFill>
                  <a:schemeClr val="tx1"/>
                </a:solidFill>
                <a:latin typeface="+mn-lt"/>
                <a:ea typeface="MS PGothic" pitchFamily="34" charset="-128"/>
                <a:cs typeface="ＭＳ Ｐゴシック" charset="-128"/>
              </a:defRPr>
            </a:lvl1pPr>
            <a:lvl2pPr marL="742950" indent="-285750" algn="l" defTabSz="914400" rtl="0" eaLnBrk="0" fontAlgn="base" latinLnBrk="0" hangingPunct="0">
              <a:spcBef>
                <a:spcPct val="35000"/>
              </a:spcBef>
              <a:spcAft>
                <a:spcPct val="0"/>
              </a:spcAft>
              <a:buClr>
                <a:srgbClr val="CC6600"/>
              </a:buClr>
              <a:buSzPct val="80000"/>
              <a:buFont typeface="Monotype Sorts" pitchFamily="-84" charset="2"/>
              <a:buChar char="l"/>
              <a:defRPr kumimoji="1" sz="1800" kern="1200">
                <a:solidFill>
                  <a:schemeClr val="tx1"/>
                </a:solidFill>
                <a:latin typeface="+mn-lt"/>
                <a:ea typeface="MS PGothic" pitchFamily="34" charset="-128"/>
                <a:cs typeface="+mn-cs"/>
              </a:defRPr>
            </a:lvl2pPr>
            <a:lvl3pPr marL="1085850" indent="-228600" algn="l" defTabSz="914400" rtl="0" eaLnBrk="0" fontAlgn="base" latinLnBrk="0" hangingPunct="0">
              <a:spcBef>
                <a:spcPct val="35000"/>
              </a:spcBef>
              <a:spcAft>
                <a:spcPct val="0"/>
              </a:spcAft>
              <a:buClr>
                <a:srgbClr val="009900"/>
              </a:buClr>
              <a:buSzPct val="75000"/>
              <a:buFont typeface="Webdings" panose="05030102010509060703" pitchFamily="18" charset="2"/>
              <a:buChar char="4"/>
              <a:defRPr kumimoji="1" sz="1800" kern="1200">
                <a:solidFill>
                  <a:schemeClr val="tx1"/>
                </a:solidFill>
                <a:latin typeface="+mn-lt"/>
                <a:ea typeface="MS PGothic" pitchFamily="34" charset="-128"/>
                <a:cs typeface="+mn-cs"/>
              </a:defRPr>
            </a:lvl3pPr>
            <a:lvl4pPr marL="1428750" indent="-228600" algn="l" defTabSz="914400" rtl="0" eaLnBrk="0" fontAlgn="base" latinLnBrk="0" hangingPunct="0">
              <a:spcBef>
                <a:spcPct val="35000"/>
              </a:spcBef>
              <a:spcAft>
                <a:spcPct val="0"/>
              </a:spcAft>
              <a:buClr>
                <a:schemeClr val="hlink"/>
              </a:buClr>
              <a:buSzPct val="75000"/>
              <a:buChar char="–"/>
              <a:defRPr kumimoji="1" sz="1800" kern="1200">
                <a:solidFill>
                  <a:schemeClr val="tx1"/>
                </a:solidFill>
                <a:latin typeface="+mn-lt"/>
                <a:ea typeface="MS PGothic" pitchFamily="34" charset="-128"/>
                <a:cs typeface="+mn-cs"/>
              </a:defRPr>
            </a:lvl4pPr>
            <a:lvl5pPr marL="17716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MS PGothic" pitchFamily="34" charset="-128"/>
                <a:cs typeface="+mn-cs"/>
              </a:defRPr>
            </a:lvl5pPr>
            <a:lvl6pPr marL="22288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6pPr>
            <a:lvl7pPr marL="26860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7pPr>
            <a:lvl8pPr marL="31432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8pPr>
            <a:lvl9pPr marL="36004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9pPr>
          </a:lstStyle>
          <a:p>
            <a:r>
              <a:rPr lang="en-US" altLang="en-US"/>
              <a:t>Mapping from logical to physical</a:t>
            </a:r>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45861" y="2281589"/>
            <a:ext cx="357663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5171158"/>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Allocation Methods - Linked</a:t>
            </a:r>
          </a:p>
        </p:txBody>
      </p:sp>
      <p:sp>
        <p:nvSpPr>
          <p:cNvPr id="5" name="Rectangle 3"/>
          <p:cNvSpPr txBox="1">
            <a:spLocks noChangeArrowheads="1"/>
          </p:cNvSpPr>
          <p:nvPr/>
        </p:nvSpPr>
        <p:spPr>
          <a:xfrm>
            <a:off x="400627" y="1374540"/>
            <a:ext cx="5958147"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b="1">
                <a:solidFill>
                  <a:srgbClr val="3366FF"/>
                </a:solidFill>
              </a:rPr>
              <a:t>Linked allocation </a:t>
            </a:r>
            <a:r>
              <a:rPr lang="en-US" altLang="en-US">
                <a:solidFill>
                  <a:srgbClr val="000000"/>
                </a:solidFill>
              </a:rPr>
              <a:t>– each file a linked list of blocks</a:t>
            </a:r>
          </a:p>
          <a:p>
            <a:pPr lvl="1"/>
            <a:r>
              <a:rPr lang="en-US" altLang="en-US">
                <a:solidFill>
                  <a:srgbClr val="000000"/>
                </a:solidFill>
              </a:rPr>
              <a:t>File ends at nil pointer</a:t>
            </a:r>
          </a:p>
          <a:p>
            <a:pPr lvl="1"/>
            <a:r>
              <a:rPr lang="en-US" altLang="en-US">
                <a:solidFill>
                  <a:srgbClr val="000000"/>
                </a:solidFill>
              </a:rPr>
              <a:t>Each block contains pointer to next block</a:t>
            </a:r>
          </a:p>
          <a:p>
            <a:pPr lvl="1"/>
            <a:r>
              <a:rPr lang="en-US" altLang="en-US">
                <a:solidFill>
                  <a:srgbClr val="000000"/>
                </a:solidFill>
              </a:rPr>
              <a:t>No compaction, no external fragmentation</a:t>
            </a:r>
          </a:p>
          <a:p>
            <a:pPr lvl="1"/>
            <a:r>
              <a:rPr lang="en-US" altLang="en-US">
                <a:solidFill>
                  <a:srgbClr val="000000"/>
                </a:solidFill>
              </a:rPr>
              <a:t>Free space management system called when new block needed</a:t>
            </a:r>
          </a:p>
          <a:p>
            <a:pPr lvl="1"/>
            <a:r>
              <a:rPr lang="en-US" altLang="en-US">
                <a:solidFill>
                  <a:srgbClr val="000000"/>
                </a:solidFill>
              </a:rPr>
              <a:t>Improve efficiency by clustering blocks into groups</a:t>
            </a:r>
          </a:p>
          <a:p>
            <a:pPr lvl="1"/>
            <a:r>
              <a:rPr lang="en-US" altLang="en-US">
                <a:solidFill>
                  <a:srgbClr val="000000"/>
                </a:solidFill>
              </a:rPr>
              <a:t>Reliability can be a problem</a:t>
            </a:r>
          </a:p>
          <a:p>
            <a:pPr lvl="1"/>
            <a:r>
              <a:rPr lang="en-US" altLang="en-US">
                <a:solidFill>
                  <a:srgbClr val="000000"/>
                </a:solidFill>
              </a:rPr>
              <a:t>Locating a block can take many I/Os and disk seeks</a:t>
            </a:r>
          </a:p>
          <a:p>
            <a:pPr>
              <a:buFont typeface="Monotype Sorts" pitchFamily="-84" charset="2"/>
              <a:buNone/>
            </a:pPr>
            <a:endParaRPr lang="en-US" altLang="en-US"/>
          </a:p>
          <a:p>
            <a:endParaRPr lang="en-US" altLang="en-US"/>
          </a:p>
          <a:p>
            <a:endParaRPr lang="en-US" alt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77434" y="1859757"/>
            <a:ext cx="4543425"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674373"/>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File Allocation Table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41181" y="1482091"/>
            <a:ext cx="5481638"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00626" y="3366046"/>
            <a:ext cx="7268903" cy="156966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2400" b="1" u="sng">
                <a:solidFill>
                  <a:srgbClr val="000000"/>
                </a:solidFill>
              </a:rPr>
              <a:t>FAT (File Allocation Table) </a:t>
            </a:r>
          </a:p>
          <a:p>
            <a:r>
              <a:rPr lang="en-US" altLang="en-US" sz="2400">
                <a:solidFill>
                  <a:srgbClr val="000000"/>
                </a:solidFill>
              </a:rPr>
              <a:t>Beginning of volume has table, indexed by block number</a:t>
            </a:r>
          </a:p>
          <a:p>
            <a:pPr lvl="1"/>
            <a:r>
              <a:rPr lang="en-US" altLang="en-US" sz="2400">
                <a:solidFill>
                  <a:srgbClr val="000000"/>
                </a:solidFill>
              </a:rPr>
              <a:t>Much like a linked list </a:t>
            </a:r>
          </a:p>
          <a:p>
            <a:pPr lvl="1"/>
            <a:r>
              <a:rPr lang="en-US" altLang="en-US" sz="2400">
                <a:solidFill>
                  <a:srgbClr val="000000"/>
                </a:solidFill>
              </a:rPr>
              <a:t>New block allocation simple</a:t>
            </a:r>
          </a:p>
        </p:txBody>
      </p:sp>
    </p:spTree>
    <p:extLst>
      <p:ext uri="{BB962C8B-B14F-4D97-AF65-F5344CB8AC3E}">
        <p14:creationId xmlns:p14="http://schemas.microsoft.com/office/powerpoint/2010/main" val="258494444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659160" y="1750680"/>
            <a:ext cx="10675440" cy="7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algn="just">
              <a:lnSpc>
                <a:spcPct val="114000"/>
              </a:lnSpc>
            </a:pPr>
            <a:r>
              <a:rPr lang="en-GB" sz="3600" b="0" strike="noStrike" spc="-1">
                <a:solidFill>
                  <a:srgbClr val="000000"/>
                </a:solidFill>
                <a:latin typeface="Calibri"/>
                <a:ea typeface="DejaVu Sans"/>
              </a:rPr>
              <a:t>Choice of Interface</a:t>
            </a:r>
            <a:endParaRPr lang="en-IN" sz="3600" b="0" strike="noStrike" spc="-1">
              <a:latin typeface="Arial"/>
            </a:endParaRPr>
          </a:p>
        </p:txBody>
      </p:sp>
      <p:sp>
        <p:nvSpPr>
          <p:cNvPr id="113" name="CustomShape 2"/>
          <p:cNvSpPr/>
          <p:nvPr/>
        </p:nvSpPr>
        <p:spPr>
          <a:xfrm>
            <a:off x="0" y="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User and Operating-System Interface:</a:t>
            </a:r>
            <a:endParaRPr lang="en-IN" sz="4000" b="0" strike="noStrike" spc="-1">
              <a:latin typeface="Arial"/>
            </a:endParaRPr>
          </a:p>
        </p:txBody>
      </p:sp>
      <p:pic>
        <p:nvPicPr>
          <p:cNvPr id="114" name="Picture 2"/>
          <p:cNvPicPr/>
          <p:nvPr/>
        </p:nvPicPr>
        <p:blipFill>
          <a:blip r:embed="rId2"/>
          <a:stretch>
            <a:fillRect/>
          </a:stretch>
        </p:blipFill>
        <p:spPr>
          <a:xfrm>
            <a:off x="5997240" y="1526040"/>
            <a:ext cx="4169520" cy="4169520"/>
          </a:xfrm>
          <a:prstGeom prst="rect">
            <a:avLst/>
          </a:prstGeom>
          <a:ln>
            <a:noFill/>
          </a:ln>
        </p:spPr>
      </p:pic>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Allocation Methods - Indexed</a:t>
            </a:r>
          </a:p>
        </p:txBody>
      </p:sp>
      <p:sp>
        <p:nvSpPr>
          <p:cNvPr id="5" name="Rectangle 3"/>
          <p:cNvSpPr txBox="1">
            <a:spLocks noChangeArrowheads="1"/>
          </p:cNvSpPr>
          <p:nvPr/>
        </p:nvSpPr>
        <p:spPr>
          <a:xfrm>
            <a:off x="465512" y="1305960"/>
            <a:ext cx="11726487" cy="5057775"/>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buFont typeface="Wingdings" charset="2"/>
              <a:buChar char="v"/>
            </a:pPr>
            <a:r>
              <a:rPr lang="en-US" altLang="en-US" b="1">
                <a:solidFill>
                  <a:srgbClr val="3366FF"/>
                </a:solidFill>
              </a:rPr>
              <a:t>Indexed allocation - </a:t>
            </a:r>
            <a:r>
              <a:rPr lang="en-US" altLang="en-US">
                <a:solidFill>
                  <a:srgbClr val="000000"/>
                </a:solidFill>
              </a:rPr>
              <a:t>Each file has its own </a:t>
            </a:r>
            <a:r>
              <a:rPr lang="en-US" altLang="en-US" b="1">
                <a:solidFill>
                  <a:srgbClr val="3366FF"/>
                </a:solidFill>
              </a:rPr>
              <a:t>index block</a:t>
            </a:r>
            <a:r>
              <a:rPr lang="en-US" altLang="en-US">
                <a:solidFill>
                  <a:srgbClr val="000000"/>
                </a:solidFill>
              </a:rPr>
              <a:t> of pointers to its data blocks</a:t>
            </a:r>
          </a:p>
          <a:p>
            <a:endParaRPr lang="en-US" alt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550623" y="1913973"/>
            <a:ext cx="22860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1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6068" y="1859757"/>
            <a:ext cx="4967287"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Grp="1" noChangeArrowheads="1"/>
          </p:cNvSpPr>
          <p:nvPr/>
        </p:nvSpPr>
        <p:spPr bwMode="auto">
          <a:xfrm>
            <a:off x="261331" y="4423917"/>
            <a:ext cx="6067424" cy="207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0" hangingPunct="0">
              <a:spcBef>
                <a:spcPct val="35000"/>
              </a:spcBef>
              <a:spcAft>
                <a:spcPct val="0"/>
              </a:spcAft>
              <a:buClr>
                <a:srgbClr val="993300"/>
              </a:buClr>
              <a:buSzPct val="90000"/>
              <a:buFont typeface="Monotype Sorts" pitchFamily="-84" charset="2"/>
              <a:buChar char="n"/>
              <a:defRPr kumimoji="1" sz="1800" kern="1200">
                <a:solidFill>
                  <a:schemeClr val="tx1"/>
                </a:solidFill>
                <a:latin typeface="+mn-lt"/>
                <a:ea typeface="MS PGothic" pitchFamily="34" charset="-128"/>
                <a:cs typeface="ＭＳ Ｐゴシック" charset="-128"/>
              </a:defRPr>
            </a:lvl1pPr>
            <a:lvl2pPr marL="742950" indent="-285750" algn="l" defTabSz="914400" rtl="0" eaLnBrk="0" fontAlgn="base" latinLnBrk="0" hangingPunct="0">
              <a:spcBef>
                <a:spcPct val="35000"/>
              </a:spcBef>
              <a:spcAft>
                <a:spcPct val="0"/>
              </a:spcAft>
              <a:buClr>
                <a:srgbClr val="CC6600"/>
              </a:buClr>
              <a:buSzPct val="80000"/>
              <a:buFont typeface="Monotype Sorts" pitchFamily="-84" charset="2"/>
              <a:buChar char="l"/>
              <a:defRPr kumimoji="1" sz="1800" kern="1200">
                <a:solidFill>
                  <a:schemeClr val="tx1"/>
                </a:solidFill>
                <a:latin typeface="+mn-lt"/>
                <a:ea typeface="MS PGothic" pitchFamily="34" charset="-128"/>
                <a:cs typeface="+mn-cs"/>
              </a:defRPr>
            </a:lvl2pPr>
            <a:lvl3pPr marL="1085850" indent="-228600" algn="l" defTabSz="914400" rtl="0" eaLnBrk="0" fontAlgn="base" latinLnBrk="0" hangingPunct="0">
              <a:spcBef>
                <a:spcPct val="35000"/>
              </a:spcBef>
              <a:spcAft>
                <a:spcPct val="0"/>
              </a:spcAft>
              <a:buClr>
                <a:srgbClr val="009900"/>
              </a:buClr>
              <a:buSzPct val="75000"/>
              <a:buFont typeface="Webdings" panose="05030102010509060703" pitchFamily="18" charset="2"/>
              <a:buChar char="4"/>
              <a:defRPr kumimoji="1" sz="1800" kern="1200">
                <a:solidFill>
                  <a:schemeClr val="tx1"/>
                </a:solidFill>
                <a:latin typeface="+mn-lt"/>
                <a:ea typeface="MS PGothic" pitchFamily="34" charset="-128"/>
                <a:cs typeface="+mn-cs"/>
              </a:defRPr>
            </a:lvl3pPr>
            <a:lvl4pPr marL="1428750" indent="-228600" algn="l" defTabSz="914400" rtl="0" eaLnBrk="0" fontAlgn="base" latinLnBrk="0" hangingPunct="0">
              <a:spcBef>
                <a:spcPct val="35000"/>
              </a:spcBef>
              <a:spcAft>
                <a:spcPct val="0"/>
              </a:spcAft>
              <a:buClr>
                <a:schemeClr val="hlink"/>
              </a:buClr>
              <a:buSzPct val="75000"/>
              <a:buChar char="–"/>
              <a:defRPr kumimoji="1" sz="1800" kern="1200">
                <a:solidFill>
                  <a:schemeClr val="tx1"/>
                </a:solidFill>
                <a:latin typeface="+mn-lt"/>
                <a:ea typeface="MS PGothic" pitchFamily="34" charset="-128"/>
                <a:cs typeface="+mn-cs"/>
              </a:defRPr>
            </a:lvl4pPr>
            <a:lvl5pPr marL="17716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MS PGothic" pitchFamily="34" charset="-128"/>
                <a:cs typeface="+mn-cs"/>
              </a:defRPr>
            </a:lvl5pPr>
            <a:lvl6pPr marL="22288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6pPr>
            <a:lvl7pPr marL="26860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7pPr>
            <a:lvl8pPr marL="31432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8pPr>
            <a:lvl9pPr marL="36004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9pPr>
          </a:lstStyle>
          <a:p>
            <a:pPr>
              <a:lnSpc>
                <a:spcPct val="90000"/>
              </a:lnSpc>
              <a:buFont typeface="Wingdings" charset="2"/>
              <a:buChar char="v"/>
            </a:pPr>
            <a:r>
              <a:rPr lang="en-US" altLang="en-US" sz="2400"/>
              <a:t>Need index table</a:t>
            </a:r>
          </a:p>
          <a:p>
            <a:pPr>
              <a:lnSpc>
                <a:spcPct val="90000"/>
              </a:lnSpc>
              <a:buFont typeface="Wingdings" charset="2"/>
              <a:buChar char="v"/>
            </a:pPr>
            <a:r>
              <a:rPr lang="en-US" altLang="en-US" sz="2400"/>
              <a:t>Random access</a:t>
            </a:r>
          </a:p>
          <a:p>
            <a:pPr>
              <a:lnSpc>
                <a:spcPct val="90000"/>
              </a:lnSpc>
              <a:buFont typeface="Wingdings" charset="2"/>
              <a:buChar char="v"/>
            </a:pPr>
            <a:r>
              <a:rPr lang="en-US" altLang="en-US" sz="2400"/>
              <a:t>Dynamic access without external fragmentation, but have overhead of index block</a:t>
            </a:r>
          </a:p>
          <a:p>
            <a:pPr>
              <a:lnSpc>
                <a:spcPct val="90000"/>
              </a:lnSpc>
              <a:buFont typeface="Wingdings" charset="2"/>
              <a:buChar char="v"/>
            </a:pPr>
            <a:endParaRPr lang="en-US" altLang="en-US" sz="2400"/>
          </a:p>
          <a:p>
            <a:pPr>
              <a:lnSpc>
                <a:spcPct val="90000"/>
              </a:lnSpc>
              <a:buFont typeface="Wingdings" charset="2"/>
              <a:buChar char="v"/>
            </a:pPr>
            <a:endParaRPr lang="en-US" altLang="en-US" sz="2400"/>
          </a:p>
        </p:txBody>
      </p:sp>
    </p:spTree>
    <p:extLst>
      <p:ext uri="{BB962C8B-B14F-4D97-AF65-F5344CB8AC3E}">
        <p14:creationId xmlns:p14="http://schemas.microsoft.com/office/powerpoint/2010/main" val="4066289218"/>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Free Space Management</a:t>
            </a:r>
          </a:p>
        </p:txBody>
      </p:sp>
      <p:sp>
        <p:nvSpPr>
          <p:cNvPr id="6" name="Rectangle 5"/>
          <p:cNvSpPr>
            <a:spLocks noGrp="1" noChangeArrowheads="1"/>
          </p:cNvSpPr>
          <p:nvPr/>
        </p:nvSpPr>
        <p:spPr bwMode="auto">
          <a:xfrm>
            <a:off x="1453572" y="1348625"/>
            <a:ext cx="82042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0" hangingPunct="0">
              <a:spcBef>
                <a:spcPct val="35000"/>
              </a:spcBef>
              <a:spcAft>
                <a:spcPct val="0"/>
              </a:spcAft>
              <a:buClr>
                <a:srgbClr val="993300"/>
              </a:buClr>
              <a:buSzPct val="90000"/>
              <a:buFont typeface="Monotype Sorts" pitchFamily="-84" charset="2"/>
              <a:buChar char="n"/>
              <a:defRPr kumimoji="1" sz="1800" kern="1200">
                <a:solidFill>
                  <a:schemeClr val="tx1"/>
                </a:solidFill>
                <a:latin typeface="+mn-lt"/>
                <a:ea typeface="MS PGothic" pitchFamily="34" charset="-128"/>
                <a:cs typeface="ＭＳ Ｐゴシック" charset="-128"/>
              </a:defRPr>
            </a:lvl1pPr>
            <a:lvl2pPr marL="742950" indent="-285750" algn="l" defTabSz="914400" rtl="0" eaLnBrk="0" fontAlgn="base" latinLnBrk="0" hangingPunct="0">
              <a:spcBef>
                <a:spcPct val="35000"/>
              </a:spcBef>
              <a:spcAft>
                <a:spcPct val="0"/>
              </a:spcAft>
              <a:buClr>
                <a:srgbClr val="CC6600"/>
              </a:buClr>
              <a:buSzPct val="80000"/>
              <a:buFont typeface="Monotype Sorts" pitchFamily="-84" charset="2"/>
              <a:buChar char="l"/>
              <a:defRPr kumimoji="1" sz="1800" kern="1200">
                <a:solidFill>
                  <a:schemeClr val="tx1"/>
                </a:solidFill>
                <a:latin typeface="+mn-lt"/>
                <a:ea typeface="MS PGothic" pitchFamily="34" charset="-128"/>
                <a:cs typeface="+mn-cs"/>
              </a:defRPr>
            </a:lvl2pPr>
            <a:lvl3pPr marL="1085850" indent="-228600" algn="l" defTabSz="914400" rtl="0" eaLnBrk="0" fontAlgn="base" latinLnBrk="0" hangingPunct="0">
              <a:spcBef>
                <a:spcPct val="35000"/>
              </a:spcBef>
              <a:spcAft>
                <a:spcPct val="0"/>
              </a:spcAft>
              <a:buClr>
                <a:srgbClr val="009900"/>
              </a:buClr>
              <a:buSzPct val="75000"/>
              <a:buFont typeface="Webdings" panose="05030102010509060703" pitchFamily="18" charset="2"/>
              <a:buChar char="4"/>
              <a:defRPr kumimoji="1" sz="1800" kern="1200">
                <a:solidFill>
                  <a:schemeClr val="tx1"/>
                </a:solidFill>
                <a:latin typeface="+mn-lt"/>
                <a:ea typeface="MS PGothic" pitchFamily="34" charset="-128"/>
                <a:cs typeface="+mn-cs"/>
              </a:defRPr>
            </a:lvl3pPr>
            <a:lvl4pPr marL="1428750" indent="-228600" algn="l" defTabSz="914400" rtl="0" eaLnBrk="0" fontAlgn="base" latinLnBrk="0" hangingPunct="0">
              <a:spcBef>
                <a:spcPct val="35000"/>
              </a:spcBef>
              <a:spcAft>
                <a:spcPct val="0"/>
              </a:spcAft>
              <a:buClr>
                <a:schemeClr val="hlink"/>
              </a:buClr>
              <a:buSzPct val="75000"/>
              <a:buChar char="–"/>
              <a:defRPr kumimoji="1" sz="1800" kern="1200">
                <a:solidFill>
                  <a:schemeClr val="tx1"/>
                </a:solidFill>
                <a:latin typeface="+mn-lt"/>
                <a:ea typeface="MS PGothic" pitchFamily="34" charset="-128"/>
                <a:cs typeface="+mn-cs"/>
              </a:defRPr>
            </a:lvl4pPr>
            <a:lvl5pPr marL="17716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MS PGothic" pitchFamily="34" charset="-128"/>
                <a:cs typeface="+mn-cs"/>
              </a:defRPr>
            </a:lvl5pPr>
            <a:lvl6pPr marL="22288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6pPr>
            <a:lvl7pPr marL="26860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7pPr>
            <a:lvl8pPr marL="31432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8pPr>
            <a:lvl9pPr marL="36004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9pPr>
          </a:lstStyle>
          <a:p>
            <a:pPr>
              <a:buFont typeface="Wingdings" charset="2"/>
              <a:buChar char="v"/>
            </a:pPr>
            <a:r>
              <a:rPr lang="en-US" altLang="en-US"/>
              <a:t>File system maintains </a:t>
            </a:r>
            <a:r>
              <a:rPr lang="en-US" altLang="en-US" b="1">
                <a:solidFill>
                  <a:srgbClr val="3366FF"/>
                </a:solidFill>
              </a:rPr>
              <a:t>free-space list </a:t>
            </a:r>
            <a:r>
              <a:rPr lang="en-US" altLang="en-US"/>
              <a:t>to track available blocks/clusters</a:t>
            </a:r>
          </a:p>
          <a:p>
            <a:pPr lvl="1">
              <a:buFont typeface="Wingdings" charset="2"/>
              <a:buChar char="v"/>
            </a:pPr>
            <a:r>
              <a:rPr lang="en-US" altLang="en-US"/>
              <a:t>(Using term </a:t>
            </a:r>
            <a:r>
              <a:rPr lang="ja-JP" altLang="en-US"/>
              <a:t>“</a:t>
            </a:r>
            <a:r>
              <a:rPr lang="en-US" altLang="ja-JP"/>
              <a:t>block</a:t>
            </a:r>
            <a:r>
              <a:rPr lang="ja-JP" altLang="en-US"/>
              <a:t>”</a:t>
            </a:r>
            <a:r>
              <a:rPr lang="en-US" altLang="ja-JP"/>
              <a:t> for simplicity)</a:t>
            </a:r>
          </a:p>
          <a:p>
            <a:pPr>
              <a:buFont typeface="Wingdings" charset="2"/>
              <a:buChar char="v"/>
            </a:pPr>
            <a:r>
              <a:rPr lang="en-US" altLang="en-US" b="1">
                <a:solidFill>
                  <a:srgbClr val="3366FF"/>
                </a:solidFill>
              </a:rPr>
              <a:t>Bit vector </a:t>
            </a:r>
            <a:r>
              <a:rPr lang="en-US" altLang="en-US"/>
              <a:t>or </a:t>
            </a:r>
            <a:r>
              <a:rPr lang="en-US" altLang="en-US" b="1">
                <a:solidFill>
                  <a:srgbClr val="3366FF"/>
                </a:solidFill>
              </a:rPr>
              <a:t>bit map </a:t>
            </a:r>
            <a:r>
              <a:rPr lang="en-US" altLang="en-US"/>
              <a:t> (</a:t>
            </a:r>
            <a:r>
              <a:rPr lang="en-US" altLang="en-US" b="1" i="1"/>
              <a:t>n</a:t>
            </a:r>
            <a:r>
              <a:rPr lang="en-US" altLang="en-US"/>
              <a:t> blocks)</a:t>
            </a:r>
          </a:p>
        </p:txBody>
      </p:sp>
      <p:grpSp>
        <p:nvGrpSpPr>
          <p:cNvPr id="7" name="Group 6"/>
          <p:cNvGrpSpPr/>
          <p:nvPr/>
        </p:nvGrpSpPr>
        <p:grpSpPr>
          <a:xfrm>
            <a:off x="3264911" y="2555126"/>
            <a:ext cx="3878263" cy="1944688"/>
            <a:chOff x="2784475" y="2216150"/>
            <a:chExt cx="3878263" cy="1944688"/>
          </a:xfrm>
        </p:grpSpPr>
        <p:sp>
          <p:nvSpPr>
            <p:cNvPr id="11" name="Rectangle 10"/>
            <p:cNvSpPr>
              <a:spLocks noChangeArrowheads="1"/>
            </p:cNvSpPr>
            <p:nvPr/>
          </p:nvSpPr>
          <p:spPr bwMode="auto">
            <a:xfrm>
              <a:off x="3017838" y="2627313"/>
              <a:ext cx="360362" cy="361950"/>
            </a:xfrm>
            <a:prstGeom prst="rect">
              <a:avLst/>
            </a:prstGeom>
            <a:solidFill>
              <a:schemeClr val="bg1"/>
            </a:solidFill>
            <a:ln w="9525">
              <a:solidFill>
                <a:schemeClr val="tx1"/>
              </a:solidFill>
              <a:miter lim="800000"/>
            </a:ln>
          </p:spPr>
          <p:txBody>
            <a:bodyPr wrap="none" lIns="91435" tIns="45718" rIns="91435" bIns="45718"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endParaRPr lang="en-US" altLang="en-US"/>
            </a:p>
          </p:txBody>
        </p:sp>
        <p:sp>
          <p:nvSpPr>
            <p:cNvPr id="12" name="Rectangle 11"/>
            <p:cNvSpPr>
              <a:spLocks noChangeArrowheads="1"/>
            </p:cNvSpPr>
            <p:nvPr/>
          </p:nvSpPr>
          <p:spPr bwMode="auto">
            <a:xfrm>
              <a:off x="3346450" y="2627313"/>
              <a:ext cx="360363" cy="361950"/>
            </a:xfrm>
            <a:prstGeom prst="rect">
              <a:avLst/>
            </a:prstGeom>
            <a:solidFill>
              <a:schemeClr val="bg1"/>
            </a:solidFill>
            <a:ln w="9525">
              <a:solidFill>
                <a:schemeClr val="tx1"/>
              </a:solidFill>
              <a:miter lim="800000"/>
            </a:ln>
          </p:spPr>
          <p:txBody>
            <a:bodyPr wrap="none" lIns="91435" tIns="45718" rIns="91435" bIns="45718"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endParaRPr lang="en-US" altLang="en-US"/>
            </a:p>
          </p:txBody>
        </p:sp>
        <p:sp>
          <p:nvSpPr>
            <p:cNvPr id="13" name="Rectangle 12"/>
            <p:cNvSpPr>
              <a:spLocks noChangeArrowheads="1"/>
            </p:cNvSpPr>
            <p:nvPr/>
          </p:nvSpPr>
          <p:spPr bwMode="auto">
            <a:xfrm>
              <a:off x="3675063" y="2627313"/>
              <a:ext cx="360362" cy="361950"/>
            </a:xfrm>
            <a:prstGeom prst="rect">
              <a:avLst/>
            </a:prstGeom>
            <a:solidFill>
              <a:schemeClr val="bg1"/>
            </a:solidFill>
            <a:ln w="9525">
              <a:solidFill>
                <a:schemeClr val="tx1"/>
              </a:solidFill>
              <a:miter lim="800000"/>
            </a:ln>
          </p:spPr>
          <p:txBody>
            <a:bodyPr wrap="none" lIns="91435" tIns="45718" rIns="91435" bIns="45718"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endParaRPr lang="en-US" altLang="en-US"/>
            </a:p>
          </p:txBody>
        </p:sp>
        <p:sp>
          <p:nvSpPr>
            <p:cNvPr id="14" name="Rectangle 13"/>
            <p:cNvSpPr>
              <a:spLocks noChangeArrowheads="1"/>
            </p:cNvSpPr>
            <p:nvPr/>
          </p:nvSpPr>
          <p:spPr bwMode="auto">
            <a:xfrm>
              <a:off x="4003675" y="2627313"/>
              <a:ext cx="360363" cy="361950"/>
            </a:xfrm>
            <a:prstGeom prst="rect">
              <a:avLst/>
            </a:prstGeom>
            <a:solidFill>
              <a:schemeClr val="bg1"/>
            </a:solidFill>
            <a:ln w="9525">
              <a:solidFill>
                <a:schemeClr val="tx1"/>
              </a:solidFill>
              <a:miter lim="800000"/>
            </a:ln>
          </p:spPr>
          <p:txBody>
            <a:bodyPr wrap="none" lIns="91435" tIns="45718" rIns="91435" bIns="45718"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endParaRPr lang="en-US" altLang="en-US"/>
            </a:p>
          </p:txBody>
        </p:sp>
        <p:sp>
          <p:nvSpPr>
            <p:cNvPr id="15" name="Rectangle 14"/>
            <p:cNvSpPr>
              <a:spLocks noChangeArrowheads="1"/>
            </p:cNvSpPr>
            <p:nvPr/>
          </p:nvSpPr>
          <p:spPr bwMode="auto">
            <a:xfrm>
              <a:off x="4332288" y="2627313"/>
              <a:ext cx="360362" cy="361950"/>
            </a:xfrm>
            <a:prstGeom prst="rect">
              <a:avLst/>
            </a:prstGeom>
            <a:solidFill>
              <a:schemeClr val="bg1"/>
            </a:solidFill>
            <a:ln w="9525">
              <a:solidFill>
                <a:schemeClr val="tx1"/>
              </a:solidFill>
              <a:miter lim="800000"/>
            </a:ln>
          </p:spPr>
          <p:txBody>
            <a:bodyPr wrap="none" lIns="91435" tIns="45718" rIns="91435" bIns="45718"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endParaRPr lang="en-US" altLang="en-US"/>
            </a:p>
          </p:txBody>
        </p:sp>
        <p:sp>
          <p:nvSpPr>
            <p:cNvPr id="16" name="Rectangle 15"/>
            <p:cNvSpPr>
              <a:spLocks noChangeArrowheads="1"/>
            </p:cNvSpPr>
            <p:nvPr/>
          </p:nvSpPr>
          <p:spPr bwMode="auto">
            <a:xfrm>
              <a:off x="4660900" y="2627313"/>
              <a:ext cx="360363" cy="361950"/>
            </a:xfrm>
            <a:prstGeom prst="rect">
              <a:avLst/>
            </a:prstGeom>
            <a:solidFill>
              <a:schemeClr val="bg1"/>
            </a:solidFill>
            <a:ln w="9525">
              <a:solidFill>
                <a:schemeClr val="tx1"/>
              </a:solidFill>
              <a:miter lim="800000"/>
            </a:ln>
          </p:spPr>
          <p:txBody>
            <a:bodyPr wrap="none" lIns="91435" tIns="45718" rIns="91435" bIns="45718"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endParaRPr lang="en-US" altLang="en-US"/>
            </a:p>
          </p:txBody>
        </p:sp>
        <p:sp>
          <p:nvSpPr>
            <p:cNvPr id="17" name="Rectangle 16"/>
            <p:cNvSpPr>
              <a:spLocks noChangeArrowheads="1"/>
            </p:cNvSpPr>
            <p:nvPr/>
          </p:nvSpPr>
          <p:spPr bwMode="auto">
            <a:xfrm>
              <a:off x="5022850" y="2627313"/>
              <a:ext cx="1219200" cy="361950"/>
            </a:xfrm>
            <a:prstGeom prst="rect">
              <a:avLst/>
            </a:prstGeom>
            <a:solidFill>
              <a:schemeClr val="bg1"/>
            </a:solidFill>
            <a:ln w="9525">
              <a:solidFill>
                <a:schemeClr val="tx1"/>
              </a:solidFill>
              <a:miter lim="800000"/>
            </a:ln>
          </p:spPr>
          <p:txBody>
            <a:bodyPr wrap="none" lIns="91435" tIns="45718" rIns="91435" bIns="45718"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lgn="ctr"/>
              <a:r>
                <a:rPr lang="en-US" altLang="en-US" sz="2000">
                  <a:latin typeface="Helvetica" panose="020B0604020202020204" pitchFamily="34" charset="0"/>
                </a:rPr>
                <a:t>…</a:t>
              </a:r>
              <a:endParaRPr lang="en-US" altLang="en-US">
                <a:latin typeface="Helvetica" panose="020B0604020202020204" pitchFamily="34" charset="0"/>
              </a:endParaRPr>
            </a:p>
          </p:txBody>
        </p:sp>
        <p:sp>
          <p:nvSpPr>
            <p:cNvPr id="18" name="Rectangle 17"/>
            <p:cNvSpPr>
              <a:spLocks noChangeArrowheads="1"/>
            </p:cNvSpPr>
            <p:nvPr/>
          </p:nvSpPr>
          <p:spPr bwMode="auto">
            <a:xfrm>
              <a:off x="6242050" y="2627313"/>
              <a:ext cx="360363" cy="361950"/>
            </a:xfrm>
            <a:prstGeom prst="rect">
              <a:avLst/>
            </a:prstGeom>
            <a:solidFill>
              <a:schemeClr val="bg1"/>
            </a:solidFill>
            <a:ln w="9525">
              <a:solidFill>
                <a:schemeClr val="tx1"/>
              </a:solidFill>
              <a:miter lim="800000"/>
            </a:ln>
          </p:spPr>
          <p:txBody>
            <a:bodyPr wrap="none" lIns="91435" tIns="45718" rIns="91435" bIns="45718"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endParaRPr lang="en-US" altLang="en-US"/>
            </a:p>
          </p:txBody>
        </p:sp>
        <p:sp>
          <p:nvSpPr>
            <p:cNvPr id="19" name="Text Box 12"/>
            <p:cNvSpPr txBox="1">
              <a:spLocks noChangeArrowheads="1"/>
            </p:cNvSpPr>
            <p:nvPr/>
          </p:nvSpPr>
          <p:spPr bwMode="auto">
            <a:xfrm>
              <a:off x="30400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lgn="ctr">
                <a:spcBef>
                  <a:spcPct val="50000"/>
                </a:spcBef>
              </a:pPr>
              <a:r>
                <a:rPr lang="en-US" altLang="en-US">
                  <a:latin typeface="Helvetica" panose="020B0604020202020204" pitchFamily="34" charset="0"/>
                </a:rPr>
                <a:t>0</a:t>
              </a:r>
            </a:p>
          </p:txBody>
        </p:sp>
        <p:sp>
          <p:nvSpPr>
            <p:cNvPr id="20" name="Text Box 13"/>
            <p:cNvSpPr txBox="1">
              <a:spLocks noChangeArrowheads="1"/>
            </p:cNvSpPr>
            <p:nvPr/>
          </p:nvSpPr>
          <p:spPr bwMode="auto">
            <a:xfrm>
              <a:off x="33448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lgn="ctr">
                <a:spcBef>
                  <a:spcPct val="50000"/>
                </a:spcBef>
              </a:pPr>
              <a:r>
                <a:rPr lang="en-US" altLang="en-US">
                  <a:latin typeface="Helvetica" panose="020B0604020202020204" pitchFamily="34" charset="0"/>
                </a:rPr>
                <a:t>1</a:t>
              </a:r>
            </a:p>
          </p:txBody>
        </p:sp>
        <p:sp>
          <p:nvSpPr>
            <p:cNvPr id="21" name="Text Box 14"/>
            <p:cNvSpPr txBox="1">
              <a:spLocks noChangeArrowheads="1"/>
            </p:cNvSpPr>
            <p:nvPr/>
          </p:nvSpPr>
          <p:spPr bwMode="auto">
            <a:xfrm>
              <a:off x="38020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lgn="ctr">
                <a:spcBef>
                  <a:spcPct val="50000"/>
                </a:spcBef>
              </a:pPr>
              <a:r>
                <a:rPr lang="en-US" altLang="en-US">
                  <a:latin typeface="Helvetica" panose="020B0604020202020204" pitchFamily="34" charset="0"/>
                </a:rPr>
                <a:t>2</a:t>
              </a:r>
            </a:p>
          </p:txBody>
        </p:sp>
        <p:sp>
          <p:nvSpPr>
            <p:cNvPr id="22" name="Text Box 15"/>
            <p:cNvSpPr txBox="1">
              <a:spLocks noChangeArrowheads="1"/>
            </p:cNvSpPr>
            <p:nvPr/>
          </p:nvSpPr>
          <p:spPr bwMode="auto">
            <a:xfrm>
              <a:off x="6132513" y="2216150"/>
              <a:ext cx="53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lgn="ctr">
                <a:spcBef>
                  <a:spcPct val="50000"/>
                </a:spcBef>
              </a:pPr>
              <a:r>
                <a:rPr lang="en-US" altLang="en-US" b="1" i="1">
                  <a:latin typeface="Helvetica" panose="020B0604020202020204" pitchFamily="34" charset="0"/>
                </a:rPr>
                <a:t>n</a:t>
              </a:r>
              <a:r>
                <a:rPr lang="en-US" altLang="en-US">
                  <a:latin typeface="Helvetica" panose="020B0604020202020204" pitchFamily="34" charset="0"/>
                </a:rPr>
                <a:t>-1</a:t>
              </a:r>
            </a:p>
          </p:txBody>
        </p:sp>
        <p:sp>
          <p:nvSpPr>
            <p:cNvPr id="23" name="Text Box 16"/>
            <p:cNvSpPr txBox="1">
              <a:spLocks noChangeArrowheads="1"/>
            </p:cNvSpPr>
            <p:nvPr/>
          </p:nvSpPr>
          <p:spPr bwMode="auto">
            <a:xfrm>
              <a:off x="2784475" y="3479800"/>
              <a:ext cx="81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lgn="ctr">
                <a:spcBef>
                  <a:spcPct val="50000"/>
                </a:spcBef>
              </a:pPr>
              <a:r>
                <a:rPr lang="en-US" altLang="en-US">
                  <a:latin typeface="Helvetica" panose="020B0604020202020204" pitchFamily="34" charset="0"/>
                </a:rPr>
                <a:t>bit[</a:t>
              </a:r>
              <a:r>
                <a:rPr lang="en-US" altLang="en-US" b="1" i="1">
                  <a:latin typeface="Helvetica" panose="020B0604020202020204" pitchFamily="34" charset="0"/>
                </a:rPr>
                <a:t>i</a:t>
              </a:r>
              <a:r>
                <a:rPr lang="en-US" altLang="en-US">
                  <a:latin typeface="Helvetica" panose="020B0604020202020204" pitchFamily="34" charset="0"/>
                </a:rPr>
                <a:t>] =</a:t>
              </a:r>
            </a:p>
          </p:txBody>
        </p:sp>
        <p:sp>
          <p:nvSpPr>
            <p:cNvPr id="24" name="Text Box 17"/>
            <p:cNvSpPr txBox="1">
              <a:spLocks noChangeArrowheads="1"/>
            </p:cNvSpPr>
            <p:nvPr/>
          </p:nvSpPr>
          <p:spPr bwMode="auto">
            <a:xfrm rot="-5400000">
              <a:off x="3142456" y="3482182"/>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lgn="ctr">
                <a:spcBef>
                  <a:spcPct val="50000"/>
                </a:spcBef>
              </a:pPr>
              <a:r>
                <a:rPr lang="en-US" altLang="en-US" sz="2000">
                  <a:latin typeface="Helvetica" panose="020B0604020202020204" pitchFamily="34" charset="0"/>
                  <a:sym typeface="MT Extra" panose="05050102010205020202" pitchFamily="18" charset="2"/>
                </a:rPr>
                <a:t></a:t>
              </a:r>
              <a:endParaRPr lang="en-US" altLang="en-US" sz="5400">
                <a:latin typeface="Helvetica" panose="020B0604020202020204" pitchFamily="34" charset="0"/>
                <a:sym typeface="Monotype Sorts" pitchFamily="-84" charset="2"/>
              </a:endParaRPr>
            </a:p>
          </p:txBody>
        </p:sp>
        <p:sp>
          <p:nvSpPr>
            <p:cNvPr id="25" name="Text Box 18"/>
            <p:cNvSpPr txBox="1">
              <a:spLocks noChangeArrowheads="1"/>
            </p:cNvSpPr>
            <p:nvPr/>
          </p:nvSpPr>
          <p:spPr bwMode="auto">
            <a:xfrm>
              <a:off x="3879850" y="3281363"/>
              <a:ext cx="24511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spcBef>
                  <a:spcPct val="50000"/>
                </a:spcBef>
              </a:pPr>
              <a:r>
                <a:rPr lang="en-US" altLang="en-US">
                  <a:latin typeface="Helvetica" panose="020B0604020202020204" pitchFamily="34" charset="0"/>
                </a:rPr>
                <a:t>1 </a:t>
              </a:r>
              <a:r>
                <a:rPr lang="en-US" altLang="en-US">
                  <a:latin typeface="Helvetica" panose="020B0604020202020204" pitchFamily="34" charset="0"/>
                  <a:sym typeface="Symbol" panose="05050102010706020507" pitchFamily="18" charset="2"/>
                </a:rPr>
                <a:t> block[</a:t>
              </a:r>
              <a:r>
                <a:rPr lang="en-US" altLang="en-US" b="1" i="1">
                  <a:latin typeface="Helvetica" panose="020B0604020202020204" pitchFamily="34" charset="0"/>
                  <a:sym typeface="Symbol" panose="05050102010706020507" pitchFamily="18" charset="2"/>
                </a:rPr>
                <a:t>i</a:t>
              </a:r>
              <a:r>
                <a:rPr lang="en-US" altLang="en-US">
                  <a:latin typeface="Helvetica" panose="020B0604020202020204" pitchFamily="34" charset="0"/>
                  <a:sym typeface="Symbol" panose="05050102010706020507" pitchFamily="18" charset="2"/>
                </a:rPr>
                <a:t>] free</a:t>
              </a:r>
            </a:p>
            <a:p>
              <a:pPr>
                <a:spcBef>
                  <a:spcPct val="50000"/>
                </a:spcBef>
              </a:pPr>
              <a:r>
                <a:rPr lang="en-US" altLang="en-US">
                  <a:latin typeface="Helvetica" panose="020B0604020202020204" pitchFamily="34" charset="0"/>
                  <a:sym typeface="Symbol" panose="05050102010706020507" pitchFamily="18" charset="2"/>
                </a:rPr>
                <a:t>0 </a:t>
              </a:r>
              <a:r>
                <a:rPr lang="en-US" altLang="en-US">
                  <a:latin typeface="Helvetica" panose="020B0604020202020204" pitchFamily="34" charset="0"/>
                </a:rPr>
                <a:t> </a:t>
              </a:r>
              <a:r>
                <a:rPr lang="en-US" altLang="en-US">
                  <a:latin typeface="Helvetica" panose="020B0604020202020204" pitchFamily="34" charset="0"/>
                  <a:sym typeface="Symbol" panose="05050102010706020507" pitchFamily="18" charset="2"/>
                </a:rPr>
                <a:t> block[</a:t>
              </a:r>
              <a:r>
                <a:rPr lang="en-US" altLang="en-US" b="1" i="1">
                  <a:latin typeface="Helvetica" panose="020B0604020202020204" pitchFamily="34" charset="0"/>
                  <a:sym typeface="Symbol" panose="05050102010706020507" pitchFamily="18" charset="2"/>
                </a:rPr>
                <a:t>i</a:t>
              </a:r>
              <a:r>
                <a:rPr lang="en-US" altLang="en-US">
                  <a:latin typeface="Helvetica" panose="020B0604020202020204" pitchFamily="34" charset="0"/>
                  <a:sym typeface="Symbol" panose="05050102010706020507" pitchFamily="18" charset="2"/>
                </a:rPr>
                <a:t>] occupied</a:t>
              </a:r>
            </a:p>
          </p:txBody>
        </p:sp>
      </p:grpSp>
      <p:sp>
        <p:nvSpPr>
          <p:cNvPr id="8" name="Rectangle 7"/>
          <p:cNvSpPr>
            <a:spLocks noChangeArrowheads="1"/>
          </p:cNvSpPr>
          <p:nvPr/>
        </p:nvSpPr>
        <p:spPr bwMode="auto">
          <a:xfrm>
            <a:off x="1771072" y="4536325"/>
            <a:ext cx="70294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spcBef>
                <a:spcPct val="20000"/>
              </a:spcBef>
              <a:buClr>
                <a:schemeClr val="folHlink"/>
              </a:buClr>
            </a:pPr>
            <a:r>
              <a:rPr kumimoji="1" lang="en-US" altLang="en-US">
                <a:latin typeface="Helvetica" panose="020B0604020202020204" pitchFamily="34" charset="0"/>
              </a:rPr>
              <a:t>Block number calculation</a:t>
            </a:r>
          </a:p>
        </p:txBody>
      </p:sp>
      <p:sp>
        <p:nvSpPr>
          <p:cNvPr id="9" name="Text Box 20"/>
          <p:cNvSpPr txBox="1">
            <a:spLocks noChangeArrowheads="1"/>
          </p:cNvSpPr>
          <p:nvPr/>
        </p:nvSpPr>
        <p:spPr bwMode="auto">
          <a:xfrm>
            <a:off x="3447472" y="5064962"/>
            <a:ext cx="3076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r>
              <a:rPr lang="en-US" altLang="en-US">
                <a:latin typeface="Helvetica" panose="020B0604020202020204" pitchFamily="34" charset="0"/>
              </a:rPr>
              <a:t>(number of bits per word) *</a:t>
            </a:r>
          </a:p>
          <a:p>
            <a:r>
              <a:rPr lang="en-US" altLang="en-US">
                <a:latin typeface="Helvetica" panose="020B0604020202020204" pitchFamily="34" charset="0"/>
              </a:rPr>
              <a:t>(number of 0-value words) +</a:t>
            </a:r>
          </a:p>
          <a:p>
            <a:r>
              <a:rPr lang="en-US" altLang="en-US">
                <a:latin typeface="Helvetica" panose="020B0604020202020204" pitchFamily="34" charset="0"/>
              </a:rPr>
              <a:t>offset of first 1 bit</a:t>
            </a:r>
          </a:p>
        </p:txBody>
      </p:sp>
      <p:sp>
        <p:nvSpPr>
          <p:cNvPr id="10" name="Rectangle 9"/>
          <p:cNvSpPr>
            <a:spLocks noChangeArrowheads="1"/>
          </p:cNvSpPr>
          <p:nvPr/>
        </p:nvSpPr>
        <p:spPr bwMode="auto">
          <a:xfrm>
            <a:off x="1923472" y="5941262"/>
            <a:ext cx="7029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a:spcBef>
                <a:spcPct val="20000"/>
              </a:spcBef>
              <a:buClr>
                <a:schemeClr val="folHlink"/>
              </a:buClr>
            </a:pPr>
            <a:r>
              <a:rPr kumimoji="1" lang="en-US" altLang="en-US">
                <a:latin typeface="Helvetica" panose="020B0604020202020204" pitchFamily="34" charset="0"/>
              </a:rPr>
              <a:t>CPUs have instructions to return offset within word of first </a:t>
            </a:r>
            <a:r>
              <a:rPr kumimoji="1" lang="ja-JP" altLang="en-US">
                <a:latin typeface="Helvetica" panose="020B0604020202020204" pitchFamily="34" charset="0"/>
              </a:rPr>
              <a:t>“</a:t>
            </a:r>
            <a:r>
              <a:rPr kumimoji="1" lang="en-US" altLang="ja-JP">
                <a:latin typeface="Helvetica" panose="020B0604020202020204" pitchFamily="34" charset="0"/>
              </a:rPr>
              <a:t>1</a:t>
            </a:r>
            <a:r>
              <a:rPr kumimoji="1" lang="ja-JP" altLang="en-US">
                <a:latin typeface="Helvetica" panose="020B0604020202020204" pitchFamily="34" charset="0"/>
              </a:rPr>
              <a:t>”</a:t>
            </a:r>
            <a:r>
              <a:rPr kumimoji="1" lang="en-US" altLang="ja-JP">
                <a:latin typeface="Helvetica" panose="020B0604020202020204" pitchFamily="34" charset="0"/>
              </a:rPr>
              <a:t> bit</a:t>
            </a:r>
            <a:endParaRPr kumimoji="1" lang="en-US" altLang="en-US">
              <a:latin typeface="Helvetica" panose="020B0604020202020204" pitchFamily="34" charset="0"/>
            </a:endParaRPr>
          </a:p>
        </p:txBody>
      </p:sp>
    </p:spTree>
    <p:extLst>
      <p:ext uri="{BB962C8B-B14F-4D97-AF65-F5344CB8AC3E}">
        <p14:creationId xmlns:p14="http://schemas.microsoft.com/office/powerpoint/2010/main" val="2286369187"/>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Linked List</a:t>
            </a:r>
          </a:p>
        </p:txBody>
      </p:sp>
      <p:pic>
        <p:nvPicPr>
          <p:cNvPr id="5" name="Picture 4" descr="1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16427" y="1985962"/>
            <a:ext cx="3586162"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1059366" y="1582737"/>
            <a:ext cx="4679273"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defPPr>
              <a:defRPr lang="en-US"/>
            </a:defPPr>
            <a:lvl1pPr marL="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1pPr>
            <a:lvl2pPr marL="4572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2pPr>
            <a:lvl3pPr marL="9144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3pPr>
            <a:lvl4pPr marL="13716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4pPr>
            <a:lvl5pPr marL="1828800" algn="l" defTabSz="914400" rtl="0" eaLnBrk="0" fontAlgn="base" latinLnBrk="0" hangingPunct="0">
              <a:spcBef>
                <a:spcPct val="0"/>
              </a:spcBef>
              <a:spcAft>
                <a:spcPct val="0"/>
              </a:spcAft>
              <a:defRPr sz="1800"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sz="1800"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sz="1800"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sz="1800"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sz="1800" kern="1200">
                <a:solidFill>
                  <a:schemeClr val="tx1"/>
                </a:solidFill>
                <a:latin typeface="Verdana" panose="020B0604030504040204" pitchFamily="34" charset="0"/>
                <a:ea typeface="MS PGothic" pitchFamily="34" charset="-128"/>
                <a:cs typeface="+mn-cs"/>
              </a:defRPr>
            </a:lvl9pPr>
          </a:lstStyle>
          <a:p>
            <a:pPr marL="171450" indent="-171450">
              <a:lnSpc>
                <a:spcPct val="90000"/>
              </a:lnSpc>
              <a:spcBef>
                <a:spcPct val="35000"/>
              </a:spcBef>
              <a:buClr>
                <a:srgbClr val="993300"/>
              </a:buClr>
              <a:buSzPct val="90000"/>
              <a:buFont typeface="Wingdings" charset="2"/>
              <a:buChar char="v"/>
            </a:pPr>
            <a:r>
              <a:rPr kumimoji="1" lang="en-US" altLang="en-US" sz="1000">
                <a:latin typeface="Helvetica" panose="020B0604020202020204" pitchFamily="34" charset="0"/>
              </a:rPr>
              <a:t> </a:t>
            </a:r>
          </a:p>
          <a:p>
            <a:pPr marL="342900" indent="-342900">
              <a:lnSpc>
                <a:spcPct val="90000"/>
              </a:lnSpc>
              <a:spcBef>
                <a:spcPct val="35000"/>
              </a:spcBef>
              <a:buClr>
                <a:srgbClr val="993300"/>
              </a:buClr>
              <a:buSzPct val="90000"/>
              <a:buFont typeface="Wingdings" charset="2"/>
              <a:buChar char="v"/>
            </a:pPr>
            <a:r>
              <a:rPr kumimoji="1" lang="en-US" altLang="en-US" sz="2400">
                <a:latin typeface="Helvetica" panose="020B0604020202020204" pitchFamily="34" charset="0"/>
              </a:rPr>
              <a:t>Linked list (free list)</a:t>
            </a:r>
          </a:p>
          <a:p>
            <a:pPr marL="800100" lvl="1" indent="-342900">
              <a:lnSpc>
                <a:spcPct val="90000"/>
              </a:lnSpc>
              <a:spcBef>
                <a:spcPct val="35000"/>
              </a:spcBef>
              <a:buClr>
                <a:srgbClr val="CC6600"/>
              </a:buClr>
              <a:buSzPct val="80000"/>
              <a:buFont typeface="Wingdings" charset="2"/>
              <a:buChar char="v"/>
            </a:pPr>
            <a:r>
              <a:rPr kumimoji="1" lang="en-US" altLang="en-US" sz="2400">
                <a:latin typeface="Helvetica" panose="020B0604020202020204" pitchFamily="34" charset="0"/>
              </a:rPr>
              <a:t>Cannot get contiguous space easily</a:t>
            </a:r>
          </a:p>
          <a:p>
            <a:pPr marL="800100" lvl="1" indent="-342900">
              <a:lnSpc>
                <a:spcPct val="90000"/>
              </a:lnSpc>
              <a:spcBef>
                <a:spcPct val="35000"/>
              </a:spcBef>
              <a:buClr>
                <a:srgbClr val="CC6600"/>
              </a:buClr>
              <a:buSzPct val="80000"/>
              <a:buFont typeface="Wingdings" charset="2"/>
              <a:buChar char="v"/>
            </a:pPr>
            <a:r>
              <a:rPr kumimoji="1" lang="en-US" altLang="en-US" sz="2400">
                <a:latin typeface="Helvetica" panose="020B0604020202020204" pitchFamily="34" charset="0"/>
              </a:rPr>
              <a:t>No waste of space</a:t>
            </a:r>
          </a:p>
          <a:p>
            <a:pPr marL="800100" lvl="1" indent="-342900">
              <a:lnSpc>
                <a:spcPct val="90000"/>
              </a:lnSpc>
              <a:spcBef>
                <a:spcPct val="35000"/>
              </a:spcBef>
              <a:buClr>
                <a:srgbClr val="CC6600"/>
              </a:buClr>
              <a:buSzPct val="80000"/>
              <a:buFont typeface="Wingdings" charset="2"/>
              <a:buChar char="v"/>
            </a:pPr>
            <a:r>
              <a:rPr kumimoji="1" lang="en-US" altLang="en-US" sz="2400">
                <a:latin typeface="Helvetica" panose="020B0604020202020204" pitchFamily="34" charset="0"/>
              </a:rPr>
              <a:t>No need to traverse the entire list (if # free blocks recorded)</a:t>
            </a:r>
          </a:p>
          <a:p>
            <a:pPr marL="628650" lvl="1" indent="-171450">
              <a:lnSpc>
                <a:spcPct val="90000"/>
              </a:lnSpc>
              <a:spcBef>
                <a:spcPct val="35000"/>
              </a:spcBef>
              <a:buClr>
                <a:srgbClr val="CC6600"/>
              </a:buClr>
              <a:buSzPct val="80000"/>
              <a:buFont typeface="Wingdings" charset="2"/>
              <a:buChar char="v"/>
            </a:pPr>
            <a:endParaRPr kumimoji="1" lang="en-US" altLang="en-US" sz="1000">
              <a:latin typeface="Helvetica" panose="020B0604020202020204" pitchFamily="34" charset="0"/>
            </a:endParaRPr>
          </a:p>
        </p:txBody>
      </p:sp>
    </p:spTree>
    <p:extLst>
      <p:ext uri="{BB962C8B-B14F-4D97-AF65-F5344CB8AC3E}">
        <p14:creationId xmlns:p14="http://schemas.microsoft.com/office/powerpoint/2010/main" val="1785067754"/>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86000" y="1676401"/>
            <a:ext cx="609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eaLnBrk="1" hangingPunct="1">
              <a:spcBef>
                <a:spcPct val="50000"/>
              </a:spcBef>
              <a:buFontTx/>
              <a:buNone/>
            </a:pPr>
            <a:endParaRPr lang="en-US" altLang="en-US" sz="1800"/>
          </a:p>
        </p:txBody>
      </p:sp>
      <p:sp>
        <p:nvSpPr>
          <p:cNvPr id="14340" name="TextBox 2"/>
          <p:cNvSpPr txBox="1">
            <a:spLocks noChangeArrowheads="1"/>
          </p:cNvSpPr>
          <p:nvPr/>
        </p:nvSpPr>
        <p:spPr bwMode="auto">
          <a:xfrm>
            <a:off x="400627" y="268041"/>
            <a:ext cx="85044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9pPr>
          </a:lstStyle>
          <a:p>
            <a:pPr algn="ctr">
              <a:spcBef>
                <a:spcPct val="0"/>
              </a:spcBef>
              <a:buFontTx/>
              <a:buNone/>
            </a:pPr>
            <a:r>
              <a:rPr lang="en-US" altLang="en-US" sz="4000">
                <a:solidFill>
                  <a:srgbClr val="0000FF"/>
                </a:solidFill>
              </a:rPr>
              <a:t>Free Space Management</a:t>
            </a:r>
          </a:p>
        </p:txBody>
      </p:sp>
      <p:sp>
        <p:nvSpPr>
          <p:cNvPr id="26" name="Rectangle 25"/>
          <p:cNvSpPr>
            <a:spLocks noGrp="1" noChangeArrowheads="1"/>
          </p:cNvSpPr>
          <p:nvPr/>
        </p:nvSpPr>
        <p:spPr bwMode="auto">
          <a:xfrm>
            <a:off x="501805" y="1409775"/>
            <a:ext cx="10894741"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0" hangingPunct="0">
              <a:spcBef>
                <a:spcPct val="35000"/>
              </a:spcBef>
              <a:spcAft>
                <a:spcPct val="0"/>
              </a:spcAft>
              <a:buClr>
                <a:srgbClr val="993300"/>
              </a:buClr>
              <a:buSzPct val="90000"/>
              <a:buFont typeface="Monotype Sorts" pitchFamily="-84" charset="2"/>
              <a:buChar char="n"/>
              <a:defRPr kumimoji="1" sz="1800" kern="1200">
                <a:solidFill>
                  <a:schemeClr val="tx1"/>
                </a:solidFill>
                <a:latin typeface="+mn-lt"/>
                <a:ea typeface="MS PGothic" pitchFamily="34" charset="-128"/>
                <a:cs typeface="ＭＳ Ｐゴシック" charset="-128"/>
              </a:defRPr>
            </a:lvl1pPr>
            <a:lvl2pPr marL="742950" indent="-285750" algn="l" defTabSz="914400" rtl="0" eaLnBrk="0" fontAlgn="base" latinLnBrk="0" hangingPunct="0">
              <a:spcBef>
                <a:spcPct val="35000"/>
              </a:spcBef>
              <a:spcAft>
                <a:spcPct val="0"/>
              </a:spcAft>
              <a:buClr>
                <a:srgbClr val="CC6600"/>
              </a:buClr>
              <a:buSzPct val="80000"/>
              <a:buFont typeface="Monotype Sorts" pitchFamily="-84" charset="2"/>
              <a:buChar char="l"/>
              <a:defRPr kumimoji="1" sz="1800" kern="1200">
                <a:solidFill>
                  <a:schemeClr val="tx1"/>
                </a:solidFill>
                <a:latin typeface="+mn-lt"/>
                <a:ea typeface="MS PGothic" pitchFamily="34" charset="-128"/>
                <a:cs typeface="+mn-cs"/>
              </a:defRPr>
            </a:lvl2pPr>
            <a:lvl3pPr marL="1085850" indent="-228600" algn="l" defTabSz="914400" rtl="0" eaLnBrk="0" fontAlgn="base" latinLnBrk="0" hangingPunct="0">
              <a:spcBef>
                <a:spcPct val="35000"/>
              </a:spcBef>
              <a:spcAft>
                <a:spcPct val="0"/>
              </a:spcAft>
              <a:buClr>
                <a:srgbClr val="009900"/>
              </a:buClr>
              <a:buSzPct val="75000"/>
              <a:buFont typeface="Webdings" panose="05030102010509060703" pitchFamily="18" charset="2"/>
              <a:buChar char="4"/>
              <a:defRPr kumimoji="1" sz="1800" kern="1200">
                <a:solidFill>
                  <a:schemeClr val="tx1"/>
                </a:solidFill>
                <a:latin typeface="+mn-lt"/>
                <a:ea typeface="MS PGothic" pitchFamily="34" charset="-128"/>
                <a:cs typeface="+mn-cs"/>
              </a:defRPr>
            </a:lvl3pPr>
            <a:lvl4pPr marL="1428750" indent="-228600" algn="l" defTabSz="914400" rtl="0" eaLnBrk="0" fontAlgn="base" latinLnBrk="0" hangingPunct="0">
              <a:spcBef>
                <a:spcPct val="35000"/>
              </a:spcBef>
              <a:spcAft>
                <a:spcPct val="0"/>
              </a:spcAft>
              <a:buClr>
                <a:schemeClr val="hlink"/>
              </a:buClr>
              <a:buSzPct val="75000"/>
              <a:buChar char="–"/>
              <a:defRPr kumimoji="1" sz="1800" kern="1200">
                <a:solidFill>
                  <a:schemeClr val="tx1"/>
                </a:solidFill>
                <a:latin typeface="+mn-lt"/>
                <a:ea typeface="MS PGothic" pitchFamily="34" charset="-128"/>
                <a:cs typeface="+mn-cs"/>
              </a:defRPr>
            </a:lvl4pPr>
            <a:lvl5pPr marL="17716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MS PGothic" pitchFamily="34" charset="-128"/>
                <a:cs typeface="+mn-cs"/>
              </a:defRPr>
            </a:lvl5pPr>
            <a:lvl6pPr marL="22288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6pPr>
            <a:lvl7pPr marL="26860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7pPr>
            <a:lvl8pPr marL="31432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8pPr>
            <a:lvl9pPr marL="3600450" indent="-228600" algn="l" defTabSz="914400" rtl="0" eaLnBrk="0" fontAlgn="base" latinLnBrk="0" hangingPunct="0">
              <a:spcBef>
                <a:spcPct val="35000"/>
              </a:spcBef>
              <a:spcAft>
                <a:spcPct val="0"/>
              </a:spcAft>
              <a:buClr>
                <a:srgbClr val="FF0066"/>
              </a:buClr>
              <a:buSzPct val="75000"/>
              <a:buChar char="»"/>
              <a:defRPr kumimoji="1" sz="1800" kern="1200">
                <a:solidFill>
                  <a:schemeClr val="tx1"/>
                </a:solidFill>
                <a:latin typeface="+mn-lt"/>
                <a:ea typeface="ＭＳ Ｐゴシック"/>
                <a:cs typeface="+mn-cs"/>
              </a:defRPr>
            </a:lvl9pPr>
          </a:lstStyle>
          <a:p>
            <a:pPr>
              <a:lnSpc>
                <a:spcPct val="90000"/>
              </a:lnSpc>
              <a:buFont typeface="Wingdings" charset="2"/>
              <a:buChar char="v"/>
              <a:tabLst>
                <a:tab pos="1311275" algn="l"/>
              </a:tabLst>
            </a:pPr>
            <a:r>
              <a:rPr lang="en-US" altLang="en-US" sz="2800" b="1">
                <a:solidFill>
                  <a:srgbClr val="FF0000"/>
                </a:solidFill>
              </a:rPr>
              <a:t>Grouping </a:t>
            </a:r>
          </a:p>
          <a:p>
            <a:pPr lvl="1">
              <a:lnSpc>
                <a:spcPct val="90000"/>
              </a:lnSpc>
              <a:buFont typeface="Wingdings" charset="2"/>
              <a:buChar char="v"/>
              <a:tabLst>
                <a:tab pos="1311275" algn="l"/>
              </a:tabLst>
            </a:pPr>
            <a:r>
              <a:rPr lang="en-US" altLang="en-US" sz="2800"/>
              <a:t>Modify linked list to store address of next </a:t>
            </a:r>
            <a:r>
              <a:rPr lang="en-US" altLang="en-US" sz="2800" i="1"/>
              <a:t>n-1</a:t>
            </a:r>
            <a:r>
              <a:rPr lang="en-US" altLang="en-US" sz="2800"/>
              <a:t> free blocks in first free block, plus a pointer to next block that contains free-block-pointers (like this one)</a:t>
            </a:r>
          </a:p>
          <a:p>
            <a:pPr>
              <a:lnSpc>
                <a:spcPct val="90000"/>
              </a:lnSpc>
              <a:buFont typeface="Wingdings" charset="2"/>
              <a:buChar char="v"/>
              <a:tabLst>
                <a:tab pos="1311275" algn="l"/>
              </a:tabLst>
            </a:pPr>
            <a:endParaRPr lang="en-US" altLang="en-US" sz="2800"/>
          </a:p>
          <a:p>
            <a:pPr>
              <a:lnSpc>
                <a:spcPct val="90000"/>
              </a:lnSpc>
              <a:buFont typeface="Wingdings" charset="2"/>
              <a:buChar char="v"/>
              <a:tabLst>
                <a:tab pos="1311275" algn="l"/>
              </a:tabLst>
            </a:pPr>
            <a:r>
              <a:rPr lang="en-US" altLang="en-US" sz="2800" b="1">
                <a:solidFill>
                  <a:srgbClr val="FF0000"/>
                </a:solidFill>
              </a:rPr>
              <a:t>Counting</a:t>
            </a:r>
          </a:p>
          <a:p>
            <a:pPr lvl="1">
              <a:lnSpc>
                <a:spcPct val="90000"/>
              </a:lnSpc>
              <a:buFont typeface="Wingdings" charset="2"/>
              <a:buChar char="v"/>
              <a:tabLst>
                <a:tab pos="1311275" algn="l"/>
              </a:tabLst>
            </a:pPr>
            <a:r>
              <a:rPr lang="en-US" altLang="en-US" sz="2800"/>
              <a:t>Because space is frequently contiguously used and freed</a:t>
            </a:r>
          </a:p>
          <a:p>
            <a:pPr lvl="1">
              <a:lnSpc>
                <a:spcPct val="90000"/>
              </a:lnSpc>
              <a:buFont typeface="Wingdings" charset="2"/>
              <a:buChar char="v"/>
              <a:tabLst>
                <a:tab pos="1311275" algn="l"/>
              </a:tabLst>
            </a:pPr>
            <a:r>
              <a:rPr lang="en-US" altLang="en-US" sz="2800"/>
              <a:t>Keep address of first free block and count of following free blocks</a:t>
            </a:r>
          </a:p>
          <a:p>
            <a:pPr lvl="1">
              <a:lnSpc>
                <a:spcPct val="90000"/>
              </a:lnSpc>
              <a:buFont typeface="Wingdings" charset="2"/>
              <a:buChar char="v"/>
              <a:tabLst>
                <a:tab pos="1311275" algn="l"/>
              </a:tabLst>
            </a:pPr>
            <a:r>
              <a:rPr lang="en-US" altLang="en-US" sz="2800"/>
              <a:t>Free space list then has entries containing addresses and counts</a:t>
            </a:r>
          </a:p>
          <a:p>
            <a:pPr>
              <a:buFont typeface="Wingdings" charset="2"/>
              <a:buChar char="v"/>
              <a:tabLst>
                <a:tab pos="1311275" algn="l"/>
              </a:tabLst>
            </a:pPr>
            <a:endParaRPr lang="en-US" altLang="en-US" sz="2800"/>
          </a:p>
        </p:txBody>
      </p:sp>
    </p:spTree>
    <p:extLst>
      <p:ext uri="{BB962C8B-B14F-4D97-AF65-F5344CB8AC3E}">
        <p14:creationId xmlns:p14="http://schemas.microsoft.com/office/powerpoint/2010/main" val="3010936898"/>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93493" y="2967335"/>
            <a:ext cx="3805016" cy="1107996"/>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cap="none" spc="0">
                <a:ln w="9525">
                  <a:solidFill>
                    <a:schemeClr val="bg1"/>
                  </a:solidFill>
                  <a:prstDash val="solid"/>
                </a:ln>
                <a:solidFill>
                  <a:srgbClr val="0000FF"/>
                </a:solidFill>
                <a:effectLst>
                  <a:outerShdw blurRad="12700" dist="38100" dir="2700000" algn="tl" rotWithShape="0">
                    <a:schemeClr val="accent5">
                      <a:lumMod val="60000"/>
                      <a:lumOff val="40000"/>
                    </a:schemeClr>
                  </a:outerShdw>
                </a:effectLst>
              </a:rPr>
              <a:t>Thank You</a:t>
            </a:r>
          </a:p>
        </p:txBody>
      </p:sp>
    </p:spTree>
    <p:extLst>
      <p:ext uri="{BB962C8B-B14F-4D97-AF65-F5344CB8AC3E}">
        <p14:creationId xmlns:p14="http://schemas.microsoft.com/office/powerpoint/2010/main" val="383173223"/>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3581280" y="4221720"/>
            <a:ext cx="6629040" cy="930600"/>
          </a:xfrm>
          <a:prstGeom prst="rect">
            <a:avLst/>
          </a:prstGeom>
          <a:noFill/>
          <a:ln>
            <a:noFill/>
          </a:ln>
        </p:spPr>
        <p:txBody>
          <a:bodyPr anchor="ctr">
            <a:noAutofit/>
          </a:bodyPr>
          <a:lstStyle/>
          <a:p>
            <a:pPr algn="ctr">
              <a:lnSpc>
                <a:spcPts val="4000"/>
              </a:lnSpc>
            </a:pPr>
            <a:r>
              <a:rPr lang="en-US" sz="2800" b="1" strike="noStrike" spc="-1">
                <a:solidFill>
                  <a:srgbClr val="FFFFFF"/>
                </a:solidFill>
                <a:latin typeface="Baskerville Old Face"/>
              </a:rPr>
              <a:t>OPERATING SYSTEMS (CS F372)</a:t>
            </a:r>
            <a:r>
              <a:rPr lang="en-US" sz="2800" b="0" strike="noStrike" spc="-1">
                <a:solidFill>
                  <a:srgbClr val="FFFFFF"/>
                </a:solidFill>
                <a:latin typeface="Baskerville Old Face"/>
              </a:rPr>
              <a:t> </a:t>
            </a:r>
            <a:br/>
            <a:r>
              <a:rPr lang="en-US" sz="2800" b="0" strike="noStrike" spc="-1">
                <a:solidFill>
                  <a:srgbClr val="FFFFFF"/>
                </a:solidFill>
                <a:latin typeface="Baskerville Old Face"/>
              </a:rPr>
              <a:t>I/O Systems	</a:t>
            </a:r>
            <a:endParaRPr lang="en-US" sz="2800" b="0" strike="noStrike" spc="-1">
              <a:solidFill>
                <a:srgbClr val="000000"/>
              </a:solidFill>
              <a:latin typeface="Calibri"/>
            </a:endParaRPr>
          </a:p>
        </p:txBody>
      </p:sp>
      <p:sp>
        <p:nvSpPr>
          <p:cNvPr id="94" name="CustomShape 2"/>
          <p:cNvSpPr/>
          <p:nvPr/>
        </p:nvSpPr>
        <p:spPr>
          <a:xfrm>
            <a:off x="3802680" y="5189760"/>
            <a:ext cx="6019560" cy="53316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6"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Overview</a:t>
            </a:r>
            <a:endParaRPr lang="en-IN" sz="4000" b="0" strike="noStrike" spc="-1">
              <a:latin typeface="Arial"/>
            </a:endParaRPr>
          </a:p>
        </p:txBody>
      </p:sp>
      <p:sp>
        <p:nvSpPr>
          <p:cNvPr id="97" name="CustomShape 3"/>
          <p:cNvSpPr/>
          <p:nvPr/>
        </p:nvSpPr>
        <p:spPr>
          <a:xfrm>
            <a:off x="479520" y="154872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I/O management is a major component of operating system design and operation</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Important aspect of computer operation</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I/O devices vary greatly</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Various methods to control them</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Performance management </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New types of devices frequently come up</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Ports, buses, device controllers connect to various devices</a:t>
            </a:r>
            <a:endParaRPr lang="en-IN" sz="28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ea typeface="MS PGothic"/>
              </a:rPr>
              <a:t>Device drivers </a:t>
            </a:r>
            <a:r>
              <a:rPr lang="en-US" sz="2800" b="0" strike="noStrike" spc="-1">
                <a:solidFill>
                  <a:srgbClr val="000000"/>
                </a:solidFill>
                <a:latin typeface="Calibri"/>
                <a:ea typeface="MS PGothic"/>
              </a:rPr>
              <a:t>encapsulate device details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Present uniform device-access interface to I/O subsystem</a:t>
            </a:r>
            <a:endParaRPr lang="en-IN" sz="2400" b="0" strike="noStrike" spc="-1">
              <a:latin typeface="Arial"/>
            </a:endParaRPr>
          </a:p>
          <a:p>
            <a:pPr>
              <a:lnSpc>
                <a:spcPct val="90000"/>
              </a:lnSpc>
              <a:spcBef>
                <a:spcPts val="499"/>
              </a:spcBef>
            </a:pPr>
            <a:endParaRPr lang="en-IN" sz="2400" b="0" strike="noStrike" spc="-1">
              <a:latin typeface="Arial"/>
            </a:endParaRPr>
          </a:p>
          <a:p>
            <a:pPr>
              <a:lnSpc>
                <a:spcPct val="90000"/>
              </a:lnSpc>
              <a:spcBef>
                <a:spcPts val="499"/>
              </a:spcBef>
            </a:pPr>
            <a:endParaRPr lang="en-IN" sz="2400" b="0" strike="noStrike" spc="-1">
              <a:latin typeface="Arial"/>
            </a:endParaRPr>
          </a:p>
          <a:p>
            <a:pPr marL="685800" indent="-228240">
              <a:lnSpc>
                <a:spcPct val="90000"/>
              </a:lnSpc>
              <a:spcBef>
                <a:spcPts val="499"/>
              </a:spcBef>
              <a:tabLst>
                <a:tab pos="0" algn="l"/>
              </a:tabLst>
            </a:pPr>
            <a:endParaRPr lang="en-IN" sz="2400" b="0" strike="noStrike" spc="-1">
              <a:latin typeface="Arial"/>
            </a:endParaRP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9"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I/O Hardware</a:t>
            </a:r>
            <a:endParaRPr lang="en-IN" sz="4000" b="0" strike="noStrike" spc="-1">
              <a:latin typeface="Arial"/>
            </a:endParaRPr>
          </a:p>
        </p:txBody>
      </p:sp>
      <p:sp>
        <p:nvSpPr>
          <p:cNvPr id="100" name="CustomShape 3"/>
          <p:cNvSpPr/>
          <p:nvPr/>
        </p:nvSpPr>
        <p:spPr>
          <a:xfrm>
            <a:off x="400680" y="135468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Incredible variety of I/O devices</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Storage</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Transmission</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Human-interface</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Common concepts – signals from I/O devices interface with computer</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Port </a:t>
            </a:r>
            <a:r>
              <a:rPr lang="en-US" sz="2400" b="0" strike="noStrike" spc="-1">
                <a:solidFill>
                  <a:srgbClr val="000000"/>
                </a:solidFill>
                <a:latin typeface="Calibri"/>
                <a:ea typeface="MS PGothic"/>
              </a:rPr>
              <a:t>– connection point for device</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Bus</a:t>
            </a:r>
            <a:r>
              <a:rPr lang="en-US" sz="2400" b="0" strike="noStrike" spc="-1">
                <a:solidFill>
                  <a:srgbClr val="000000"/>
                </a:solidFill>
                <a:latin typeface="Calibri"/>
                <a:ea typeface="MS PGothic"/>
              </a:rPr>
              <a:t> - </a:t>
            </a:r>
            <a:r>
              <a:rPr lang="en-US" sz="2400" b="1" strike="noStrike" spc="-1">
                <a:solidFill>
                  <a:srgbClr val="3366FF"/>
                </a:solidFill>
                <a:latin typeface="Calibri"/>
                <a:ea typeface="MS PGothic"/>
              </a:rPr>
              <a:t>daisy chain</a:t>
            </a:r>
            <a:r>
              <a:rPr lang="en-US" sz="2400" b="0" strike="noStrike" spc="-1">
                <a:solidFill>
                  <a:srgbClr val="3366FF"/>
                </a:solidFill>
                <a:latin typeface="Calibri"/>
                <a:ea typeface="MS PGothic"/>
              </a:rPr>
              <a:t> </a:t>
            </a:r>
            <a:r>
              <a:rPr lang="en-US" sz="2400" b="0" strike="noStrike" spc="-1">
                <a:solidFill>
                  <a:srgbClr val="000000"/>
                </a:solidFill>
                <a:latin typeface="Calibri"/>
                <a:ea typeface="MS PGothic"/>
              </a:rPr>
              <a:t>or shared direct access</a:t>
            </a:r>
            <a:endParaRPr lang="en-IN" sz="2400" b="0" strike="noStrike" spc="-1">
              <a:latin typeface="Arial"/>
            </a:endParaRPr>
          </a:p>
          <a:p>
            <a:pPr marL="1143000" lvl="2"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PCI</a:t>
            </a:r>
            <a:r>
              <a:rPr lang="en-US" sz="2400" b="0" strike="noStrike" spc="-1">
                <a:solidFill>
                  <a:srgbClr val="000000"/>
                </a:solidFill>
                <a:latin typeface="Calibri"/>
                <a:ea typeface="MS PGothic"/>
              </a:rPr>
              <a:t> bus common in PCs</a:t>
            </a:r>
            <a:endParaRPr lang="en-IN" sz="2400" b="0" strike="noStrike" spc="-1">
              <a:latin typeface="Arial"/>
            </a:endParaRPr>
          </a:p>
          <a:p>
            <a:pPr marL="1143000" lvl="2"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expansion</a:t>
            </a:r>
            <a:r>
              <a:rPr lang="en-US" sz="2400" b="0" strike="noStrike" spc="-1">
                <a:solidFill>
                  <a:srgbClr val="000000"/>
                </a:solidFill>
                <a:latin typeface="Calibri"/>
                <a:ea typeface="MS PGothic"/>
              </a:rPr>
              <a:t> </a:t>
            </a:r>
            <a:r>
              <a:rPr lang="en-US" sz="2400" b="1" strike="noStrike" spc="-1">
                <a:solidFill>
                  <a:srgbClr val="3366FF"/>
                </a:solidFill>
                <a:latin typeface="Calibri"/>
                <a:ea typeface="MS PGothic"/>
              </a:rPr>
              <a:t>bus</a:t>
            </a:r>
            <a:r>
              <a:rPr lang="en-US" sz="2400" b="0" strike="noStrike" spc="-1">
                <a:solidFill>
                  <a:srgbClr val="000000"/>
                </a:solidFill>
                <a:latin typeface="Calibri"/>
                <a:ea typeface="MS PGothic"/>
              </a:rPr>
              <a:t> connects relatively slow devices</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Controller</a:t>
            </a:r>
            <a:r>
              <a:rPr lang="en-US" sz="2400" b="0" strike="noStrike" spc="-1">
                <a:solidFill>
                  <a:srgbClr val="000000"/>
                </a:solidFill>
                <a:latin typeface="Calibri"/>
                <a:ea typeface="MS PGothic"/>
              </a:rPr>
              <a:t> (</a:t>
            </a:r>
            <a:r>
              <a:rPr lang="en-US" sz="2400" b="1" strike="noStrike" spc="-1">
                <a:solidFill>
                  <a:srgbClr val="3366FF"/>
                </a:solidFill>
                <a:latin typeface="Calibri"/>
                <a:ea typeface="MS PGothic"/>
              </a:rPr>
              <a:t>host adapter</a:t>
            </a:r>
            <a:r>
              <a:rPr lang="en-US" sz="2400" b="0" strike="noStrike" spc="-1">
                <a:solidFill>
                  <a:srgbClr val="000000"/>
                </a:solidFill>
                <a:latin typeface="Calibri"/>
                <a:ea typeface="MS PGothic"/>
              </a:rPr>
              <a:t>) – electronics that operate port, bus, device</a:t>
            </a:r>
            <a:endParaRPr lang="en-IN" sz="2400" b="0" strike="noStrike" spc="-1">
              <a:latin typeface="Arial"/>
            </a:endParaRPr>
          </a:p>
          <a:p>
            <a:pPr marL="1143000" lvl="2"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Sometimes integrated</a:t>
            </a:r>
            <a:endParaRPr lang="en-IN" sz="2400" b="0" strike="noStrike" spc="-1">
              <a:latin typeface="Arial"/>
            </a:endParaRPr>
          </a:p>
          <a:p>
            <a:pPr marL="1143000" lvl="2"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Sometimes separate circuit board (host adapter)</a:t>
            </a:r>
            <a:endParaRPr lang="en-IN" sz="2400" b="0" strike="noStrike" spc="-1">
              <a:latin typeface="Arial"/>
            </a:endParaRPr>
          </a:p>
          <a:p>
            <a:pPr marL="1143000" lvl="2"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Contains processor, microcode, private memory, bus controller, etc</a:t>
            </a:r>
            <a:endParaRPr lang="en-IN" sz="2400" b="0" strike="noStrike" spc="-1">
              <a:latin typeface="Arial"/>
            </a:endParaRP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2"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Typical PC Bus Structure</a:t>
            </a:r>
            <a:endParaRPr lang="en-IN" sz="4000" b="0" strike="noStrike" spc="-1">
              <a:latin typeface="Arial"/>
            </a:endParaRPr>
          </a:p>
        </p:txBody>
      </p:sp>
      <p:pic>
        <p:nvPicPr>
          <p:cNvPr id="103" name="Picture 1030"/>
          <p:cNvPicPr/>
          <p:nvPr/>
        </p:nvPicPr>
        <p:blipFill>
          <a:blip r:embed="rId2"/>
          <a:stretch>
            <a:fillRect/>
          </a:stretch>
        </p:blipFill>
        <p:spPr>
          <a:xfrm>
            <a:off x="2286000" y="1585440"/>
            <a:ext cx="5727240" cy="4403520"/>
          </a:xfrm>
          <a:prstGeom prst="rect">
            <a:avLst/>
          </a:prstGeom>
          <a:ln>
            <a:noFill/>
          </a:ln>
        </p:spPr>
      </p:pic>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5"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I/O Hardware</a:t>
            </a:r>
            <a:endParaRPr lang="en-IN" sz="4000" b="0" strike="noStrike" spc="-1">
              <a:latin typeface="Arial"/>
            </a:endParaRPr>
          </a:p>
        </p:txBody>
      </p:sp>
      <p:sp>
        <p:nvSpPr>
          <p:cNvPr id="106" name="CustomShape 3"/>
          <p:cNvSpPr/>
          <p:nvPr/>
        </p:nvSpPr>
        <p:spPr>
          <a:xfrm>
            <a:off x="479520" y="154872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I/O instructions control devices</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Controllers usually have registers where device driver places processor commands, addresses, and data to write, or read data from registers after command execution</a:t>
            </a:r>
            <a:endParaRPr lang="en-IN" sz="2800" b="0" strike="noStrike" spc="-1">
              <a:latin typeface="Arial"/>
            </a:endParaRPr>
          </a:p>
          <a:p>
            <a:pPr marL="228600" indent="-228240">
              <a:lnSpc>
                <a:spcPct val="90000"/>
              </a:lnSpc>
              <a:spcBef>
                <a:spcPts val="1001"/>
              </a:spcBef>
              <a:buClr>
                <a:srgbClr val="FF0000"/>
              </a:buClr>
              <a:buFont typeface="Arial"/>
              <a:buChar char="•"/>
            </a:pPr>
            <a:r>
              <a:rPr lang="en-US" sz="2800" b="1" strike="noStrike" spc="-1">
                <a:solidFill>
                  <a:srgbClr val="FF0000"/>
                </a:solidFill>
                <a:latin typeface="Calibri"/>
                <a:ea typeface="MS PGothic"/>
              </a:rPr>
              <a:t>Data-in register </a:t>
            </a:r>
            <a:r>
              <a:rPr lang="en-US" sz="2800" b="0" strike="noStrike" spc="-1">
                <a:solidFill>
                  <a:srgbClr val="000000"/>
                </a:solidFill>
                <a:latin typeface="Calibri"/>
                <a:ea typeface="MS PGothic"/>
              </a:rPr>
              <a:t>– read by host to get i/p</a:t>
            </a:r>
            <a:endParaRPr lang="en-IN" sz="2800" b="0" strike="noStrike" spc="-1">
              <a:latin typeface="Arial"/>
            </a:endParaRPr>
          </a:p>
          <a:p>
            <a:pPr marL="228600" indent="-228240">
              <a:lnSpc>
                <a:spcPct val="90000"/>
              </a:lnSpc>
              <a:spcBef>
                <a:spcPts val="1001"/>
              </a:spcBef>
              <a:buClr>
                <a:srgbClr val="FF0000"/>
              </a:buClr>
              <a:buFont typeface="Arial"/>
              <a:buChar char="•"/>
            </a:pPr>
            <a:r>
              <a:rPr lang="en-US" sz="2800" b="1" strike="noStrike" spc="-1">
                <a:solidFill>
                  <a:srgbClr val="FF0000"/>
                </a:solidFill>
                <a:latin typeface="Calibri"/>
                <a:ea typeface="MS PGothic"/>
              </a:rPr>
              <a:t>Data-out register </a:t>
            </a:r>
            <a:r>
              <a:rPr lang="en-US" sz="2800" b="0" strike="noStrike" spc="-1">
                <a:solidFill>
                  <a:srgbClr val="000000"/>
                </a:solidFill>
                <a:latin typeface="Calibri"/>
                <a:ea typeface="MS PGothic"/>
              </a:rPr>
              <a:t>– written by host to send o/p</a:t>
            </a:r>
            <a:endParaRPr lang="en-IN" sz="2800" b="0" strike="noStrike" spc="-1">
              <a:latin typeface="Arial"/>
            </a:endParaRPr>
          </a:p>
          <a:p>
            <a:pPr marL="228600" indent="-228240">
              <a:lnSpc>
                <a:spcPct val="90000"/>
              </a:lnSpc>
              <a:spcBef>
                <a:spcPts val="1001"/>
              </a:spcBef>
              <a:buClr>
                <a:srgbClr val="FF0000"/>
              </a:buClr>
              <a:buFont typeface="Arial"/>
              <a:buChar char="•"/>
            </a:pPr>
            <a:r>
              <a:rPr lang="en-US" sz="2800" b="1" strike="noStrike" spc="-1">
                <a:solidFill>
                  <a:srgbClr val="FF0000"/>
                </a:solidFill>
                <a:latin typeface="Calibri"/>
                <a:ea typeface="MS PGothic"/>
              </a:rPr>
              <a:t>Status register </a:t>
            </a:r>
            <a:r>
              <a:rPr lang="en-US" sz="2800" b="0" strike="noStrike" spc="-1">
                <a:solidFill>
                  <a:srgbClr val="000000"/>
                </a:solidFill>
                <a:latin typeface="Calibri"/>
                <a:ea typeface="MS PGothic"/>
              </a:rPr>
              <a:t>– contains bits that can be read by host, bits indicate states like completion of current command, availability of byte to be read from data-in register or occurrence of device error</a:t>
            </a:r>
            <a:endParaRPr lang="en-IN" sz="2800" b="0" strike="noStrike" spc="-1">
              <a:latin typeface="Arial"/>
            </a:endParaRPr>
          </a:p>
          <a:p>
            <a:pPr marL="228600" indent="-228240">
              <a:lnSpc>
                <a:spcPct val="90000"/>
              </a:lnSpc>
              <a:spcBef>
                <a:spcPts val="1001"/>
              </a:spcBef>
              <a:buClr>
                <a:srgbClr val="FF0000"/>
              </a:buClr>
              <a:buFont typeface="Arial"/>
              <a:buChar char="•"/>
            </a:pPr>
            <a:r>
              <a:rPr lang="en-US" sz="2800" b="1" strike="noStrike" spc="-1">
                <a:solidFill>
                  <a:srgbClr val="FF0000"/>
                </a:solidFill>
                <a:latin typeface="Calibri"/>
                <a:ea typeface="MS PGothic"/>
              </a:rPr>
              <a:t>Control register </a:t>
            </a:r>
            <a:r>
              <a:rPr lang="en-US" sz="2800" b="0" strike="noStrike" spc="-1">
                <a:solidFill>
                  <a:srgbClr val="000000"/>
                </a:solidFill>
                <a:latin typeface="Calibri"/>
                <a:ea typeface="MS PGothic"/>
              </a:rPr>
              <a:t>– written by host to start a command</a:t>
            </a:r>
            <a:endParaRPr lang="en-IN" sz="2800" b="0" strike="noStrike" spc="-1">
              <a:latin typeface="Arial"/>
            </a:endParaRPr>
          </a:p>
          <a:p>
            <a:pPr>
              <a:lnSpc>
                <a:spcPct val="90000"/>
              </a:lnSpc>
              <a:spcBef>
                <a:spcPts val="1001"/>
              </a:spcBef>
            </a:pPr>
            <a:endParaRPr lang="en-IN" sz="2800" b="0" strike="noStrike" spc="-1">
              <a:latin typeface="Aria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659160" y="1420920"/>
            <a:ext cx="10675440" cy="425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Interface to the services provided by the OS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Typically written in a high-level language (C or C++)</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Mostly accessed by programs via a high-level Application Programming Interface (API) rather than direct system call use</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API specifies a set of functions available to application programmers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Three most common APIs are </a:t>
            </a:r>
            <a:endParaRPr lang="en-IN" sz="2400" b="0" strike="noStrike" spc="-1">
              <a:latin typeface="Arial"/>
            </a:endParaRPr>
          </a:p>
          <a:p>
            <a:pPr marL="1257480" lvl="2"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Win32 API for Windows </a:t>
            </a:r>
            <a:endParaRPr lang="en-IN" sz="2400" b="0" strike="noStrike" spc="-1">
              <a:latin typeface="Arial"/>
            </a:endParaRPr>
          </a:p>
          <a:p>
            <a:pPr marL="1257480" lvl="2"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POSIX API for POSIX-based systems (including all versions of UNIX, Linux, and Mac OS X)</a:t>
            </a:r>
            <a:endParaRPr lang="en-IN" sz="2400" b="0" strike="noStrike" spc="-1">
              <a:latin typeface="Arial"/>
            </a:endParaRPr>
          </a:p>
          <a:p>
            <a:pPr marL="1257480" lvl="2"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Java API for the Java virtual machine (JVM)</a:t>
            </a:r>
            <a:endParaRPr lang="en-IN" sz="2400" b="0" strike="noStrike" spc="-1">
              <a:latin typeface="Arial"/>
            </a:endParaRPr>
          </a:p>
        </p:txBody>
      </p:sp>
      <p:sp>
        <p:nvSpPr>
          <p:cNvPr id="116" name="CustomShape 2"/>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System Calls</a:t>
            </a:r>
            <a:endParaRPr lang="en-IN" sz="4000" b="0" strike="noStrike" spc="-1">
              <a:latin typeface="Arial"/>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8"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Polling</a:t>
            </a:r>
            <a:endParaRPr lang="en-IN" sz="4000" b="0" strike="noStrike" spc="-1">
              <a:latin typeface="Arial"/>
            </a:endParaRPr>
          </a:p>
        </p:txBody>
      </p:sp>
      <p:sp>
        <p:nvSpPr>
          <p:cNvPr id="109" name="CustomShape 3"/>
          <p:cNvSpPr/>
          <p:nvPr/>
        </p:nvSpPr>
        <p:spPr>
          <a:xfrm>
            <a:off x="479520" y="132444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2720" indent="-342360">
              <a:lnSpc>
                <a:spcPct val="90000"/>
              </a:lnSpc>
              <a:spcBef>
                <a:spcPts val="1001"/>
              </a:spcBef>
              <a:buClr>
                <a:srgbClr val="000000"/>
              </a:buClr>
              <a:buFont typeface="Calibri Light"/>
              <a:buAutoNum type="arabicPeriod"/>
            </a:pPr>
            <a:r>
              <a:rPr lang="en-US" sz="2400" b="0" strike="noStrike" spc="-1">
                <a:solidFill>
                  <a:srgbClr val="000000"/>
                </a:solidFill>
                <a:latin typeface="Calibri"/>
                <a:ea typeface="ＭＳ Ｐゴシック"/>
              </a:rPr>
              <a:t>Host reads busy bit from status register until 0</a:t>
            </a:r>
            <a:endParaRPr lang="en-IN" sz="2400" b="0" strike="noStrike" spc="-1">
              <a:latin typeface="Arial"/>
            </a:endParaRPr>
          </a:p>
          <a:p>
            <a:pPr marL="342720" indent="-342360">
              <a:lnSpc>
                <a:spcPct val="90000"/>
              </a:lnSpc>
              <a:spcBef>
                <a:spcPts val="1001"/>
              </a:spcBef>
              <a:buClr>
                <a:srgbClr val="000000"/>
              </a:buClr>
              <a:buFont typeface="Calibri Light"/>
              <a:buAutoNum type="arabicPeriod"/>
            </a:pPr>
            <a:r>
              <a:rPr lang="en-US" sz="2400" b="0" strike="noStrike" spc="-1">
                <a:solidFill>
                  <a:srgbClr val="000000"/>
                </a:solidFill>
                <a:latin typeface="Calibri"/>
                <a:ea typeface="ＭＳ Ｐゴシック"/>
              </a:rPr>
              <a:t>Host sets read or write bit in command register and if write bit is set, writes a data byte into data-out register</a:t>
            </a:r>
            <a:endParaRPr lang="en-IN" sz="2400" b="0" strike="noStrike" spc="-1">
              <a:latin typeface="Arial"/>
            </a:endParaRPr>
          </a:p>
          <a:p>
            <a:pPr marL="342720" indent="-342360">
              <a:lnSpc>
                <a:spcPct val="90000"/>
              </a:lnSpc>
              <a:spcBef>
                <a:spcPts val="1001"/>
              </a:spcBef>
              <a:buClr>
                <a:srgbClr val="000000"/>
              </a:buClr>
              <a:buFont typeface="Calibri Light"/>
              <a:buAutoNum type="arabicPeriod"/>
            </a:pPr>
            <a:r>
              <a:rPr lang="en-US" sz="2400" b="0" strike="noStrike" spc="-1">
                <a:solidFill>
                  <a:srgbClr val="000000"/>
                </a:solidFill>
                <a:latin typeface="Calibri"/>
                <a:ea typeface="ＭＳ Ｐゴシック"/>
              </a:rPr>
              <a:t>Host sets command-ready bit in command register</a:t>
            </a:r>
            <a:endParaRPr lang="en-IN" sz="2400" b="0" strike="noStrike" spc="-1">
              <a:latin typeface="Arial"/>
            </a:endParaRPr>
          </a:p>
          <a:p>
            <a:pPr marL="342720" indent="-342360">
              <a:lnSpc>
                <a:spcPct val="90000"/>
              </a:lnSpc>
              <a:spcBef>
                <a:spcPts val="1001"/>
              </a:spcBef>
              <a:buClr>
                <a:srgbClr val="000000"/>
              </a:buClr>
              <a:buFont typeface="Calibri Light"/>
              <a:buAutoNum type="arabicPeriod"/>
            </a:pPr>
            <a:r>
              <a:rPr lang="en-US" sz="2400" b="0" strike="noStrike" spc="-1">
                <a:solidFill>
                  <a:srgbClr val="000000"/>
                </a:solidFill>
                <a:latin typeface="Calibri"/>
                <a:ea typeface="ＭＳ Ｐゴシック"/>
              </a:rPr>
              <a:t>Controller sees command-ready bit and sets busy bit</a:t>
            </a:r>
            <a:endParaRPr lang="en-IN" sz="2400" b="0" strike="noStrike" spc="-1">
              <a:latin typeface="Arial"/>
            </a:endParaRPr>
          </a:p>
          <a:p>
            <a:pPr marL="342720" indent="-342360">
              <a:lnSpc>
                <a:spcPct val="90000"/>
              </a:lnSpc>
              <a:spcBef>
                <a:spcPts val="1001"/>
              </a:spcBef>
              <a:buClr>
                <a:srgbClr val="000000"/>
              </a:buClr>
              <a:buFont typeface="Calibri Light"/>
              <a:buAutoNum type="arabicPeriod"/>
            </a:pPr>
            <a:r>
              <a:rPr lang="en-US" sz="2400" b="0" strike="noStrike" spc="-1">
                <a:solidFill>
                  <a:srgbClr val="000000"/>
                </a:solidFill>
                <a:latin typeface="Calibri"/>
                <a:ea typeface="ＭＳ Ｐゴシック"/>
              </a:rPr>
              <a:t>Controller sees write command in command register, reads byte from data-out register and complete I/O</a:t>
            </a:r>
            <a:endParaRPr lang="en-IN" sz="2400" b="0" strike="noStrike" spc="-1">
              <a:latin typeface="Arial"/>
            </a:endParaRPr>
          </a:p>
          <a:p>
            <a:pPr marL="342720" indent="-342360">
              <a:lnSpc>
                <a:spcPct val="90000"/>
              </a:lnSpc>
              <a:spcBef>
                <a:spcPts val="1001"/>
              </a:spcBef>
              <a:buClr>
                <a:srgbClr val="000000"/>
              </a:buClr>
              <a:buFont typeface="Calibri Light"/>
              <a:buAutoNum type="arabicPeriod"/>
            </a:pPr>
            <a:r>
              <a:rPr lang="en-US" sz="2400" b="0" strike="noStrike" spc="-1">
                <a:solidFill>
                  <a:srgbClr val="000000"/>
                </a:solidFill>
                <a:latin typeface="Calibri"/>
                <a:ea typeface="ＭＳ Ｐゴシック"/>
              </a:rPr>
              <a:t>Controller clears busy bit, error bit (status reg.), command-ready bit when transfer done</a:t>
            </a:r>
            <a:endParaRPr lang="en-IN" sz="2400" b="0" strike="noStrike" spc="-1">
              <a:latin typeface="Arial"/>
            </a:endParaRPr>
          </a:p>
          <a:p>
            <a:pPr marL="342720" indent="-342360">
              <a:lnSpc>
                <a:spcPct val="90000"/>
              </a:lnSpc>
              <a:spcBef>
                <a:spcPts val="1001"/>
              </a:spcBef>
              <a:buClr>
                <a:srgbClr val="000000"/>
              </a:buClr>
              <a:buFont typeface="Arial"/>
              <a:buChar char="•"/>
            </a:pPr>
            <a:r>
              <a:rPr lang="en-US" sz="2800" b="0" strike="noStrike" spc="-1">
                <a:solidFill>
                  <a:srgbClr val="000000"/>
                </a:solidFill>
                <a:latin typeface="Calibri"/>
                <a:ea typeface="ＭＳ Ｐゴシック"/>
              </a:rPr>
              <a:t>Step 1 is </a:t>
            </a:r>
            <a:r>
              <a:rPr lang="en-US" sz="2800" b="1" strike="noStrike" spc="-1">
                <a:solidFill>
                  <a:srgbClr val="3366FF"/>
                </a:solidFill>
                <a:latin typeface="Calibri"/>
                <a:ea typeface="ＭＳ Ｐゴシック"/>
              </a:rPr>
              <a:t>busy-waiting or polling</a:t>
            </a:r>
            <a:endParaRPr lang="en-IN" sz="2800" b="0" strike="noStrike" spc="-1">
              <a:latin typeface="Arial"/>
            </a:endParaRPr>
          </a:p>
          <a:p>
            <a:pPr marL="743040" lvl="1" indent="-285480">
              <a:lnSpc>
                <a:spcPct val="90000"/>
              </a:lnSpc>
              <a:spcBef>
                <a:spcPts val="499"/>
              </a:spcBef>
              <a:buClr>
                <a:srgbClr val="000000"/>
              </a:buClr>
              <a:buFont typeface="Arial"/>
              <a:buChar char="•"/>
            </a:pPr>
            <a:r>
              <a:rPr lang="en-US" sz="2400" b="0" strike="noStrike" spc="-1">
                <a:solidFill>
                  <a:srgbClr val="000000"/>
                </a:solidFill>
                <a:latin typeface="Calibri"/>
                <a:ea typeface="ＭＳ Ｐゴシック"/>
              </a:rPr>
              <a:t>Reasonable if device is fast, but inefficient if device slow</a:t>
            </a:r>
            <a:endParaRPr lang="en-IN" sz="2400" b="0" strike="noStrike" spc="-1">
              <a:latin typeface="Arial"/>
            </a:endParaRPr>
          </a:p>
          <a:p>
            <a:pPr marL="743040" lvl="1" indent="-285480">
              <a:lnSpc>
                <a:spcPct val="90000"/>
              </a:lnSpc>
              <a:spcBef>
                <a:spcPts val="499"/>
              </a:spcBef>
              <a:buClr>
                <a:srgbClr val="000000"/>
              </a:buClr>
              <a:buFont typeface="Arial"/>
              <a:buChar char="•"/>
            </a:pPr>
            <a:r>
              <a:rPr lang="en-US" sz="2400" b="0" strike="noStrike" spc="-1">
                <a:solidFill>
                  <a:srgbClr val="000000"/>
                </a:solidFill>
                <a:latin typeface="Calibri"/>
                <a:ea typeface="ＭＳ Ｐゴシック"/>
              </a:rPr>
              <a:t>CPU switches to other tasks?</a:t>
            </a:r>
            <a:endParaRPr lang="en-IN" sz="2400" b="0" strike="noStrike" spc="-1">
              <a:latin typeface="Arial"/>
            </a:endParaRPr>
          </a:p>
          <a:p>
            <a:pPr marL="1085760" lvl="2" indent="-228240">
              <a:lnSpc>
                <a:spcPct val="90000"/>
              </a:lnSpc>
              <a:spcBef>
                <a:spcPts val="499"/>
              </a:spcBef>
              <a:buClr>
                <a:srgbClr val="000000"/>
              </a:buClr>
              <a:buFont typeface="Arial"/>
              <a:buChar char="•"/>
            </a:pPr>
            <a:r>
              <a:rPr lang="en-US" sz="2000" b="0" strike="noStrike" spc="-1">
                <a:solidFill>
                  <a:srgbClr val="000000"/>
                </a:solidFill>
                <a:latin typeface="Calibri"/>
                <a:ea typeface="ＭＳ Ｐゴシック"/>
              </a:rPr>
              <a:t>How does CPU know controller is idle, controller buffer may overflow</a:t>
            </a:r>
            <a:endParaRPr lang="en-IN" sz="2000" b="0" strike="noStrike" spc="-1">
              <a:latin typeface="Arial"/>
            </a:endParaRP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1"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Interrupts</a:t>
            </a:r>
            <a:endParaRPr lang="en-IN" sz="4000" b="0" strike="noStrike" spc="-1">
              <a:latin typeface="Arial"/>
            </a:endParaRPr>
          </a:p>
        </p:txBody>
      </p:sp>
      <p:sp>
        <p:nvSpPr>
          <p:cNvPr id="112" name="CustomShape 3"/>
          <p:cNvSpPr/>
          <p:nvPr/>
        </p:nvSpPr>
        <p:spPr>
          <a:xfrm>
            <a:off x="400680" y="145980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CPU </a:t>
            </a:r>
            <a:r>
              <a:rPr lang="en-US" sz="2800" b="1" strike="noStrike" spc="-1">
                <a:solidFill>
                  <a:srgbClr val="3366FF"/>
                </a:solidFill>
                <a:latin typeface="Calibri"/>
                <a:ea typeface="MS PGothic"/>
              </a:rPr>
              <a:t>Interrupt-request line</a:t>
            </a:r>
            <a:r>
              <a:rPr lang="en-US" sz="2800" b="0" strike="noStrike" spc="-1">
                <a:solidFill>
                  <a:srgbClr val="000000"/>
                </a:solidFill>
                <a:latin typeface="Calibri"/>
                <a:ea typeface="MS PGothic"/>
              </a:rPr>
              <a:t> triggered by I/O device</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Checked by processor after each instruction</a:t>
            </a:r>
            <a:endParaRPr lang="en-IN" sz="24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ea typeface="MS PGothic"/>
              </a:rPr>
              <a:t>Interrupt handler</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receives interrupts</a:t>
            </a:r>
            <a:endParaRPr lang="en-IN" sz="28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Maskable</a:t>
            </a:r>
            <a:r>
              <a:rPr lang="en-US" sz="2400" b="0" strike="noStrike" spc="-1">
                <a:solidFill>
                  <a:srgbClr val="000000"/>
                </a:solidFill>
                <a:latin typeface="Calibri"/>
                <a:ea typeface="MS PGothic"/>
              </a:rPr>
              <a:t> to ignore or delay some interrupts</a:t>
            </a:r>
            <a:endParaRPr lang="en-IN" sz="24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ea typeface="MS PGothic"/>
              </a:rPr>
              <a:t>Interrupt vector </a:t>
            </a:r>
            <a:r>
              <a:rPr lang="en-US" sz="2800" b="0" strike="noStrike" spc="-1">
                <a:solidFill>
                  <a:srgbClr val="000000"/>
                </a:solidFill>
                <a:latin typeface="Calibri"/>
                <a:ea typeface="MS PGothic"/>
              </a:rPr>
              <a:t>to dispatch interrupt to correct handler</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Context switch at start and end</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Based on priority</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Some </a:t>
            </a:r>
            <a:r>
              <a:rPr lang="en-US" sz="2400" b="1" strike="noStrike" spc="-1">
                <a:solidFill>
                  <a:srgbClr val="3366FF"/>
                </a:solidFill>
                <a:latin typeface="Calibri"/>
                <a:ea typeface="MS PGothic"/>
              </a:rPr>
              <a:t>nonmaskable (unrecoverable memory errors)</a:t>
            </a:r>
            <a:endParaRPr lang="en-IN" sz="2400" b="0" strike="noStrike" spc="-1">
              <a:latin typeface="Arial"/>
            </a:endParaRP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4"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Interrupts</a:t>
            </a:r>
            <a:endParaRPr lang="en-IN" sz="4000" b="0" strike="noStrike" spc="-1">
              <a:latin typeface="Arial"/>
            </a:endParaRPr>
          </a:p>
        </p:txBody>
      </p:sp>
      <p:pic>
        <p:nvPicPr>
          <p:cNvPr id="115" name="Picture 8"/>
          <p:cNvPicPr/>
          <p:nvPr/>
        </p:nvPicPr>
        <p:blipFill>
          <a:blip r:embed="rId2"/>
          <a:stretch>
            <a:fillRect/>
          </a:stretch>
        </p:blipFill>
        <p:spPr>
          <a:xfrm>
            <a:off x="502200" y="1436760"/>
            <a:ext cx="5570640" cy="5014800"/>
          </a:xfrm>
          <a:prstGeom prst="rect">
            <a:avLst/>
          </a:prstGeom>
          <a:ln>
            <a:noFill/>
          </a:ln>
        </p:spPr>
      </p:pic>
      <p:sp>
        <p:nvSpPr>
          <p:cNvPr id="116" name="CustomShape 3"/>
          <p:cNvSpPr/>
          <p:nvPr/>
        </p:nvSpPr>
        <p:spPr>
          <a:xfrm>
            <a:off x="7004160" y="1673640"/>
            <a:ext cx="419256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Interrupt mechanism also used for </a:t>
            </a:r>
            <a:r>
              <a:rPr lang="en-US" sz="2800" b="1" strike="noStrike" spc="-1">
                <a:solidFill>
                  <a:srgbClr val="3366FF"/>
                </a:solidFill>
                <a:latin typeface="Calibri"/>
                <a:ea typeface="MS PGothic"/>
              </a:rPr>
              <a:t>exceptions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Terminate process, system crash due to hardware error</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Page fault executes when memory access error</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System call executes via </a:t>
            </a:r>
            <a:r>
              <a:rPr lang="en-US" sz="2800" b="1" strike="noStrike" spc="-1">
                <a:solidFill>
                  <a:srgbClr val="3366FF"/>
                </a:solidFill>
                <a:latin typeface="Calibri"/>
                <a:ea typeface="MS PGothic"/>
              </a:rPr>
              <a:t>trap</a:t>
            </a:r>
            <a:r>
              <a:rPr lang="en-US" sz="2800" b="0" strike="noStrike" spc="-1">
                <a:solidFill>
                  <a:srgbClr val="000000"/>
                </a:solidFill>
                <a:latin typeface="Calibri"/>
                <a:ea typeface="MS PGothic"/>
              </a:rPr>
              <a:t> to trigger kernel to execute request</a:t>
            </a:r>
            <a:endParaRPr lang="en-IN" sz="2800" b="0" strike="noStrike" spc="-1">
              <a:latin typeface="Arial"/>
            </a:endParaRPr>
          </a:p>
          <a:p>
            <a:pPr marL="228600" indent="-228240">
              <a:lnSpc>
                <a:spcPct val="90000"/>
              </a:lnSpc>
              <a:spcBef>
                <a:spcPts val="1001"/>
              </a:spcBef>
              <a:tabLst>
                <a:tab pos="0" algn="l"/>
              </a:tabLst>
            </a:pPr>
            <a:endParaRPr lang="en-IN" sz="2800" b="0" strike="noStrike" spc="-1">
              <a:latin typeface="Arial"/>
            </a:endParaRPr>
          </a:p>
          <a:p>
            <a:pPr>
              <a:lnSpc>
                <a:spcPct val="90000"/>
              </a:lnSpc>
              <a:spcBef>
                <a:spcPts val="499"/>
              </a:spcBef>
              <a:tabLst>
                <a:tab pos="0" algn="l"/>
              </a:tabLst>
            </a:pPr>
            <a:endParaRPr lang="en-IN" sz="2800" b="0" strike="noStrike" spc="-1">
              <a:latin typeface="Arial"/>
            </a:endParaRPr>
          </a:p>
        </p:txBody>
      </p:sp>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8"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Direct Memory Access</a:t>
            </a:r>
            <a:endParaRPr lang="en-IN" sz="4000" b="0" strike="noStrike" spc="-1">
              <a:latin typeface="Arial"/>
            </a:endParaRPr>
          </a:p>
        </p:txBody>
      </p:sp>
      <p:sp>
        <p:nvSpPr>
          <p:cNvPr id="119" name="CustomShape 3"/>
          <p:cNvSpPr/>
          <p:nvPr/>
        </p:nvSpPr>
        <p:spPr>
          <a:xfrm>
            <a:off x="400680" y="145980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Used for large data movement </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Requires </a:t>
            </a:r>
            <a:r>
              <a:rPr lang="en-US" sz="2400" b="1" strike="noStrike" spc="-1">
                <a:solidFill>
                  <a:srgbClr val="3366FF"/>
                </a:solidFill>
                <a:latin typeface="Calibri"/>
                <a:ea typeface="MS PGothic"/>
              </a:rPr>
              <a:t>DMA</a:t>
            </a:r>
            <a:r>
              <a:rPr lang="en-US" sz="2400" b="0" strike="noStrike" spc="-1">
                <a:solidFill>
                  <a:srgbClr val="000000"/>
                </a:solidFill>
                <a:latin typeface="Calibri"/>
                <a:ea typeface="MS PGothic"/>
              </a:rPr>
              <a:t> controller (special-purpose processor)</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Bypasses CPU to transfer data directly between I/O device and memory </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OS writes DMA command block into memory </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Source and destination addresses</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Read or write mode</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Count of bytes</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CPU writes location of command block to DMA controller</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DMA performs transfer without help of CPU</a:t>
            </a:r>
            <a:endParaRPr lang="en-IN" sz="2400" b="0" strike="noStrike" spc="-1">
              <a:latin typeface="Arial"/>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1"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Direct Memory Access</a:t>
            </a:r>
            <a:endParaRPr lang="en-IN" sz="4000" b="0" strike="noStrike" spc="-1">
              <a:latin typeface="Arial"/>
            </a:endParaRPr>
          </a:p>
        </p:txBody>
      </p:sp>
      <p:sp>
        <p:nvSpPr>
          <p:cNvPr id="122" name="CustomShape 3"/>
          <p:cNvSpPr/>
          <p:nvPr/>
        </p:nvSpPr>
        <p:spPr>
          <a:xfrm>
            <a:off x="400680" y="145980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Handshaking b/w DMA controller and device controller is done via DMA-request and DMA-acknowledge wires</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Device controller places a signal on the DMA-request wire when a data word is available for transfer</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DMA controller takes control of memory bus, places the desired address on memory-address wires and places a signal on DMA-acknowledge wire</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Device controller on receiving DMA-acknowledge signal, transfers data word to memory and removes DMA-request signal</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When transfer is complete, DMA controller interrupts CPU</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400" b="0" strike="noStrike" spc="-1">
                <a:solidFill>
                  <a:srgbClr val="000000"/>
                </a:solidFill>
                <a:latin typeface="Calibri"/>
                <a:ea typeface="MS PGothic"/>
              </a:rPr>
              <a:t>Cycle stealing</a:t>
            </a:r>
            <a:endParaRPr lang="en-IN" sz="2400" b="0" strike="noStrike" spc="-1">
              <a:latin typeface="Arial"/>
            </a:endParaRPr>
          </a:p>
        </p:txBody>
      </p:sp>
    </p:spTree>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4"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I/O Interface</a:t>
            </a:r>
            <a:endParaRPr lang="en-IN" sz="4000" b="0" strike="noStrike" spc="-1">
              <a:latin typeface="Arial"/>
            </a:endParaRPr>
          </a:p>
        </p:txBody>
      </p:sp>
      <p:sp>
        <p:nvSpPr>
          <p:cNvPr id="125" name="CustomShape 3"/>
          <p:cNvSpPr/>
          <p:nvPr/>
        </p:nvSpPr>
        <p:spPr>
          <a:xfrm>
            <a:off x="400680" y="145980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I/O system calls encapsulate device behaviors in generic classes</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Device-driver layer hides differences among I/O controllers from kernel</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Help OS developers</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Devices vary in many dimensions</a:t>
            </a:r>
            <a:endParaRPr lang="en-IN" sz="28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Character-stream</a:t>
            </a:r>
            <a:r>
              <a:rPr lang="en-US" sz="2400" b="1" strike="noStrike" spc="-1">
                <a:solidFill>
                  <a:srgbClr val="000000"/>
                </a:solidFill>
                <a:latin typeface="Calibri"/>
                <a:ea typeface="MS PGothic"/>
              </a:rPr>
              <a:t> </a:t>
            </a:r>
            <a:r>
              <a:rPr lang="en-US" sz="2400" b="0" strike="noStrike" spc="-1">
                <a:solidFill>
                  <a:srgbClr val="000000"/>
                </a:solidFill>
                <a:latin typeface="Calibri"/>
                <a:ea typeface="MS PGothic"/>
              </a:rPr>
              <a:t>or</a:t>
            </a:r>
            <a:r>
              <a:rPr lang="en-US" sz="2400" b="1" strike="noStrike" spc="-1">
                <a:solidFill>
                  <a:srgbClr val="000000"/>
                </a:solidFill>
                <a:latin typeface="Calibri"/>
                <a:ea typeface="MS PGothic"/>
              </a:rPr>
              <a:t> </a:t>
            </a:r>
            <a:r>
              <a:rPr lang="en-US" sz="2400" b="1" strike="noStrike" spc="-1">
                <a:solidFill>
                  <a:srgbClr val="3366FF"/>
                </a:solidFill>
                <a:latin typeface="Calibri"/>
                <a:ea typeface="MS PGothic"/>
              </a:rPr>
              <a:t>block</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Sequential</a:t>
            </a:r>
            <a:r>
              <a:rPr lang="en-US" sz="2400" b="1" strike="noStrike" spc="-1">
                <a:solidFill>
                  <a:srgbClr val="000000"/>
                </a:solidFill>
                <a:latin typeface="Calibri"/>
                <a:ea typeface="MS PGothic"/>
              </a:rPr>
              <a:t> </a:t>
            </a:r>
            <a:r>
              <a:rPr lang="en-US" sz="2400" b="0" strike="noStrike" spc="-1">
                <a:solidFill>
                  <a:srgbClr val="000000"/>
                </a:solidFill>
                <a:latin typeface="Calibri"/>
                <a:ea typeface="MS PGothic"/>
              </a:rPr>
              <a:t>or </a:t>
            </a:r>
            <a:r>
              <a:rPr lang="en-US" sz="2400" b="1" strike="noStrike" spc="-1">
                <a:solidFill>
                  <a:srgbClr val="3366FF"/>
                </a:solidFill>
                <a:latin typeface="Calibri"/>
                <a:ea typeface="MS PGothic"/>
              </a:rPr>
              <a:t>random-access</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Synchronous </a:t>
            </a:r>
            <a:r>
              <a:rPr lang="en-US" sz="2400" b="0" strike="noStrike" spc="-1">
                <a:solidFill>
                  <a:srgbClr val="000000"/>
                </a:solidFill>
                <a:latin typeface="Calibri"/>
                <a:ea typeface="MS PGothic"/>
              </a:rPr>
              <a:t>or</a:t>
            </a:r>
            <a:r>
              <a:rPr lang="en-US" sz="2400" b="1" strike="noStrike" spc="-1">
                <a:solidFill>
                  <a:srgbClr val="3366FF"/>
                </a:solidFill>
                <a:latin typeface="Calibri"/>
                <a:ea typeface="MS PGothic"/>
              </a:rPr>
              <a:t> asynchronous </a:t>
            </a:r>
            <a:r>
              <a:rPr lang="en-US" sz="2400" b="0" strike="noStrike" spc="-1">
                <a:solidFill>
                  <a:srgbClr val="000000"/>
                </a:solidFill>
                <a:latin typeface="Calibri"/>
                <a:ea typeface="MS PGothic"/>
              </a:rPr>
              <a:t>(or both)</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Sharable</a:t>
            </a:r>
            <a:r>
              <a:rPr lang="en-US" sz="2400" b="1" strike="noStrike" spc="-1">
                <a:solidFill>
                  <a:srgbClr val="000000"/>
                </a:solidFill>
                <a:latin typeface="Calibri"/>
                <a:ea typeface="MS PGothic"/>
              </a:rPr>
              <a:t> </a:t>
            </a:r>
            <a:r>
              <a:rPr lang="en-US" sz="2400" b="0" strike="noStrike" spc="-1">
                <a:solidFill>
                  <a:srgbClr val="000000"/>
                </a:solidFill>
                <a:latin typeface="Calibri"/>
                <a:ea typeface="MS PGothic"/>
              </a:rPr>
              <a:t>or</a:t>
            </a:r>
            <a:r>
              <a:rPr lang="en-US" sz="2400" b="1" strike="noStrike" spc="-1">
                <a:solidFill>
                  <a:srgbClr val="000000"/>
                </a:solidFill>
                <a:latin typeface="Calibri"/>
                <a:ea typeface="MS PGothic"/>
              </a:rPr>
              <a:t> </a:t>
            </a:r>
            <a:r>
              <a:rPr lang="en-US" sz="2400" b="1" strike="noStrike" spc="-1">
                <a:solidFill>
                  <a:srgbClr val="3366FF"/>
                </a:solidFill>
                <a:latin typeface="Calibri"/>
                <a:ea typeface="MS PGothic"/>
              </a:rPr>
              <a:t>dedicated</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Speed of operation</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read-write</a:t>
            </a:r>
            <a:r>
              <a:rPr lang="en-US" sz="2400" b="1" strike="noStrike" spc="-1">
                <a:solidFill>
                  <a:srgbClr val="000000"/>
                </a:solidFill>
                <a:latin typeface="Calibri"/>
                <a:ea typeface="MS PGothic"/>
              </a:rPr>
              <a:t>, </a:t>
            </a:r>
            <a:r>
              <a:rPr lang="en-US" sz="2400" b="1" strike="noStrike" spc="-1">
                <a:solidFill>
                  <a:srgbClr val="3366FF"/>
                </a:solidFill>
                <a:latin typeface="Calibri"/>
                <a:ea typeface="MS PGothic"/>
              </a:rPr>
              <a:t>read only</a:t>
            </a:r>
            <a:r>
              <a:rPr lang="en-US" sz="2400" b="1" strike="noStrike" spc="-1">
                <a:solidFill>
                  <a:srgbClr val="000000"/>
                </a:solidFill>
                <a:latin typeface="Calibri"/>
                <a:ea typeface="MS PGothic"/>
              </a:rPr>
              <a:t>, </a:t>
            </a:r>
            <a:r>
              <a:rPr lang="en-US" sz="2400" b="0" strike="noStrike" spc="-1">
                <a:solidFill>
                  <a:srgbClr val="000000"/>
                </a:solidFill>
                <a:latin typeface="Calibri"/>
                <a:ea typeface="MS PGothic"/>
              </a:rPr>
              <a:t>or</a:t>
            </a:r>
            <a:r>
              <a:rPr lang="en-US" sz="2400" b="1" strike="noStrike" spc="-1">
                <a:solidFill>
                  <a:srgbClr val="000000"/>
                </a:solidFill>
                <a:latin typeface="Calibri"/>
                <a:ea typeface="MS PGothic"/>
              </a:rPr>
              <a:t> </a:t>
            </a:r>
            <a:r>
              <a:rPr lang="en-US" sz="2400" b="1" strike="noStrike" spc="-1">
                <a:solidFill>
                  <a:srgbClr val="3366FF"/>
                </a:solidFill>
                <a:latin typeface="Calibri"/>
                <a:ea typeface="MS PGothic"/>
              </a:rPr>
              <a:t>write only</a:t>
            </a:r>
            <a:endParaRPr lang="en-IN" sz="2400" b="0" strike="noStrike" spc="-1">
              <a:latin typeface="Arial"/>
            </a:endParaRP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7"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Block &amp; Character Devices</a:t>
            </a:r>
            <a:endParaRPr lang="en-IN" sz="4000" b="0" strike="noStrike" spc="-1">
              <a:latin typeface="Arial"/>
            </a:endParaRPr>
          </a:p>
        </p:txBody>
      </p:sp>
      <p:sp>
        <p:nvSpPr>
          <p:cNvPr id="128" name="CustomShape 3"/>
          <p:cNvSpPr/>
          <p:nvPr/>
        </p:nvSpPr>
        <p:spPr>
          <a:xfrm>
            <a:off x="400680" y="145980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Block devices include disk drives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Commands include read, write, seek </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Raw I/O</a:t>
            </a:r>
            <a:r>
              <a:rPr lang="en-US" sz="2400" b="0" strike="noStrike" spc="-1">
                <a:solidFill>
                  <a:srgbClr val="000000"/>
                </a:solidFill>
                <a:latin typeface="Calibri"/>
                <a:ea typeface="MS PGothic"/>
              </a:rPr>
              <a:t>,</a:t>
            </a:r>
            <a:r>
              <a:rPr lang="en-US" sz="2400" b="1" strike="noStrike" spc="-1">
                <a:solidFill>
                  <a:srgbClr val="3366FF"/>
                </a:solidFill>
                <a:latin typeface="Calibri"/>
                <a:ea typeface="MS PGothic"/>
              </a:rPr>
              <a:t> direct I/O</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Memory-mapped file access possible</a:t>
            </a:r>
            <a:endParaRPr lang="en-IN" sz="2400" b="0" strike="noStrike" spc="-1">
              <a:latin typeface="Arial"/>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ea typeface="MS PGothic"/>
              </a:rPr>
              <a:t>File mapped to virtual memory and clusters brought via demand paging</a:t>
            </a:r>
            <a:endParaRPr lang="en-IN" sz="20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DMA</a:t>
            </a:r>
            <a:endParaRPr lang="en-IN" sz="24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Character devices include keyboards, mice, serial ports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Commands include </a:t>
            </a:r>
            <a:r>
              <a:rPr lang="en-US" sz="2400" b="1" strike="noStrike" spc="-1">
                <a:solidFill>
                  <a:srgbClr val="000000"/>
                </a:solidFill>
                <a:latin typeface="Courier New"/>
                <a:ea typeface="MS PGothic"/>
              </a:rPr>
              <a:t>get()</a:t>
            </a:r>
            <a:r>
              <a:rPr lang="en-US" sz="2400" b="0" strike="noStrike" spc="-1">
                <a:solidFill>
                  <a:srgbClr val="000000"/>
                </a:solidFill>
                <a:latin typeface="Courier New"/>
                <a:ea typeface="MS PGothic"/>
              </a:rPr>
              <a:t>, </a:t>
            </a:r>
            <a:r>
              <a:rPr lang="en-US" sz="2400" b="1" strike="noStrike" spc="-1">
                <a:solidFill>
                  <a:srgbClr val="000000"/>
                </a:solidFill>
                <a:latin typeface="Courier New"/>
                <a:ea typeface="MS PGothic"/>
              </a:rPr>
              <a:t>put()</a:t>
            </a:r>
            <a:endParaRPr lang="en-IN" sz="2400" b="0" strike="noStrike" spc="-1">
              <a:latin typeface="Arial"/>
            </a:endParaRPr>
          </a:p>
        </p:txBody>
      </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0"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Clocks &amp; Timers</a:t>
            </a:r>
            <a:endParaRPr lang="en-IN" sz="4000" b="0" strike="noStrike" spc="-1">
              <a:latin typeface="Arial"/>
            </a:endParaRPr>
          </a:p>
        </p:txBody>
      </p:sp>
      <p:sp>
        <p:nvSpPr>
          <p:cNvPr id="131" name="CustomShape 3"/>
          <p:cNvSpPr/>
          <p:nvPr/>
        </p:nvSpPr>
        <p:spPr>
          <a:xfrm>
            <a:off x="400680" y="145980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Provide current time, elapsed time, timer</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Normal resolution about 1/60 second</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Some systems provide higher-resolution timers</a:t>
            </a:r>
            <a:endParaRPr lang="en-IN" sz="28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ea typeface="MS PGothic"/>
              </a:rPr>
              <a:t>Programmable interval timer</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used for timings, periodic interrupts</a:t>
            </a:r>
            <a:endParaRPr lang="en-IN" sz="2800" b="0" strike="noStrike" spc="-1">
              <a:latin typeface="Arial"/>
            </a:endParaRPr>
          </a:p>
        </p:txBody>
      </p:sp>
    </p:spTree>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3"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Types of I/O</a:t>
            </a:r>
            <a:endParaRPr lang="en-IN" sz="4000" b="0" strike="noStrike" spc="-1">
              <a:latin typeface="Arial"/>
            </a:endParaRPr>
          </a:p>
        </p:txBody>
      </p:sp>
      <p:sp>
        <p:nvSpPr>
          <p:cNvPr id="134" name="CustomShape 3"/>
          <p:cNvSpPr/>
          <p:nvPr/>
        </p:nvSpPr>
        <p:spPr>
          <a:xfrm>
            <a:off x="3867120" y="1800360"/>
            <a:ext cx="349776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ea typeface="MS PGothic"/>
              </a:rPr>
              <a:t>Blocking</a:t>
            </a:r>
            <a:r>
              <a:rPr lang="en-US" sz="2800" b="1" strike="noStrike" spc="-1">
                <a:solidFill>
                  <a:srgbClr val="000000"/>
                </a:solidFill>
                <a:latin typeface="Calibri"/>
                <a:ea typeface="MS PGothic"/>
              </a:rPr>
              <a:t> </a:t>
            </a:r>
            <a:endParaRPr lang="en-IN" sz="28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ea typeface="MS PGothic"/>
              </a:rPr>
              <a:t>Nonblocking</a:t>
            </a:r>
            <a:endParaRPr lang="en-IN" sz="2800" b="0" strike="noStrike" spc="-1">
              <a:latin typeface="Arial"/>
            </a:endParaRPr>
          </a:p>
        </p:txBody>
      </p:sp>
    </p:spTree>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6" name="CustomShape 2"/>
          <p:cNvSpPr/>
          <p:nvPr/>
        </p:nvSpPr>
        <p:spPr>
          <a:xfrm>
            <a:off x="400680" y="2682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Kernel I/O Subsystem</a:t>
            </a:r>
            <a:endParaRPr lang="en-IN" sz="4000" b="0" strike="noStrike" spc="-1">
              <a:latin typeface="Arial"/>
            </a:endParaRPr>
          </a:p>
        </p:txBody>
      </p:sp>
      <p:sp>
        <p:nvSpPr>
          <p:cNvPr id="137" name="CustomShape 3"/>
          <p:cNvSpPr/>
          <p:nvPr/>
        </p:nvSpPr>
        <p:spPr>
          <a:xfrm>
            <a:off x="400680" y="1414080"/>
            <a:ext cx="115430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66FF"/>
              </a:buClr>
              <a:buFont typeface="Arial"/>
              <a:buChar char="•"/>
            </a:pPr>
            <a:r>
              <a:rPr lang="en-US" sz="2800" b="1" strike="noStrike" spc="-1">
                <a:solidFill>
                  <a:srgbClr val="0066FF"/>
                </a:solidFill>
                <a:latin typeface="Calibri"/>
                <a:ea typeface="MS PGothic"/>
              </a:rPr>
              <a:t>Scheduling</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Some I/O request ordering via per-device queue</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Some OSs try fairness</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Device-status table</a:t>
            </a:r>
            <a:endParaRPr lang="en-IN" sz="24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ea typeface="MS PGothic"/>
              </a:rPr>
              <a:t>Buffering</a:t>
            </a:r>
            <a:r>
              <a:rPr lang="en-US" sz="2800" b="0" strike="noStrike" spc="-1">
                <a:solidFill>
                  <a:srgbClr val="000000"/>
                </a:solidFill>
                <a:latin typeface="Calibri"/>
                <a:ea typeface="MS PGothic"/>
              </a:rPr>
              <a:t> - store data in memory while transferring between devices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To cope with device speed mismatch</a:t>
            </a:r>
            <a:endParaRPr lang="en-IN" sz="2400" b="0" strike="noStrike" spc="-1">
              <a:latin typeface="Arial"/>
            </a:endParaRPr>
          </a:p>
          <a:p>
            <a:pPr marL="685800" lvl="1" indent="-228240">
              <a:lnSpc>
                <a:spcPct val="90000"/>
              </a:lnSpc>
              <a:spcBef>
                <a:spcPts val="499"/>
              </a:spcBef>
              <a:buClr>
                <a:srgbClr val="3366FF"/>
              </a:buClr>
              <a:buFont typeface="Arial"/>
              <a:buChar char="•"/>
            </a:pPr>
            <a:r>
              <a:rPr lang="en-US" sz="2400" b="1" strike="noStrike" spc="-1">
                <a:solidFill>
                  <a:srgbClr val="3366FF"/>
                </a:solidFill>
                <a:latin typeface="Calibri"/>
                <a:ea typeface="MS PGothic"/>
              </a:rPr>
              <a:t>Double buffering</a:t>
            </a:r>
            <a:endParaRPr lang="en-IN" sz="24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ea typeface="MS PGothic"/>
              </a:rPr>
              <a:t>Caching</a:t>
            </a:r>
            <a:r>
              <a:rPr lang="en-US" sz="2800" b="0" strike="noStrike" spc="-1">
                <a:solidFill>
                  <a:srgbClr val="3366FF"/>
                </a:solidFill>
                <a:latin typeface="Calibri"/>
                <a:ea typeface="MS PGothic"/>
              </a:rPr>
              <a:t> </a:t>
            </a:r>
            <a:r>
              <a:rPr lang="en-US" sz="2800" b="0" strike="noStrike" spc="-1">
                <a:solidFill>
                  <a:srgbClr val="000000"/>
                </a:solidFill>
                <a:latin typeface="Calibri"/>
                <a:ea typeface="MS PGothic"/>
              </a:rPr>
              <a:t>- faster device holding copy of data</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Always just a copy</a:t>
            </a:r>
            <a:endParaRPr lang="en-IN" sz="24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Key to performance</a:t>
            </a:r>
            <a:endParaRPr lang="en-IN" sz="2400" b="0" strike="noStrike" spc="-1">
              <a:latin typeface="Arial"/>
            </a:endParaRPr>
          </a:p>
          <a:p>
            <a:pPr marL="228600" indent="-228240">
              <a:lnSpc>
                <a:spcPct val="90000"/>
              </a:lnSpc>
              <a:spcBef>
                <a:spcPts val="1001"/>
              </a:spcBef>
              <a:buClr>
                <a:srgbClr val="3366FF"/>
              </a:buClr>
              <a:buFont typeface="Arial"/>
              <a:buChar char="•"/>
            </a:pPr>
            <a:r>
              <a:rPr lang="en-US" sz="2800" b="1" strike="noStrike" spc="-1">
                <a:solidFill>
                  <a:srgbClr val="3366FF"/>
                </a:solidFill>
                <a:latin typeface="Calibri"/>
                <a:ea typeface="MS PGothic"/>
              </a:rPr>
              <a:t>Spooling</a:t>
            </a:r>
            <a:r>
              <a:rPr lang="en-US" sz="2800" b="0" strike="noStrike" spc="-1">
                <a:solidFill>
                  <a:srgbClr val="000000"/>
                </a:solidFill>
                <a:latin typeface="Calibri"/>
                <a:ea typeface="MS PGothic"/>
              </a:rPr>
              <a:t> - hold output for a device</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ea typeface="MS PGothic"/>
              </a:rPr>
              <a:t>If device can serve only one request at a time </a:t>
            </a:r>
            <a:endParaRPr lang="en-IN" sz="2400" b="0" strike="noStrike" spc="-1">
              <a:latin typeface="Aria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659160" y="1420920"/>
            <a:ext cx="10675440" cy="425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A number is associated with each system call</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System-call interface maintains a table indexed according to these numbers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The system call interface invokes  the intended system call in OS kernel and returns status of the system call and any return values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The caller need know nothing about how the system call is implemented</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Just needs to obey API and understand what OS will do as a result of call execution</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Most details of  OS interface hidden from programmer by API  </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Managed by run-time support library (set of functions built into libraries included with compiler)</a:t>
            </a:r>
            <a:endParaRPr lang="en-IN" sz="2400" b="0" strike="noStrike" spc="-1">
              <a:latin typeface="Arial"/>
            </a:endParaRPr>
          </a:p>
        </p:txBody>
      </p:sp>
      <p:sp>
        <p:nvSpPr>
          <p:cNvPr id="118" name="CustomShape 2"/>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System Calls</a:t>
            </a:r>
            <a:endParaRPr lang="en-IN" sz="4000" b="0" strike="noStrike" spc="-1">
              <a:latin typeface="Arial"/>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2286000" y="1676520"/>
            <a:ext cx="6095520" cy="3664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9" name="CustomShape 2"/>
          <p:cNvSpPr/>
          <p:nvPr/>
        </p:nvSpPr>
        <p:spPr>
          <a:xfrm>
            <a:off x="389160" y="302400"/>
            <a:ext cx="850428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0" strike="noStrike" spc="-1">
                <a:solidFill>
                  <a:srgbClr val="0000FF"/>
                </a:solidFill>
                <a:latin typeface="Arial"/>
              </a:rPr>
              <a:t>Other Aspects</a:t>
            </a:r>
            <a:endParaRPr lang="en-IN" sz="4000" b="0" strike="noStrike" spc="-1">
              <a:latin typeface="Arial"/>
            </a:endParaRPr>
          </a:p>
        </p:txBody>
      </p:sp>
      <p:sp>
        <p:nvSpPr>
          <p:cNvPr id="140" name="CustomShape 3"/>
          <p:cNvSpPr/>
          <p:nvPr/>
        </p:nvSpPr>
        <p:spPr>
          <a:xfrm>
            <a:off x="659520" y="1551240"/>
            <a:ext cx="1153224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FF"/>
              </a:buClr>
              <a:buFont typeface="Arial"/>
              <a:buChar char="•"/>
            </a:pPr>
            <a:r>
              <a:rPr lang="en-US" sz="3200" b="1" strike="noStrike" spc="-1">
                <a:solidFill>
                  <a:srgbClr val="0000FF"/>
                </a:solidFill>
                <a:latin typeface="Calibri"/>
              </a:rPr>
              <a:t>Error Handling</a:t>
            </a:r>
            <a:endParaRPr lang="en-IN" sz="32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OS can recover from disk read, device unavailable, transient write failures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800" b="0" strike="noStrike" spc="-1">
                <a:solidFill>
                  <a:srgbClr val="000000"/>
                </a:solidFill>
                <a:latin typeface="Calibri"/>
                <a:ea typeface="MS PGothic"/>
              </a:rPr>
              <a:t>Retry a read or write, for example</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Most return an error number or code when I/O request fails </a:t>
            </a:r>
            <a:endParaRPr lang="en-IN" sz="28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System error logs hold problem reports</a:t>
            </a:r>
            <a:endParaRPr lang="en-IN" sz="2800" b="0" strike="noStrike" spc="-1">
              <a:latin typeface="Arial"/>
            </a:endParaRPr>
          </a:p>
          <a:p>
            <a:pPr marL="228600" indent="-228240">
              <a:lnSpc>
                <a:spcPct val="90000"/>
              </a:lnSpc>
              <a:spcBef>
                <a:spcPts val="1001"/>
              </a:spcBef>
              <a:buClr>
                <a:srgbClr val="0000FF"/>
              </a:buClr>
              <a:buFont typeface="Arial"/>
              <a:buChar char="•"/>
            </a:pPr>
            <a:r>
              <a:rPr lang="en-US" sz="3200" b="1" strike="noStrike" spc="-1">
                <a:solidFill>
                  <a:srgbClr val="0000FF"/>
                </a:solidFill>
                <a:latin typeface="Calibri"/>
                <a:ea typeface="MS PGothic"/>
              </a:rPr>
              <a:t>I/O Protection</a:t>
            </a:r>
            <a:endParaRPr lang="en-IN" sz="3200" b="0" strike="noStrike" spc="-1">
              <a:latin typeface="Arial"/>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ea typeface="MS PGothic"/>
              </a:rPr>
              <a:t>User process may accidentally or purposefully attempt to disrupt normal operation via illegal I/O instructions</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800" b="0" strike="noStrike" spc="-1">
                <a:solidFill>
                  <a:srgbClr val="000000"/>
                </a:solidFill>
                <a:latin typeface="Calibri"/>
                <a:ea typeface="MS PGothic"/>
              </a:rPr>
              <a:t>All I/O instructions defined to be privileged</a:t>
            </a:r>
            <a:endParaRPr lang="en-IN" sz="2800" b="0" strike="noStrike" spc="-1">
              <a:latin typeface="Arial"/>
            </a:endParaRPr>
          </a:p>
          <a:p>
            <a:pPr marL="685800" lvl="1" indent="-228240">
              <a:lnSpc>
                <a:spcPct val="90000"/>
              </a:lnSpc>
              <a:spcBef>
                <a:spcPts val="499"/>
              </a:spcBef>
              <a:buClr>
                <a:srgbClr val="000000"/>
              </a:buClr>
              <a:buFont typeface="Arial"/>
              <a:buChar char="•"/>
            </a:pPr>
            <a:r>
              <a:rPr lang="en-US" sz="2800" b="0" strike="noStrike" spc="-1">
                <a:solidFill>
                  <a:srgbClr val="000000"/>
                </a:solidFill>
                <a:latin typeface="Calibri"/>
                <a:ea typeface="MS PGothic"/>
              </a:rPr>
              <a:t>I/O must be performed via system calls</a:t>
            </a:r>
            <a:endParaRPr lang="en-IN" sz="2800" b="0" strike="noStrike" spc="-1">
              <a:latin typeface="Arial"/>
            </a:endParaRPr>
          </a:p>
          <a:p>
            <a:pPr>
              <a:lnSpc>
                <a:spcPct val="90000"/>
              </a:lnSpc>
              <a:spcBef>
                <a:spcPts val="1001"/>
              </a:spcBef>
            </a:pPr>
            <a:endParaRPr lang="en-IN" sz="2800" b="0" strike="noStrike" spc="-1">
              <a:latin typeface="Arial"/>
            </a:endParaRPr>
          </a:p>
        </p:txBody>
      </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4210200" y="2967480"/>
            <a:ext cx="3771360" cy="1097280"/>
          </a:xfrm>
          <a:prstGeom prst="rect">
            <a:avLst/>
          </a:prstGeom>
          <a:noFill/>
          <a:ln>
            <a:noFill/>
          </a:ln>
        </p:spPr>
        <p:style>
          <a:lnRef idx="0">
            <a:scrgbClr r="0" g="0" b="0"/>
          </a:lnRef>
          <a:fillRef idx="0">
            <a:scrgbClr r="0" g="0" b="0"/>
          </a:fillRef>
          <a:effectRef idx="0">
            <a:scrgbClr r="0" g="0" b="0"/>
          </a:effectRef>
          <a:fontRef idx="minor"/>
        </p:style>
        <p:txBody>
          <a:bodyPr wrap="none">
            <a:spAutoFit/>
          </a:bodyPr>
          <a:lstStyle/>
          <a:p>
            <a:pPr algn="ctr">
              <a:lnSpc>
                <a:spcPct val="100000"/>
              </a:lnSpc>
            </a:pPr>
            <a:r>
              <a:rPr lang="en-US" sz="6600" b="1" strike="noStrike" spc="-1">
                <a:solidFill>
                  <a:srgbClr val="0000FF"/>
                </a:solidFill>
                <a:latin typeface="Calibri"/>
              </a:rPr>
              <a:t>Thank You</a:t>
            </a:r>
            <a:endParaRPr lang="en-IN" sz="6600" b="0" strike="noStrike" spc="-1">
              <a:latin typeface="Arial"/>
            </a:endParaRPr>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7171" y="1062231"/>
            <a:ext cx="8228764" cy="858503"/>
          </a:xfrm>
          <a:prstGeom prst="rect">
            <a:avLst/>
          </a:prstGeom>
          <a:noFill/>
          <a:ln>
            <a:noFill/>
            <a:prstDash val="solid"/>
          </a:ln>
        </p:spPr>
        <p:txBody>
          <a:bodyPr lIns="0" tIns="0" rIns="0" bIns="0" anchor="ctr" anchorCtr="0"/>
          <a:lstStyle/>
          <a:p>
            <a:endParaRPr/>
          </a:p>
        </p:txBody>
      </p:sp>
      <p:sp>
        <p:nvSpPr>
          <p:cNvPr id="3" name="Subtitle 2"/>
          <p:cNvSpPr txBox="1">
            <a:spLocks noGrp="1"/>
          </p:cNvSpPr>
          <p:nvPr>
            <p:ph type="subTitle" idx="4294967295"/>
          </p:nvPr>
        </p:nvSpPr>
        <p:spPr>
          <a:xfrm>
            <a:off x="457171" y="2060503"/>
            <a:ext cx="8228764" cy="2982715"/>
          </a:xfrm>
          <a:prstGeom prst="rect">
            <a:avLst/>
          </a:prstGeom>
          <a:noFill/>
          <a:ln>
            <a:noFill/>
            <a:prstDash val="solid"/>
          </a:ln>
        </p:spPr>
        <p:txBody>
          <a:bodyPr lIns="0" tIns="0" rIns="0" bIns="0" anchor="ctr" anchorCtr="0"/>
          <a:lstStyle/>
          <a:p>
            <a:pPr marL="0" marR="0" indent="0" algn="l">
              <a:lnSpc>
                <a:spcPct val="100000"/>
              </a:lnSpc>
              <a:spcBef>
                <a:spcPts val="1284"/>
              </a:spcBef>
              <a:spcAft>
                <a:spcPct val="0"/>
              </a:spcAft>
              <a:defRPr sz="1632" b="0" spc="0" baseline="0">
                <a:solidFill>
                  <a:srgbClr val="000000"/>
                </a:solidFill>
              </a:defRPr>
            </a:pPr>
            <a:r>
              <a:rPr sz="2176" b="0" i="0" u="none" spc="0" baseline="0">
                <a:solidFill>
                  <a:srgbClr val="311B92"/>
                </a:solidFill>
                <a:latin typeface="Cambria"/>
                <a:sym typeface="Arial"/>
              </a:rPr>
              <a:t>How many times does this code segment print ‘GATE’?</a:t>
            </a:r>
          </a:p>
          <a:p>
            <a:pPr marL="0" marR="0" indent="0" algn="l">
              <a:lnSpc>
                <a:spcPct val="100000"/>
              </a:lnSpc>
              <a:spcBef>
                <a:spcPts val="1284"/>
              </a:spcBef>
              <a:spcAft>
                <a:spcPct val="0"/>
              </a:spcAft>
              <a:defRPr sz="1632" b="0" spc="0" baseline="0">
                <a:solidFill>
                  <a:srgbClr val="000000"/>
                </a:solidFill>
              </a:defRPr>
            </a:pPr>
            <a:endParaRPr sz="2176" b="0" i="0" u="none" spc="0" baseline="0">
              <a:solidFill>
                <a:srgbClr val="311B92"/>
              </a:solidFill>
              <a:latin typeface="Liberation Mono"/>
              <a:sym typeface="Arial"/>
            </a:endParaRPr>
          </a:p>
          <a:p>
            <a:pPr marL="0" marR="0" indent="0" algn="l">
              <a:lnSpc>
                <a:spcPct val="100000"/>
              </a:lnSpc>
              <a:spcBef>
                <a:spcPts val="1284"/>
              </a:spcBef>
              <a:spcAft>
                <a:spcPct val="0"/>
              </a:spcAft>
              <a:defRPr sz="1632" b="0" spc="0" baseline="0">
                <a:solidFill>
                  <a:srgbClr val="000000"/>
                </a:solidFill>
              </a:defRPr>
            </a:pPr>
            <a:r>
              <a:rPr sz="2176" b="0" i="0" u="none" spc="0" baseline="0">
                <a:solidFill>
                  <a:srgbClr val="311B92"/>
                </a:solidFill>
                <a:latin typeface="Liberation Mono"/>
                <a:sym typeface="Arial"/>
              </a:rPr>
              <a:t>int main() {</a:t>
            </a:r>
          </a:p>
          <a:p>
            <a:pPr marL="0" marR="0" indent="0" algn="l">
              <a:lnSpc>
                <a:spcPct val="100000"/>
              </a:lnSpc>
              <a:spcBef>
                <a:spcPts val="1284"/>
              </a:spcBef>
              <a:spcAft>
                <a:spcPct val="0"/>
              </a:spcAft>
              <a:defRPr sz="1632" b="0" spc="0" baseline="0">
                <a:solidFill>
                  <a:srgbClr val="000000"/>
                </a:solidFill>
              </a:defRPr>
            </a:pPr>
            <a:r>
              <a:rPr sz="2176" b="0" i="0" u="none" spc="0" baseline="0">
                <a:solidFill>
                  <a:srgbClr val="311B92"/>
                </a:solidFill>
                <a:latin typeface="Liberation Mono"/>
                <a:sym typeface="Arial"/>
              </a:rPr>
              <a:t>	if (fork() || fork())</a:t>
            </a:r>
          </a:p>
          <a:p>
            <a:pPr marL="0" marR="0" indent="0" algn="l">
              <a:lnSpc>
                <a:spcPct val="100000"/>
              </a:lnSpc>
              <a:spcBef>
                <a:spcPts val="1284"/>
              </a:spcBef>
              <a:spcAft>
                <a:spcPct val="0"/>
              </a:spcAft>
              <a:defRPr sz="1632" b="0" spc="0" baseline="0">
                <a:solidFill>
                  <a:srgbClr val="000000"/>
                </a:solidFill>
              </a:defRPr>
            </a:pPr>
            <a:r>
              <a:rPr sz="2176" b="0" i="0" u="none" spc="0" baseline="0">
                <a:solidFill>
                  <a:srgbClr val="311B92"/>
                </a:solidFill>
                <a:latin typeface="Liberation Mono"/>
                <a:sym typeface="Arial"/>
              </a:rPr>
              <a:t>		fork();</a:t>
            </a:r>
          </a:p>
          <a:p>
            <a:pPr marL="0" marR="0" indent="0" algn="l">
              <a:lnSpc>
                <a:spcPct val="100000"/>
              </a:lnSpc>
              <a:spcBef>
                <a:spcPts val="1284"/>
              </a:spcBef>
              <a:spcAft>
                <a:spcPct val="0"/>
              </a:spcAft>
              <a:defRPr sz="1632" b="0" spc="0" baseline="0">
                <a:solidFill>
                  <a:srgbClr val="000000"/>
                </a:solidFill>
              </a:defRPr>
            </a:pPr>
            <a:r>
              <a:rPr sz="2176" b="0" i="0" u="none" spc="0" baseline="0">
                <a:solidFill>
                  <a:srgbClr val="311B92"/>
                </a:solidFill>
                <a:latin typeface="Liberation Mono"/>
                <a:sym typeface="Arial"/>
              </a:rPr>
              <a:t>	printf("GATE\n");</a:t>
            </a:r>
          </a:p>
          <a:p>
            <a:pPr marL="0" marR="0" indent="0" algn="l">
              <a:lnSpc>
                <a:spcPct val="100000"/>
              </a:lnSpc>
              <a:spcBef>
                <a:spcPts val="1284"/>
              </a:spcBef>
              <a:spcAft>
                <a:spcPct val="0"/>
              </a:spcAft>
              <a:defRPr sz="1632" b="0" spc="0" baseline="0">
                <a:solidFill>
                  <a:srgbClr val="000000"/>
                </a:solidFill>
              </a:defRPr>
            </a:pPr>
            <a:r>
              <a:rPr sz="2176" b="0" i="0" u="none" spc="0" baseline="0">
                <a:solidFill>
                  <a:srgbClr val="311B92"/>
                </a:solidFill>
                <a:latin typeface="Liberation Mono"/>
                <a:sym typeface="Arial"/>
              </a:rPr>
              <a:t>	return 0;</a:t>
            </a:r>
          </a:p>
          <a:p>
            <a:pPr marL="0" marR="0" indent="0" algn="l">
              <a:lnSpc>
                <a:spcPct val="100000"/>
              </a:lnSpc>
              <a:spcBef>
                <a:spcPts val="1284"/>
              </a:spcBef>
              <a:spcAft>
                <a:spcPct val="0"/>
              </a:spcAft>
              <a:defRPr sz="1632" b="0" spc="0" baseline="0">
                <a:solidFill>
                  <a:srgbClr val="000000"/>
                </a:solidFill>
              </a:defRPr>
            </a:pPr>
            <a:r>
              <a:rPr sz="2176" b="0" i="0" u="none" spc="0" baseline="0">
                <a:solidFill>
                  <a:srgbClr val="311B92"/>
                </a:solidFill>
                <a:latin typeface="Liberation Mono"/>
                <a:sym typeface="Arial"/>
              </a:rPr>
              <a:t>}</a:t>
            </a:r>
          </a:p>
        </p:txBody>
      </p:sp>
    </p:spTree>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91344" y="116632"/>
            <a:ext cx="13465496" cy="4375784"/>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Liberation Sans"/>
                <a:sym typeface="Arial"/>
              </a:rPr>
              <a:t>Choose the most appropriate answer with respect to the following code snippet. Assume all required header files have been included.</a:t>
            </a:r>
            <a:endParaRPr sz="2000" b="0" i="0" u="none" spc="0" baseline="0" dirty="0">
              <a:solidFill>
                <a:srgbClr val="000000"/>
              </a:solidFill>
              <a:latin typeface="Liberation Mono"/>
              <a:sym typeface="Arial"/>
            </a:endParaRP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1. int main()</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2. {</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3. 	     int </a:t>
            </a:r>
            <a:r>
              <a:rPr sz="2000" b="0" i="0" u="none" spc="0" baseline="0" dirty="0" err="1">
                <a:solidFill>
                  <a:srgbClr val="000000"/>
                </a:solidFill>
                <a:latin typeface="FreeMono"/>
                <a:sym typeface="Arial"/>
              </a:rPr>
              <a:t>pfds</a:t>
            </a:r>
            <a:r>
              <a:rPr sz="2000" b="0" i="0" u="none" spc="0" baseline="0" dirty="0">
                <a:solidFill>
                  <a:srgbClr val="000000"/>
                </a:solidFill>
                <a:latin typeface="FreeMono"/>
                <a:sym typeface="Arial"/>
              </a:rPr>
              <a:t>[2] = {0, 1};</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4.	      char </a:t>
            </a:r>
            <a:r>
              <a:rPr sz="2000" b="0" i="0" u="none" spc="0" baseline="0" dirty="0" err="1">
                <a:solidFill>
                  <a:srgbClr val="000000"/>
                </a:solidFill>
                <a:latin typeface="FreeMono"/>
                <a:sym typeface="Arial"/>
              </a:rPr>
              <a:t>buf</a:t>
            </a:r>
            <a:r>
              <a:rPr sz="2000" b="0" i="0" u="none" spc="0" baseline="0" dirty="0">
                <a:solidFill>
                  <a:srgbClr val="000000"/>
                </a:solidFill>
                <a:latin typeface="FreeMono"/>
                <a:sym typeface="Arial"/>
              </a:rPr>
              <a:t>[30];</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5.	      </a:t>
            </a:r>
            <a:r>
              <a:rPr sz="2000" b="0" i="0" u="none" spc="0" baseline="0" dirty="0" err="1">
                <a:solidFill>
                  <a:srgbClr val="000000"/>
                </a:solidFill>
                <a:latin typeface="FreeMono"/>
                <a:sym typeface="Arial"/>
              </a:rPr>
              <a:t>printf</a:t>
            </a:r>
            <a:r>
              <a:rPr sz="2000" b="0" i="0" u="none" spc="0" baseline="0" dirty="0">
                <a:solidFill>
                  <a:srgbClr val="000000"/>
                </a:solidFill>
                <a:latin typeface="FreeMono"/>
                <a:sym typeface="Arial"/>
              </a:rPr>
              <a:t>("reading from file descriptor #%d\n", </a:t>
            </a:r>
            <a:r>
              <a:rPr sz="2000" b="0" i="0" u="none" spc="0" baseline="0" dirty="0" err="1">
                <a:solidFill>
                  <a:srgbClr val="000000"/>
                </a:solidFill>
                <a:latin typeface="FreeMono"/>
                <a:sym typeface="Arial"/>
              </a:rPr>
              <a:t>pfds</a:t>
            </a:r>
            <a:r>
              <a:rPr sz="2000" b="0" i="0" u="none" spc="0" baseline="0" dirty="0">
                <a:solidFill>
                  <a:srgbClr val="000000"/>
                </a:solidFill>
                <a:latin typeface="FreeMono"/>
                <a:sym typeface="Arial"/>
              </a:rPr>
              <a:t>[0]);</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6.	      read(</a:t>
            </a:r>
            <a:r>
              <a:rPr sz="2000" b="0" i="0" u="none" spc="0" baseline="0" dirty="0" err="1">
                <a:solidFill>
                  <a:srgbClr val="000000"/>
                </a:solidFill>
                <a:latin typeface="FreeMono"/>
                <a:sym typeface="Arial"/>
              </a:rPr>
              <a:t>pfds</a:t>
            </a:r>
            <a:r>
              <a:rPr sz="2000" b="0" i="0" u="none" spc="0" baseline="0" dirty="0">
                <a:solidFill>
                  <a:srgbClr val="000000"/>
                </a:solidFill>
                <a:latin typeface="FreeMono"/>
                <a:sym typeface="Arial"/>
              </a:rPr>
              <a:t>[0], </a:t>
            </a:r>
            <a:r>
              <a:rPr sz="2000" b="0" i="0" u="none" spc="0" baseline="0" dirty="0" err="1">
                <a:solidFill>
                  <a:srgbClr val="000000"/>
                </a:solidFill>
                <a:latin typeface="FreeMono"/>
                <a:sym typeface="Arial"/>
              </a:rPr>
              <a:t>buf</a:t>
            </a:r>
            <a:r>
              <a:rPr sz="2000" b="0" i="0" u="none" spc="0" baseline="0" dirty="0">
                <a:solidFill>
                  <a:srgbClr val="000000"/>
                </a:solidFill>
                <a:latin typeface="FreeMono"/>
                <a:sym typeface="Arial"/>
              </a:rPr>
              <a:t>, 5);</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7.	      </a:t>
            </a:r>
            <a:r>
              <a:rPr sz="2000" b="0" i="0" u="none" spc="0" baseline="0" dirty="0" err="1">
                <a:solidFill>
                  <a:srgbClr val="000000"/>
                </a:solidFill>
                <a:latin typeface="FreeMono"/>
                <a:sym typeface="Arial"/>
              </a:rPr>
              <a:t>printf</a:t>
            </a:r>
            <a:r>
              <a:rPr sz="2000" b="0" i="0" u="none" spc="0" baseline="0" dirty="0">
                <a:solidFill>
                  <a:srgbClr val="000000"/>
                </a:solidFill>
                <a:latin typeface="FreeMono"/>
                <a:sym typeface="Arial"/>
              </a:rPr>
              <a:t>("writing to file descriptor #%d\n", </a:t>
            </a:r>
            <a:r>
              <a:rPr sz="2000" b="0" i="0" u="none" spc="0" baseline="0" dirty="0" err="1">
                <a:solidFill>
                  <a:srgbClr val="000000"/>
                </a:solidFill>
                <a:latin typeface="FreeMono"/>
                <a:sym typeface="Arial"/>
              </a:rPr>
              <a:t>pfds</a:t>
            </a:r>
            <a:r>
              <a:rPr sz="2000" b="0" i="0" u="none" spc="0" baseline="0" dirty="0">
                <a:solidFill>
                  <a:srgbClr val="000000"/>
                </a:solidFill>
                <a:latin typeface="FreeMono"/>
                <a:sym typeface="Arial"/>
              </a:rPr>
              <a:t>[1]);</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8.	      write(</a:t>
            </a:r>
            <a:r>
              <a:rPr sz="2000" b="0" i="0" u="none" spc="0" baseline="0" dirty="0" err="1">
                <a:solidFill>
                  <a:srgbClr val="000000"/>
                </a:solidFill>
                <a:latin typeface="FreeMono"/>
                <a:sym typeface="Arial"/>
              </a:rPr>
              <a:t>pfds</a:t>
            </a:r>
            <a:r>
              <a:rPr sz="2000" b="0" i="0" u="none" spc="0" baseline="0" dirty="0">
                <a:solidFill>
                  <a:srgbClr val="000000"/>
                </a:solidFill>
                <a:latin typeface="FreeMono"/>
                <a:sym typeface="Arial"/>
              </a:rPr>
              <a:t>[1], </a:t>
            </a:r>
            <a:r>
              <a:rPr sz="2000" b="0" i="0" u="none" spc="0" baseline="0" dirty="0" err="1">
                <a:solidFill>
                  <a:srgbClr val="000000"/>
                </a:solidFill>
                <a:latin typeface="FreeMono"/>
                <a:sym typeface="Arial"/>
              </a:rPr>
              <a:t>buf</a:t>
            </a:r>
            <a:r>
              <a:rPr sz="2000" b="0" i="0" u="none" spc="0" baseline="0" dirty="0">
                <a:solidFill>
                  <a:srgbClr val="000000"/>
                </a:solidFill>
                <a:latin typeface="FreeMono"/>
                <a:sym typeface="Arial"/>
              </a:rPr>
              <a:t>, 5);</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9.	      </a:t>
            </a:r>
            <a:r>
              <a:rPr sz="2000" b="0" i="0" u="none" spc="0" baseline="0" dirty="0" err="1">
                <a:solidFill>
                  <a:srgbClr val="000000"/>
                </a:solidFill>
                <a:latin typeface="FreeMono"/>
                <a:sym typeface="Arial"/>
              </a:rPr>
              <a:t>printf</a:t>
            </a:r>
            <a:r>
              <a:rPr sz="2000" b="0" i="0" u="none" spc="0" baseline="0" dirty="0">
                <a:solidFill>
                  <a:srgbClr val="000000"/>
                </a:solidFill>
                <a:latin typeface="FreeMono"/>
                <a:sym typeface="Arial"/>
              </a:rPr>
              <a:t>("read \"%s\"\n", </a:t>
            </a:r>
            <a:r>
              <a:rPr sz="2000" b="0" i="0" u="none" spc="0" baseline="0" dirty="0" err="1">
                <a:solidFill>
                  <a:srgbClr val="000000"/>
                </a:solidFill>
                <a:latin typeface="FreeMono"/>
                <a:sym typeface="Arial"/>
              </a:rPr>
              <a:t>buf</a:t>
            </a:r>
            <a:r>
              <a:rPr sz="2000" b="0" i="0" u="none" spc="0" baseline="0" dirty="0">
                <a:solidFill>
                  <a:srgbClr val="000000"/>
                </a:solidFill>
                <a:latin typeface="FreeMono"/>
                <a:sym typeface="Arial"/>
              </a:rPr>
              <a:t>);</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10	      return 0;</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FreeMono"/>
                <a:sym typeface="Arial"/>
              </a:rPr>
              <a:t>11. }</a:t>
            </a:r>
            <a:endParaRPr sz="2000" b="0" i="0" u="none" spc="0" baseline="0" dirty="0">
              <a:solidFill>
                <a:srgbClr val="000000"/>
              </a:solidFill>
              <a:latin typeface="Liberation Mono"/>
              <a:sym typeface="Arial"/>
            </a:endParaRP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Liberation Sans"/>
                <a:sym typeface="Arial"/>
              </a:rPr>
              <a:t>a) Line 6 would cause an error</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Liberation Sans"/>
                <a:sym typeface="Arial"/>
              </a:rPr>
              <a:t>b) Line 8 would cause an error</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Liberation Sans"/>
                <a:sym typeface="Arial"/>
              </a:rPr>
              <a:t>c) Line 6 would cause a segmentation fault</a:t>
            </a:r>
          </a:p>
          <a:p>
            <a:pPr marL="0" marR="0" lvl="0" indent="0">
              <a:lnSpc>
                <a:spcPct val="100000"/>
              </a:lnSpc>
              <a:spcBef>
                <a:spcPts val="1284"/>
              </a:spcBef>
              <a:spcAft>
                <a:spcPct val="0"/>
              </a:spcAft>
              <a:defRPr sz="1632" b="0" spc="0" baseline="0">
                <a:solidFill>
                  <a:srgbClr val="000000"/>
                </a:solidFill>
              </a:defRPr>
            </a:pPr>
            <a:r>
              <a:rPr sz="2000" b="0" i="0" u="none" spc="0" baseline="0" dirty="0">
                <a:solidFill>
                  <a:srgbClr val="000000"/>
                </a:solidFill>
                <a:latin typeface="Liberation Sans"/>
                <a:sym typeface="Arial"/>
              </a:rPr>
              <a:t>d) None of the above</a:t>
            </a:r>
          </a:p>
        </p:txBody>
      </p:sp>
    </p:spTree>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457171" y="1080852"/>
            <a:ext cx="8228764" cy="4674581"/>
          </a:xfrm>
          <a:prstGeom prst="rect">
            <a:avLst/>
          </a:prstGeom>
          <a:noFill/>
          <a:ln>
            <a:noFill/>
            <a:prstDash val="solid"/>
          </a:ln>
        </p:spPr>
        <p:txBody>
          <a:bodyPr lIns="0" tIns="0" rIns="0" bIns="0" anchor="t" anchorCtr="0"/>
          <a:lstStyle/>
          <a:p>
            <a:pPr marL="0" marR="0" lvl="0" indent="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Liberation Sans"/>
                <a:sym typeface="Arial"/>
              </a:rPr>
              <a:t>Consider the following code segment:</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int main() {</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int pfds[2];</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char buf[1000];</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pipe(pfds);</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if (!fork()) {</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      for (int i=0; i&lt;10; i++) write(pfds[1], "child", 5);</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 else {</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      for (int i=0; i&lt;1; i++) write(pfds[1], "parent", 6);</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      read(pfds[0], buf, 500);</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      printf("%s", buf);</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      wait(NULL);</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return 0;</a:t>
            </a:r>
          </a:p>
          <a:p>
            <a:pPr marL="414720" marR="0" lvl="0" indent="-207360">
              <a:lnSpc>
                <a:spcPct val="100000"/>
              </a:lnSpc>
              <a:spcBef>
                <a:spcPts val="1284"/>
              </a:spcBef>
              <a:spcAft>
                <a:spcPct val="0"/>
              </a:spcAft>
              <a:defRPr sz="1632" b="0" spc="0" baseline="0">
                <a:solidFill>
                  <a:srgbClr val="000000"/>
                </a:solidFill>
              </a:defRPr>
            </a:pPr>
            <a:r>
              <a:rPr sz="1088" b="0" i="0" u="none" spc="0" baseline="0">
                <a:solidFill>
                  <a:srgbClr val="000000"/>
                </a:solidFill>
                <a:latin typeface="FreeMono"/>
                <a:sym typeface="Arial"/>
              </a:rPr>
              <a:t>}</a:t>
            </a:r>
          </a:p>
        </p:txBody>
      </p:sp>
    </p:spTree>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extBox 1"/>
          <p:cNvSpPr txBox="1"/>
          <p:nvPr/>
        </p:nvSpPr>
        <p:spPr>
          <a:xfrm>
            <a:off x="244751" y="1081516"/>
            <a:ext cx="6613422" cy="2428865"/>
          </a:xfrm>
          <a:prstGeom prst="rect">
            <a:avLst/>
          </a:prstGeom>
          <a:noFill/>
          <a:ln w="12706">
            <a:noFill/>
            <a:prstDash val="solid"/>
            <a:miter/>
          </a:ln>
        </p:spPr>
        <p:txBody>
          <a:bodyPr wrap="square" lIns="82944" tIns="41472" rIns="82944" bIns="41472" anchor="t" anchorCtr="0">
            <a:noAutofit/>
          </a:bodyPr>
          <a:lstStyle>
            <a:defPPr>
              <a:defRPr lang="en-US"/>
            </a:defPPr>
            <a:lvl1pPr marL="0" algn="l" defTabSz="829116" rtl="0" eaLnBrk="1" latinLnBrk="0" hangingPunct="1">
              <a:defRPr sz="1632" kern="1200">
                <a:solidFill>
                  <a:schemeClr val="tx1"/>
                </a:solidFill>
                <a:latin typeface="+mn-lt"/>
                <a:ea typeface="+mn-ea"/>
                <a:cs typeface="+mn-cs"/>
              </a:defRPr>
            </a:lvl1pPr>
            <a:lvl2pPr marL="414558" algn="l" defTabSz="829116" rtl="0" eaLnBrk="1" latinLnBrk="0" hangingPunct="1">
              <a:defRPr sz="1632" kern="1200">
                <a:solidFill>
                  <a:schemeClr val="tx1"/>
                </a:solidFill>
                <a:latin typeface="+mn-lt"/>
                <a:ea typeface="+mn-ea"/>
                <a:cs typeface="+mn-cs"/>
              </a:defRPr>
            </a:lvl2pPr>
            <a:lvl3pPr marL="829116" algn="l" defTabSz="829116" rtl="0" eaLnBrk="1" latinLnBrk="0" hangingPunct="1">
              <a:defRPr sz="1632" kern="1200">
                <a:solidFill>
                  <a:schemeClr val="tx1"/>
                </a:solidFill>
                <a:latin typeface="+mn-lt"/>
                <a:ea typeface="+mn-ea"/>
                <a:cs typeface="+mn-cs"/>
              </a:defRPr>
            </a:lvl3pPr>
            <a:lvl4pPr marL="1243674" algn="l" defTabSz="829116" rtl="0" eaLnBrk="1" latinLnBrk="0" hangingPunct="1">
              <a:defRPr sz="1632" kern="1200">
                <a:solidFill>
                  <a:schemeClr val="tx1"/>
                </a:solidFill>
                <a:latin typeface="+mn-lt"/>
                <a:ea typeface="+mn-ea"/>
                <a:cs typeface="+mn-cs"/>
              </a:defRPr>
            </a:lvl4pPr>
            <a:lvl5pPr marL="1658232" algn="l" defTabSz="829116" rtl="0" eaLnBrk="1" latinLnBrk="0" hangingPunct="1">
              <a:defRPr sz="1632" kern="1200">
                <a:solidFill>
                  <a:schemeClr val="tx1"/>
                </a:solidFill>
                <a:latin typeface="+mn-lt"/>
                <a:ea typeface="+mn-ea"/>
                <a:cs typeface="+mn-cs"/>
              </a:defRPr>
            </a:lvl5pPr>
            <a:lvl6pPr marL="2072790" algn="l" defTabSz="829116" rtl="0" eaLnBrk="1" latinLnBrk="0" hangingPunct="1">
              <a:defRPr sz="1632" kern="1200">
                <a:solidFill>
                  <a:schemeClr val="tx1"/>
                </a:solidFill>
                <a:latin typeface="+mn-lt"/>
                <a:ea typeface="+mn-ea"/>
                <a:cs typeface="+mn-cs"/>
              </a:defRPr>
            </a:lvl6pPr>
            <a:lvl7pPr marL="2487347" algn="l" defTabSz="829116" rtl="0" eaLnBrk="1" latinLnBrk="0" hangingPunct="1">
              <a:defRPr sz="1632" kern="1200">
                <a:solidFill>
                  <a:schemeClr val="tx1"/>
                </a:solidFill>
                <a:latin typeface="+mn-lt"/>
                <a:ea typeface="+mn-ea"/>
                <a:cs typeface="+mn-cs"/>
              </a:defRPr>
            </a:lvl7pPr>
            <a:lvl8pPr marL="2901905" algn="l" defTabSz="829116" rtl="0" eaLnBrk="1" latinLnBrk="0" hangingPunct="1">
              <a:defRPr sz="1632" kern="1200">
                <a:solidFill>
                  <a:schemeClr val="tx1"/>
                </a:solidFill>
                <a:latin typeface="+mn-lt"/>
                <a:ea typeface="+mn-ea"/>
                <a:cs typeface="+mn-cs"/>
              </a:defRPr>
            </a:lvl8pPr>
            <a:lvl9pPr marL="3316463" algn="l" defTabSz="829116" rtl="0" eaLnBrk="1" latinLnBrk="0" hangingPunct="1">
              <a:defRPr sz="1632" kern="1200">
                <a:solidFill>
                  <a:schemeClr val="tx1"/>
                </a:solidFill>
                <a:latin typeface="+mn-lt"/>
                <a:ea typeface="+mn-ea"/>
                <a:cs typeface="+mn-cs"/>
              </a:defRPr>
            </a:lvl9pPr>
          </a:lstStyle>
          <a:p>
            <a:pPr marL="0" marR="0" indent="0" algn="l" hangingPunct="1">
              <a:lnSpc>
                <a:spcPct val="100000"/>
              </a:lnSpc>
              <a:spcBef>
                <a:spcPct val="0"/>
              </a:spcBef>
              <a:spcAft>
                <a:spcPct val="0"/>
              </a:spcAft>
              <a:defRPr sz="1632" b="0" spc="0" baseline="0">
                <a:solidFill>
                  <a:srgbClr val="000000"/>
                </a:solidFill>
              </a:defRPr>
            </a:pPr>
            <a:r>
              <a:rPr sz="2176" b="0" i="0" u="none" spc="0" baseline="0">
                <a:solidFill>
                  <a:srgbClr val="000000"/>
                </a:solidFill>
                <a:latin typeface="Calibri"/>
                <a:sym typeface="Arial"/>
              </a:rPr>
              <a:t>Which of the following is a possible output from line 10? Assume all required header files have been included.</a:t>
            </a:r>
          </a:p>
          <a:p>
            <a:pPr marL="0" marR="0" indent="0" algn="l" hangingPunct="1">
              <a:lnSpc>
                <a:spcPct val="100000"/>
              </a:lnSpc>
              <a:spcBef>
                <a:spcPct val="0"/>
              </a:spcBef>
              <a:spcAft>
                <a:spcPct val="0"/>
              </a:spcAft>
              <a:defRPr sz="1632" b="0" spc="0" baseline="0">
                <a:solidFill>
                  <a:srgbClr val="000000"/>
                </a:solidFill>
              </a:defRPr>
            </a:pPr>
            <a:r>
              <a:rPr sz="2176" b="0" i="0" u="none" spc="0" baseline="0">
                <a:solidFill>
                  <a:srgbClr val="000000"/>
                </a:solidFill>
                <a:latin typeface="Calibri"/>
                <a:sym typeface="Arial"/>
              </a:rPr>
              <a:t>a) segmentation fault</a:t>
            </a:r>
          </a:p>
          <a:p>
            <a:pPr marL="0" marR="0" indent="0" algn="l" hangingPunct="1">
              <a:lnSpc>
                <a:spcPct val="100000"/>
              </a:lnSpc>
              <a:spcBef>
                <a:spcPct val="0"/>
              </a:spcBef>
              <a:spcAft>
                <a:spcPct val="0"/>
              </a:spcAft>
              <a:defRPr sz="1632" b="0" spc="0" baseline="0">
                <a:solidFill>
                  <a:srgbClr val="000000"/>
                </a:solidFill>
              </a:defRPr>
            </a:pPr>
            <a:r>
              <a:rPr sz="2176" b="0" i="0" u="none" spc="0" baseline="0">
                <a:solidFill>
                  <a:srgbClr val="000000"/>
                </a:solidFill>
                <a:latin typeface="Calibri"/>
                <a:sym typeface="Arial"/>
              </a:rPr>
              <a:t>b) parent</a:t>
            </a:r>
          </a:p>
          <a:p>
            <a:pPr marL="0" marR="0" indent="0" algn="l" hangingPunct="1">
              <a:lnSpc>
                <a:spcPct val="100000"/>
              </a:lnSpc>
              <a:spcBef>
                <a:spcPct val="0"/>
              </a:spcBef>
              <a:spcAft>
                <a:spcPct val="0"/>
              </a:spcAft>
              <a:defRPr sz="1632" b="0" spc="0" baseline="0">
                <a:solidFill>
                  <a:srgbClr val="000000"/>
                </a:solidFill>
              </a:defRPr>
            </a:pPr>
            <a:r>
              <a:rPr sz="2176" b="0" i="0" u="none" spc="0" baseline="0">
                <a:solidFill>
                  <a:srgbClr val="000000"/>
                </a:solidFill>
                <a:latin typeface="Calibri"/>
                <a:sym typeface="Arial"/>
              </a:rPr>
              <a:t>c) cphairlednt</a:t>
            </a:r>
          </a:p>
          <a:p>
            <a:pPr marL="0" marR="0" indent="0" algn="l" hangingPunct="1">
              <a:lnSpc>
                <a:spcPct val="100000"/>
              </a:lnSpc>
              <a:spcBef>
                <a:spcPct val="0"/>
              </a:spcBef>
              <a:spcAft>
                <a:spcPct val="0"/>
              </a:spcAft>
              <a:defRPr sz="1632" b="0" spc="0" baseline="0">
                <a:solidFill>
                  <a:srgbClr val="000000"/>
                </a:solidFill>
              </a:defRPr>
            </a:pPr>
            <a:r>
              <a:rPr sz="2176" b="0" i="0" u="none" spc="0" baseline="0">
                <a:solidFill>
                  <a:srgbClr val="000000"/>
                </a:solidFill>
                <a:latin typeface="Calibri"/>
                <a:sym typeface="Arial"/>
              </a:rPr>
              <a:t>d) Error because two processes can’t write to the same end of the pipe simultaneously</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System Calls</a:t>
            </a:r>
            <a:endParaRPr lang="en-IN" sz="4000" b="0" strike="noStrike" spc="-1">
              <a:latin typeface="Arial"/>
            </a:endParaRPr>
          </a:p>
        </p:txBody>
      </p:sp>
      <p:pic>
        <p:nvPicPr>
          <p:cNvPr id="120" name="Picture 5"/>
          <p:cNvPicPr/>
          <p:nvPr/>
        </p:nvPicPr>
        <p:blipFill>
          <a:blip r:embed="rId2"/>
          <a:stretch>
            <a:fillRect/>
          </a:stretch>
        </p:blipFill>
        <p:spPr>
          <a:xfrm>
            <a:off x="1760040" y="1562040"/>
            <a:ext cx="7152480" cy="4380840"/>
          </a:xfrm>
          <a:prstGeom prst="rect">
            <a:avLst/>
          </a:prstGeom>
          <a:ln>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Types of System Calls</a:t>
            </a:r>
            <a:endParaRPr lang="en-IN" sz="4000" b="0" strike="noStrike" spc="-1">
              <a:latin typeface="Arial"/>
            </a:endParaRPr>
          </a:p>
        </p:txBody>
      </p:sp>
      <p:sp>
        <p:nvSpPr>
          <p:cNvPr id="122" name="CustomShape 2"/>
          <p:cNvSpPr/>
          <p:nvPr/>
        </p:nvSpPr>
        <p:spPr>
          <a:xfrm>
            <a:off x="6649920" y="1447920"/>
            <a:ext cx="4753440" cy="45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0000"/>
              </a:buClr>
              <a:buFont typeface="Arial"/>
              <a:buChar char="•"/>
            </a:pPr>
            <a:r>
              <a:rPr lang="en-GB" sz="2800" b="1" strike="noStrike" spc="-1">
                <a:solidFill>
                  <a:srgbClr val="FF0000"/>
                </a:solidFill>
                <a:latin typeface="Calibri"/>
                <a:ea typeface="MS PGothic"/>
              </a:rPr>
              <a:t>Device management</a:t>
            </a:r>
            <a:endParaRPr lang="en-IN" sz="28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request device, release device</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read, write</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get device attributes, set device attributes</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logically attach or detach devices</a:t>
            </a:r>
            <a:endParaRPr lang="en-IN" sz="2400" b="0" strike="noStrike" spc="-1">
              <a:latin typeface="Arial"/>
            </a:endParaRPr>
          </a:p>
          <a:p>
            <a:pPr marL="228600" indent="-227880">
              <a:lnSpc>
                <a:spcPct val="90000"/>
              </a:lnSpc>
              <a:spcBef>
                <a:spcPts val="1001"/>
              </a:spcBef>
              <a:buClr>
                <a:srgbClr val="FF0000"/>
              </a:buClr>
              <a:buFont typeface="Arial"/>
              <a:buChar char="•"/>
            </a:pPr>
            <a:r>
              <a:rPr lang="en-GB" sz="2800" b="1" strike="noStrike" spc="-1">
                <a:solidFill>
                  <a:srgbClr val="FF0000"/>
                </a:solidFill>
                <a:latin typeface="Calibri"/>
                <a:ea typeface="MS PGothic"/>
              </a:rPr>
              <a:t>Information Maintenance</a:t>
            </a:r>
            <a:endParaRPr lang="en-IN" sz="2800" b="0" strike="noStrike" spc="-1">
              <a:latin typeface="Arial"/>
            </a:endParaRPr>
          </a:p>
          <a:p>
            <a:pPr marL="228600" indent="-227880">
              <a:lnSpc>
                <a:spcPct val="90000"/>
              </a:lnSpc>
              <a:spcBef>
                <a:spcPts val="1001"/>
              </a:spcBef>
              <a:buClr>
                <a:srgbClr val="FF0000"/>
              </a:buClr>
              <a:buFont typeface="Arial"/>
              <a:buChar char="•"/>
            </a:pPr>
            <a:r>
              <a:rPr lang="en-GB" sz="2800" b="1" strike="noStrike" spc="-1">
                <a:solidFill>
                  <a:srgbClr val="FF0000"/>
                </a:solidFill>
                <a:latin typeface="Calibri"/>
                <a:ea typeface="MS PGothic"/>
              </a:rPr>
              <a:t>Communication</a:t>
            </a:r>
            <a:endParaRPr lang="en-IN" sz="2800" b="0" strike="noStrike" spc="-1">
              <a:latin typeface="Arial"/>
            </a:endParaRPr>
          </a:p>
          <a:p>
            <a:pPr marL="228600" indent="-227880">
              <a:lnSpc>
                <a:spcPct val="90000"/>
              </a:lnSpc>
              <a:spcBef>
                <a:spcPts val="1001"/>
              </a:spcBef>
              <a:buClr>
                <a:srgbClr val="FF0000"/>
              </a:buClr>
              <a:buFont typeface="Arial"/>
              <a:buChar char="•"/>
            </a:pPr>
            <a:r>
              <a:rPr lang="en-GB" sz="2800" b="1" strike="noStrike" spc="-1">
                <a:solidFill>
                  <a:srgbClr val="FF0000"/>
                </a:solidFill>
                <a:latin typeface="Calibri"/>
                <a:ea typeface="MS PGothic"/>
              </a:rPr>
              <a:t>Protection</a:t>
            </a:r>
            <a:endParaRPr lang="en-IN" sz="2800" b="0" strike="noStrike" spc="-1">
              <a:latin typeface="Arial"/>
            </a:endParaRPr>
          </a:p>
          <a:p>
            <a:pPr>
              <a:lnSpc>
                <a:spcPct val="90000"/>
              </a:lnSpc>
              <a:spcBef>
                <a:spcPts val="499"/>
              </a:spcBef>
            </a:pPr>
            <a:endParaRPr lang="en-IN" sz="2800" b="0" strike="noStrike" spc="-1">
              <a:latin typeface="Arial"/>
            </a:endParaRPr>
          </a:p>
        </p:txBody>
      </p:sp>
      <p:sp>
        <p:nvSpPr>
          <p:cNvPr id="123" name="CustomShape 3"/>
          <p:cNvSpPr/>
          <p:nvPr/>
        </p:nvSpPr>
        <p:spPr>
          <a:xfrm>
            <a:off x="0" y="1277280"/>
            <a:ext cx="5228640" cy="45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0000"/>
              </a:buClr>
              <a:buFont typeface="Arial"/>
              <a:buChar char="•"/>
            </a:pPr>
            <a:r>
              <a:rPr lang="en-GB" sz="2800" b="1" strike="noStrike" spc="-1">
                <a:solidFill>
                  <a:srgbClr val="FF0000"/>
                </a:solidFill>
                <a:latin typeface="Calibri"/>
                <a:ea typeface="MS PGothic"/>
              </a:rPr>
              <a:t>Process control</a:t>
            </a:r>
            <a:endParaRPr lang="en-IN" sz="28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create process, terminate process</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end, abort</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load, execute</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get process attributes, set process attributes</a:t>
            </a:r>
            <a:endParaRPr lang="en-IN" sz="2400" b="0" strike="noStrike" spc="-1">
              <a:latin typeface="Arial"/>
            </a:endParaRPr>
          </a:p>
          <a:p>
            <a:pPr marL="228600" indent="-227880">
              <a:lnSpc>
                <a:spcPct val="90000"/>
              </a:lnSpc>
              <a:spcBef>
                <a:spcPts val="1001"/>
              </a:spcBef>
              <a:buClr>
                <a:srgbClr val="FF0000"/>
              </a:buClr>
              <a:buFont typeface="Arial"/>
              <a:buChar char="•"/>
            </a:pPr>
            <a:r>
              <a:rPr lang="en-GB" sz="2800" b="1" strike="noStrike" spc="-1">
                <a:solidFill>
                  <a:srgbClr val="FF0000"/>
                </a:solidFill>
                <a:latin typeface="Calibri"/>
                <a:ea typeface="MS PGothic"/>
              </a:rPr>
              <a:t>File management</a:t>
            </a:r>
            <a:endParaRPr lang="en-IN" sz="28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create file, delete file</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open, close file</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read, write file</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get and set file attributes</a:t>
            </a:r>
            <a:endParaRPr lang="en-IN" sz="2400" b="0" strike="noStrike" spc="-1">
              <a:latin typeface="Aria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Examples of System Calls</a:t>
            </a:r>
            <a:endParaRPr lang="en-IN" sz="4000" b="0" strike="noStrike" spc="-1">
              <a:latin typeface="Arial"/>
            </a:endParaRPr>
          </a:p>
        </p:txBody>
      </p:sp>
      <p:pic>
        <p:nvPicPr>
          <p:cNvPr id="125" name="Picture 6"/>
          <p:cNvPicPr/>
          <p:nvPr/>
        </p:nvPicPr>
        <p:blipFill>
          <a:blip r:embed="rId2"/>
          <a:stretch>
            <a:fillRect/>
          </a:stretch>
        </p:blipFill>
        <p:spPr>
          <a:xfrm>
            <a:off x="2343240" y="1405080"/>
            <a:ext cx="5778000" cy="5152320"/>
          </a:xfrm>
          <a:prstGeom prst="rect">
            <a:avLst/>
          </a:prstGeom>
          <a:ln w="88920">
            <a:solidFill>
              <a:srgbClr val="000000"/>
            </a:solidFill>
            <a:miter/>
          </a:ln>
          <a:effectLst>
            <a:innerShdw blurRad="76200">
              <a:srgbClr val="000000"/>
            </a:innerShdw>
          </a:effec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OS Structure</a:t>
            </a:r>
            <a:endParaRPr lang="en-IN" sz="4000" b="0" strike="noStrike" spc="-1">
              <a:latin typeface="Arial"/>
            </a:endParaRPr>
          </a:p>
        </p:txBody>
      </p:sp>
      <p:sp>
        <p:nvSpPr>
          <p:cNvPr id="127" name="CustomShape 2"/>
          <p:cNvSpPr/>
          <p:nvPr/>
        </p:nvSpPr>
        <p:spPr>
          <a:xfrm>
            <a:off x="2200320" y="1691640"/>
            <a:ext cx="8500320" cy="45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Simple Structure/ Monolithic Kernel</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Layered Approach</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Microkernels</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Modules</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Hybrid System</a:t>
            </a:r>
            <a:endParaRPr lang="en-IN" sz="2800" b="0" strike="noStrike" spc="-1">
              <a:latin typeface="Aria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650520" y="273600"/>
            <a:ext cx="10971720" cy="1144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400" b="0" strike="noStrike" spc="-1">
                <a:solidFill>
                  <a:srgbClr val="0000FF"/>
                </a:solidFill>
                <a:latin typeface="Cambria"/>
                <a:ea typeface="DejaVu Sans"/>
              </a:rPr>
              <a:t>What is an Operating System?</a:t>
            </a:r>
            <a:endParaRPr lang="en-IN" sz="4400" b="0" strike="noStrike" spc="-1">
              <a:latin typeface="Arial"/>
            </a:endParaRPr>
          </a:p>
        </p:txBody>
      </p:sp>
      <p:sp>
        <p:nvSpPr>
          <p:cNvPr id="199" name="CustomShape 2"/>
          <p:cNvSpPr/>
          <p:nvPr/>
        </p:nvSpPr>
        <p:spPr>
          <a:xfrm>
            <a:off x="609480" y="1604520"/>
            <a:ext cx="10971720" cy="4514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432000" indent="-323280">
              <a:lnSpc>
                <a:spcPct val="100000"/>
              </a:lnSpc>
              <a:spcBef>
                <a:spcPts val="1417"/>
              </a:spcBef>
              <a:buClr>
                <a:srgbClr val="00008B"/>
              </a:buClr>
              <a:buSzPct val="45000"/>
              <a:buFont typeface="Wingdings" charset="2"/>
              <a:buChar char=""/>
            </a:pPr>
            <a:r>
              <a:rPr lang="en-GB" sz="3200" b="0" strike="noStrike" spc="-1">
                <a:solidFill>
                  <a:srgbClr val="00008B"/>
                </a:solidFill>
                <a:latin typeface="Cambria"/>
                <a:ea typeface="DejaVu Sans"/>
              </a:rPr>
              <a:t>Let’s hear your thoughts</a:t>
            </a:r>
            <a:endParaRPr lang="en-IN" sz="3200" b="0" strike="noStrike" spc="-1">
              <a:latin typeface="Arial"/>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Simple Structure</a:t>
            </a:r>
            <a:endParaRPr lang="en-IN" sz="4000" b="0" strike="noStrike" spc="-1">
              <a:latin typeface="Arial"/>
            </a:endParaRPr>
          </a:p>
        </p:txBody>
      </p:sp>
      <p:sp>
        <p:nvSpPr>
          <p:cNvPr id="129" name="CustomShape 2"/>
          <p:cNvSpPr/>
          <p:nvPr/>
        </p:nvSpPr>
        <p:spPr>
          <a:xfrm>
            <a:off x="618480" y="1510200"/>
            <a:ext cx="5064840" cy="45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not divided into modules</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interfaces and levels of functionality are not well separated</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application programs are able to access the basic I/O routines to write directly to the display and disk drives</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DejaVu Sans"/>
              </a:rPr>
              <a:t>vulnerable to malicious programs, causing entire system crashes when user programs fail</a:t>
            </a:r>
            <a:endParaRPr lang="en-IN" sz="2400" b="0" strike="noStrike" spc="-1">
              <a:latin typeface="Arial"/>
            </a:endParaRPr>
          </a:p>
        </p:txBody>
      </p:sp>
      <p:pic>
        <p:nvPicPr>
          <p:cNvPr id="130" name="Picture 6"/>
          <p:cNvPicPr/>
          <p:nvPr/>
        </p:nvPicPr>
        <p:blipFill>
          <a:blip r:embed="rId2"/>
          <a:stretch>
            <a:fillRect/>
          </a:stretch>
        </p:blipFill>
        <p:spPr>
          <a:xfrm>
            <a:off x="6949800" y="1861200"/>
            <a:ext cx="3569400" cy="3432960"/>
          </a:xfrm>
          <a:prstGeom prst="rect">
            <a:avLst/>
          </a:prstGeom>
          <a:ln>
            <a:noFill/>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UNIX Architecture</a:t>
            </a:r>
            <a:endParaRPr lang="en-IN" sz="4000" b="0" strike="noStrike" spc="-1">
              <a:latin typeface="Arial"/>
            </a:endParaRPr>
          </a:p>
        </p:txBody>
      </p:sp>
      <p:sp>
        <p:nvSpPr>
          <p:cNvPr id="132" name="CustomShape 2"/>
          <p:cNvSpPr/>
          <p:nvPr/>
        </p:nvSpPr>
        <p:spPr>
          <a:xfrm>
            <a:off x="14400" y="1488240"/>
            <a:ext cx="5127840" cy="45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the original UNIX operating system had limited structuring</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consists of two separable parts</a:t>
            </a:r>
            <a:endParaRPr lang="en-IN" sz="28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Systems programs</a:t>
            </a:r>
            <a:endParaRPr lang="en-IN" sz="2400" b="0" strike="noStrike" spc="-1">
              <a:latin typeface="Arial"/>
            </a:endParaRPr>
          </a:p>
          <a:p>
            <a:pPr marL="685800" lvl="1" indent="-227880">
              <a:lnSpc>
                <a:spcPct val="90000"/>
              </a:lnSpc>
              <a:spcBef>
                <a:spcPts val="499"/>
              </a:spcBef>
              <a:buClr>
                <a:srgbClr val="000000"/>
              </a:buClr>
              <a:buFont typeface="Arial"/>
              <a:buChar char="•"/>
            </a:pPr>
            <a:r>
              <a:rPr lang="en-GB" sz="2400" b="0" strike="noStrike" spc="-1">
                <a:solidFill>
                  <a:srgbClr val="000000"/>
                </a:solidFill>
                <a:latin typeface="Calibri"/>
                <a:ea typeface="MS PGothic"/>
              </a:rPr>
              <a:t>kernel</a:t>
            </a:r>
            <a:endParaRPr lang="en-IN" sz="2400" b="0" strike="noStrike" spc="-1">
              <a:latin typeface="Arial"/>
            </a:endParaRPr>
          </a:p>
          <a:p>
            <a:pPr marL="1143000" lvl="2" indent="-227880">
              <a:lnSpc>
                <a:spcPct val="90000"/>
              </a:lnSpc>
              <a:spcBef>
                <a:spcPts val="499"/>
              </a:spcBef>
              <a:buClr>
                <a:srgbClr val="000000"/>
              </a:buClr>
              <a:buFont typeface="Arial"/>
              <a:buChar char="•"/>
            </a:pPr>
            <a:r>
              <a:rPr lang="en-GB" sz="2000" b="0" strike="noStrike" spc="-1">
                <a:solidFill>
                  <a:srgbClr val="000000"/>
                </a:solidFill>
                <a:latin typeface="Calibri"/>
                <a:ea typeface="MS PGothic"/>
              </a:rPr>
              <a:t>Consists of everything below the system-call interface and above the physical hardware</a:t>
            </a:r>
            <a:endParaRPr lang="en-IN" sz="2000" b="0" strike="noStrike" spc="-1">
              <a:latin typeface="Arial"/>
            </a:endParaRPr>
          </a:p>
          <a:p>
            <a:pPr marL="1143000" lvl="2" indent="-227880">
              <a:lnSpc>
                <a:spcPct val="90000"/>
              </a:lnSpc>
              <a:spcBef>
                <a:spcPts val="499"/>
              </a:spcBef>
              <a:buClr>
                <a:srgbClr val="000000"/>
              </a:buClr>
              <a:buFont typeface="Arial"/>
              <a:buChar char="•"/>
            </a:pPr>
            <a:r>
              <a:rPr lang="en-GB" sz="2000" b="0" strike="noStrike" spc="-1">
                <a:solidFill>
                  <a:srgbClr val="000000"/>
                </a:solidFill>
                <a:latin typeface="Calibri"/>
                <a:ea typeface="MS PGothic"/>
              </a:rPr>
              <a:t>Provides the file system, CPU scheduling, memory management, and other operating-system functions; a large number of functions for one level</a:t>
            </a:r>
            <a:endParaRPr lang="en-IN" sz="2000" b="0" strike="noStrike" spc="-1">
              <a:latin typeface="Arial"/>
            </a:endParaRPr>
          </a:p>
        </p:txBody>
      </p:sp>
      <p:pic>
        <p:nvPicPr>
          <p:cNvPr id="133" name="Picture 4"/>
          <p:cNvPicPr/>
          <p:nvPr/>
        </p:nvPicPr>
        <p:blipFill>
          <a:blip r:embed="rId2"/>
          <a:stretch>
            <a:fillRect/>
          </a:stretch>
        </p:blipFill>
        <p:spPr>
          <a:xfrm>
            <a:off x="5143320" y="1386000"/>
            <a:ext cx="6922440" cy="4206240"/>
          </a:xfrm>
          <a:prstGeom prst="rect">
            <a:avLst/>
          </a:prstGeom>
          <a:ln>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Monolithic Kernel</a:t>
            </a:r>
            <a:endParaRPr lang="en-IN" sz="4000" b="0" strike="noStrike" spc="-1">
              <a:latin typeface="Arial"/>
            </a:endParaRPr>
          </a:p>
        </p:txBody>
      </p:sp>
      <p:sp>
        <p:nvSpPr>
          <p:cNvPr id="135" name="CustomShape 2"/>
          <p:cNvSpPr/>
          <p:nvPr/>
        </p:nvSpPr>
        <p:spPr>
          <a:xfrm>
            <a:off x="168480" y="1515240"/>
            <a:ext cx="5705640" cy="45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gn="just">
              <a:lnSpc>
                <a:spcPct val="90000"/>
              </a:lnSpc>
              <a:spcBef>
                <a:spcPts val="1001"/>
              </a:spcBef>
              <a:buClr>
                <a:srgbClr val="000000"/>
              </a:buClr>
              <a:buFont typeface="Arial"/>
              <a:buChar char="•"/>
            </a:pPr>
            <a:r>
              <a:rPr lang="en-GB" sz="2800" b="0" strike="noStrike" spc="-1">
                <a:solidFill>
                  <a:srgbClr val="000000"/>
                </a:solidFill>
                <a:latin typeface="Calibri"/>
                <a:ea typeface="MS PGothic"/>
              </a:rPr>
              <a:t>entire operating system is working in kernel space </a:t>
            </a:r>
            <a:endParaRPr lang="en-IN" sz="2800" b="0" strike="noStrike" spc="-1">
              <a:latin typeface="Arial"/>
            </a:endParaRPr>
          </a:p>
          <a:p>
            <a:pPr marL="228600" indent="-227880" algn="just">
              <a:lnSpc>
                <a:spcPct val="90000"/>
              </a:lnSpc>
              <a:spcBef>
                <a:spcPts val="1001"/>
              </a:spcBef>
              <a:buClr>
                <a:srgbClr val="000000"/>
              </a:buClr>
              <a:buFont typeface="Arial"/>
              <a:buChar char="•"/>
            </a:pPr>
            <a:r>
              <a:rPr lang="en-GB" sz="2800" b="0" strike="noStrike" spc="-1">
                <a:solidFill>
                  <a:srgbClr val="000000"/>
                </a:solidFill>
                <a:latin typeface="Calibri"/>
                <a:ea typeface="MS PGothic"/>
              </a:rPr>
              <a:t>larger in size</a:t>
            </a:r>
            <a:endParaRPr lang="en-IN" sz="2800" b="0" strike="noStrike" spc="-1">
              <a:latin typeface="Arial"/>
            </a:endParaRPr>
          </a:p>
          <a:p>
            <a:pPr marL="228600" indent="-227880" algn="just">
              <a:lnSpc>
                <a:spcPct val="90000"/>
              </a:lnSpc>
              <a:spcBef>
                <a:spcPts val="1001"/>
              </a:spcBef>
              <a:buClr>
                <a:srgbClr val="000000"/>
              </a:buClr>
              <a:buFont typeface="Arial"/>
              <a:buChar char="•"/>
            </a:pPr>
            <a:r>
              <a:rPr lang="en-GB" sz="2800" b="0" strike="noStrike" spc="-1">
                <a:solidFill>
                  <a:srgbClr val="000000"/>
                </a:solidFill>
                <a:latin typeface="Calibri"/>
                <a:ea typeface="MS PGothic"/>
              </a:rPr>
              <a:t>little overhead in system call interface or in communication within kernel</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faster</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hard to extend</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if a service crashes, whole system is affected</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MS PGothic"/>
              </a:rPr>
              <a:t>Eg., - MS-DOS</a:t>
            </a:r>
            <a:endParaRPr lang="en-IN" sz="2800" b="0" strike="noStrike" spc="-1">
              <a:latin typeface="Arial"/>
            </a:endParaRPr>
          </a:p>
        </p:txBody>
      </p:sp>
      <p:pic>
        <p:nvPicPr>
          <p:cNvPr id="136" name="Picture 1"/>
          <p:cNvPicPr/>
          <p:nvPr/>
        </p:nvPicPr>
        <p:blipFill>
          <a:blip r:embed="rId2"/>
          <a:srcRect l="25405" t="40480" r="27027" b="16275"/>
          <a:stretch>
            <a:fillRect/>
          </a:stretch>
        </p:blipFill>
        <p:spPr>
          <a:xfrm>
            <a:off x="6056280" y="1870920"/>
            <a:ext cx="6135120" cy="3305880"/>
          </a:xfrm>
          <a:prstGeom prst="rect">
            <a:avLst/>
          </a:prstGeom>
          <a:ln>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Layered Approach</a:t>
            </a:r>
            <a:endParaRPr lang="en-IN" sz="4000" b="0" strike="noStrike" spc="-1">
              <a:latin typeface="Arial"/>
            </a:endParaRPr>
          </a:p>
        </p:txBody>
      </p:sp>
      <p:sp>
        <p:nvSpPr>
          <p:cNvPr id="138" name="CustomShape 2"/>
          <p:cNvSpPr/>
          <p:nvPr/>
        </p:nvSpPr>
        <p:spPr>
          <a:xfrm>
            <a:off x="560880" y="1634040"/>
            <a:ext cx="5839200" cy="45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The operating system is divided into a number of layers (levels), each built on top of lower layers</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The bottom layer (layer 0), is the hardware; the highest (layer N) is the user interface</a:t>
            </a:r>
            <a:endParaRPr lang="en-IN" sz="2800" b="0" strike="noStrike" spc="-1">
              <a:latin typeface="Arial"/>
            </a:endParaRPr>
          </a:p>
          <a:p>
            <a:pPr marL="228600" indent="-22788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With modularity, layers are selected such that each uses functions (operations) and services of only lower-level layers</a:t>
            </a:r>
            <a:endParaRPr lang="en-IN" sz="2800" b="0" strike="noStrike" spc="-1">
              <a:latin typeface="Arial"/>
            </a:endParaRPr>
          </a:p>
        </p:txBody>
      </p:sp>
      <p:pic>
        <p:nvPicPr>
          <p:cNvPr id="139" name="Picture 5"/>
          <p:cNvPicPr/>
          <p:nvPr/>
        </p:nvPicPr>
        <p:blipFill>
          <a:blip r:embed="rId2"/>
          <a:stretch>
            <a:fillRect/>
          </a:stretch>
        </p:blipFill>
        <p:spPr>
          <a:xfrm>
            <a:off x="7402320" y="1830600"/>
            <a:ext cx="3628440" cy="3609360"/>
          </a:xfrm>
          <a:prstGeom prst="rect">
            <a:avLst/>
          </a:prstGeom>
          <a:ln>
            <a:noFill/>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Microkernel</a:t>
            </a:r>
            <a:endParaRPr lang="en-IN" sz="4000" b="0" strike="noStrike" spc="-1">
              <a:latin typeface="Arial"/>
            </a:endParaRPr>
          </a:p>
        </p:txBody>
      </p:sp>
      <p:sp>
        <p:nvSpPr>
          <p:cNvPr id="141" name="CustomShape 2"/>
          <p:cNvSpPr/>
          <p:nvPr/>
        </p:nvSpPr>
        <p:spPr>
          <a:xfrm>
            <a:off x="198360" y="1415520"/>
            <a:ext cx="4898880" cy="45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en-GB" sz="2400" b="0" strike="noStrike" spc="-1">
                <a:solidFill>
                  <a:srgbClr val="000000"/>
                </a:solidFill>
                <a:latin typeface="Calibri"/>
                <a:ea typeface="DejaVu Sans"/>
              </a:rPr>
              <a:t>user services and kernel services are in separate address spaces</a:t>
            </a:r>
            <a:endParaRPr lang="en-IN" sz="2400" b="0" strike="noStrike" spc="-1">
              <a:latin typeface="Arial"/>
            </a:endParaRPr>
          </a:p>
          <a:p>
            <a:pPr marL="228600" indent="-227880">
              <a:lnSpc>
                <a:spcPct val="90000"/>
              </a:lnSpc>
              <a:spcBef>
                <a:spcPts val="1001"/>
              </a:spcBef>
              <a:buClr>
                <a:srgbClr val="000000"/>
              </a:buClr>
              <a:buFont typeface="Arial"/>
              <a:buChar char="•"/>
            </a:pPr>
            <a:r>
              <a:rPr lang="en-GB" sz="2400" b="0" strike="noStrike" spc="-1">
                <a:solidFill>
                  <a:srgbClr val="000000"/>
                </a:solidFill>
                <a:latin typeface="Calibri"/>
                <a:ea typeface="DejaVu Sans"/>
              </a:rPr>
              <a:t>smaller in size</a:t>
            </a:r>
            <a:endParaRPr lang="en-IN" sz="2400" b="0" strike="noStrike" spc="-1">
              <a:latin typeface="Arial"/>
            </a:endParaRPr>
          </a:p>
          <a:p>
            <a:pPr marL="228600" indent="-227880">
              <a:lnSpc>
                <a:spcPct val="90000"/>
              </a:lnSpc>
              <a:spcBef>
                <a:spcPts val="1001"/>
              </a:spcBef>
              <a:buClr>
                <a:srgbClr val="000000"/>
              </a:buClr>
              <a:buFont typeface="Arial"/>
              <a:buChar char="•"/>
            </a:pPr>
            <a:r>
              <a:rPr lang="en-GB" sz="2400" b="0" strike="noStrike" spc="-1">
                <a:solidFill>
                  <a:srgbClr val="000000"/>
                </a:solidFill>
                <a:latin typeface="Calibri"/>
                <a:ea typeface="DejaVu Sans"/>
              </a:rPr>
              <a:t>slower</a:t>
            </a:r>
            <a:endParaRPr lang="en-IN" sz="2400" b="0" strike="noStrike" spc="-1">
              <a:latin typeface="Arial"/>
            </a:endParaRPr>
          </a:p>
          <a:p>
            <a:pPr marL="228600" indent="-227880">
              <a:lnSpc>
                <a:spcPct val="90000"/>
              </a:lnSpc>
              <a:spcBef>
                <a:spcPts val="1001"/>
              </a:spcBef>
              <a:buClr>
                <a:srgbClr val="000000"/>
              </a:buClr>
              <a:buFont typeface="Arial"/>
              <a:buChar char="•"/>
            </a:pPr>
            <a:r>
              <a:rPr lang="en-GB" sz="2400" b="0" strike="noStrike" spc="-1">
                <a:solidFill>
                  <a:srgbClr val="000000"/>
                </a:solidFill>
                <a:latin typeface="Calibri"/>
                <a:ea typeface="DejaVu Sans"/>
              </a:rPr>
              <a:t>extendible, all new services are added to user space</a:t>
            </a:r>
            <a:endParaRPr lang="en-IN" sz="2400" b="0" strike="noStrike" spc="-1">
              <a:latin typeface="Arial"/>
            </a:endParaRPr>
          </a:p>
          <a:p>
            <a:pPr marL="228600" indent="-227880">
              <a:lnSpc>
                <a:spcPct val="90000"/>
              </a:lnSpc>
              <a:spcBef>
                <a:spcPts val="1001"/>
              </a:spcBef>
              <a:buClr>
                <a:srgbClr val="000000"/>
              </a:buClr>
              <a:buFont typeface="Arial"/>
              <a:buChar char="•"/>
            </a:pPr>
            <a:r>
              <a:rPr lang="en-GB" sz="2400" b="0" strike="noStrike" spc="-1">
                <a:solidFill>
                  <a:srgbClr val="000000"/>
                </a:solidFill>
                <a:latin typeface="Calibri"/>
                <a:ea typeface="DejaVu Sans"/>
              </a:rPr>
              <a:t>if a service crashes, working of microkernel is not affected</a:t>
            </a:r>
            <a:endParaRPr lang="en-IN" sz="2400" b="0" strike="noStrike" spc="-1">
              <a:latin typeface="Arial"/>
            </a:endParaRPr>
          </a:p>
          <a:p>
            <a:pPr marL="228600" indent="-227880">
              <a:lnSpc>
                <a:spcPct val="90000"/>
              </a:lnSpc>
              <a:spcBef>
                <a:spcPts val="1001"/>
              </a:spcBef>
              <a:buClr>
                <a:srgbClr val="000000"/>
              </a:buClr>
              <a:buFont typeface="Arial"/>
              <a:buChar char="•"/>
            </a:pPr>
            <a:r>
              <a:rPr lang="en-GB" sz="2400" b="0" strike="noStrike" spc="-1">
                <a:solidFill>
                  <a:srgbClr val="000000"/>
                </a:solidFill>
                <a:latin typeface="Calibri"/>
                <a:ea typeface="DejaVu Sans"/>
              </a:rPr>
              <a:t>more secure and reliable</a:t>
            </a:r>
            <a:endParaRPr lang="en-IN" sz="2400" b="0" strike="noStrike" spc="-1">
              <a:latin typeface="Arial"/>
            </a:endParaRPr>
          </a:p>
          <a:p>
            <a:pPr marL="228600" indent="-227880">
              <a:lnSpc>
                <a:spcPct val="90000"/>
              </a:lnSpc>
              <a:spcBef>
                <a:spcPts val="1001"/>
              </a:spcBef>
              <a:buClr>
                <a:srgbClr val="000000"/>
              </a:buClr>
              <a:buFont typeface="Arial"/>
              <a:buChar char="•"/>
            </a:pPr>
            <a:r>
              <a:rPr lang="en-GB" sz="2400" b="0" strike="noStrike" spc="-1">
                <a:solidFill>
                  <a:srgbClr val="000000"/>
                </a:solidFill>
                <a:latin typeface="Calibri"/>
                <a:ea typeface="DejaVu Sans"/>
              </a:rPr>
              <a:t>eg., Mach, QNX, Windows NT (initial release)</a:t>
            </a:r>
            <a:endParaRPr lang="en-IN" sz="2400" b="0" strike="noStrike" spc="-1">
              <a:latin typeface="Arial"/>
            </a:endParaRPr>
          </a:p>
          <a:p>
            <a:pPr marL="228600" indent="-227880">
              <a:lnSpc>
                <a:spcPct val="90000"/>
              </a:lnSpc>
              <a:spcBef>
                <a:spcPts val="1001"/>
              </a:spcBef>
              <a:buClr>
                <a:srgbClr val="000000"/>
              </a:buClr>
              <a:buFont typeface="Arial"/>
              <a:buChar char="•"/>
            </a:pPr>
            <a:r>
              <a:rPr lang="en-GB" sz="2400" b="0" strike="noStrike" spc="-1">
                <a:solidFill>
                  <a:srgbClr val="000000"/>
                </a:solidFill>
                <a:latin typeface="Calibri"/>
                <a:ea typeface="DejaVu Sans"/>
              </a:rPr>
              <a:t>Drawback ???</a:t>
            </a:r>
            <a:endParaRPr lang="en-IN" sz="2400" b="0" strike="noStrike" spc="-1">
              <a:latin typeface="Arial"/>
            </a:endParaRPr>
          </a:p>
          <a:p>
            <a:pPr>
              <a:lnSpc>
                <a:spcPct val="90000"/>
              </a:lnSpc>
              <a:spcBef>
                <a:spcPts val="1001"/>
              </a:spcBef>
            </a:pPr>
            <a:endParaRPr lang="en-IN" sz="2400" b="0" strike="noStrike" spc="-1">
              <a:latin typeface="Arial"/>
            </a:endParaRPr>
          </a:p>
        </p:txBody>
      </p:sp>
      <p:sp>
        <p:nvSpPr>
          <p:cNvPr id="142" name="CustomShape 3"/>
          <p:cNvSpPr/>
          <p:nvPr/>
        </p:nvSpPr>
        <p:spPr>
          <a:xfrm>
            <a:off x="2347200" y="5895360"/>
            <a:ext cx="97275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2400" b="0" i="1" strike="noStrike" spc="-1">
                <a:solidFill>
                  <a:srgbClr val="FF0000"/>
                </a:solidFill>
                <a:latin typeface="Calibri"/>
                <a:ea typeface="DejaVu Sans"/>
              </a:rPr>
              <a:t>Performance overhead of user space to kernel space communication</a:t>
            </a:r>
            <a:endParaRPr lang="en-IN" sz="2400" b="0" strike="noStrike" spc="-1">
              <a:latin typeface="Arial"/>
            </a:endParaRPr>
          </a:p>
        </p:txBody>
      </p:sp>
      <p:pic>
        <p:nvPicPr>
          <p:cNvPr id="143" name="Picture 2"/>
          <p:cNvPicPr/>
          <p:nvPr/>
        </p:nvPicPr>
        <p:blipFill>
          <a:blip r:embed="rId2"/>
          <a:stretch>
            <a:fillRect/>
          </a:stretch>
        </p:blipFill>
        <p:spPr>
          <a:xfrm>
            <a:off x="5188680" y="1415520"/>
            <a:ext cx="6920280" cy="3497400"/>
          </a:xfrm>
          <a:prstGeom prst="rect">
            <a:avLst/>
          </a:prstGeom>
          <a:ln>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A Comparison</a:t>
            </a:r>
            <a:endParaRPr lang="en-IN" sz="4000" b="0" strike="noStrike" spc="-1">
              <a:latin typeface="Arial"/>
            </a:endParaRPr>
          </a:p>
        </p:txBody>
      </p:sp>
      <p:pic>
        <p:nvPicPr>
          <p:cNvPr id="145" name="Picture 1"/>
          <p:cNvPicPr/>
          <p:nvPr/>
        </p:nvPicPr>
        <p:blipFill>
          <a:blip r:embed="rId2"/>
          <a:stretch>
            <a:fillRect/>
          </a:stretch>
        </p:blipFill>
        <p:spPr>
          <a:xfrm>
            <a:off x="61200" y="1898640"/>
            <a:ext cx="12171600" cy="3105360"/>
          </a:xfrm>
          <a:prstGeom prst="rect">
            <a:avLst/>
          </a:prstGeom>
          <a:ln>
            <a:noFill/>
          </a:ln>
        </p:spPr>
      </p:pic>
      <p:sp>
        <p:nvSpPr>
          <p:cNvPr id="146" name="CustomShape 2"/>
          <p:cNvSpPr/>
          <p:nvPr/>
        </p:nvSpPr>
        <p:spPr>
          <a:xfrm flipH="1">
            <a:off x="9966240" y="5006160"/>
            <a:ext cx="360" cy="639360"/>
          </a:xfrm>
          <a:custGeom>
            <a:avLst/>
            <a:gdLst/>
            <a:ahLst/>
            <a:cxnLst/>
            <a:rect l="l" t="t" r="r" b="b"/>
            <a:pathLst>
              <a:path w="21600" h="21600">
                <a:moveTo>
                  <a:pt x="0" y="0"/>
                </a:moveTo>
                <a:lnTo>
                  <a:pt x="21600" y="21600"/>
                </a:lnTo>
              </a:path>
            </a:pathLst>
          </a:custGeom>
          <a:noFill/>
          <a:ln w="28440">
            <a:solidFill>
              <a:srgbClr val="5597D3"/>
            </a:solidFill>
            <a:round/>
            <a:tailEnd type="triangle" w="med" len="med"/>
          </a:ln>
        </p:spPr>
        <p:style>
          <a:lnRef idx="1">
            <a:schemeClr val="accent1"/>
          </a:lnRef>
          <a:fillRef idx="0">
            <a:schemeClr val="accent1"/>
          </a:fillRef>
          <a:effectRef idx="0">
            <a:schemeClr val="accent1"/>
          </a:effectRef>
          <a:fontRef idx="minor"/>
        </p:style>
        <p:txBody>
          <a:bodyPr/>
          <a:lstStyle/>
          <a:p>
            <a:endParaRPr/>
          </a:p>
        </p:txBody>
      </p:sp>
      <p:sp>
        <p:nvSpPr>
          <p:cNvPr id="147" name="CustomShape 3"/>
          <p:cNvSpPr/>
          <p:nvPr/>
        </p:nvSpPr>
        <p:spPr>
          <a:xfrm>
            <a:off x="8757000" y="56509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ea typeface="DejaVu Sans"/>
              </a:rPr>
              <a:t>macOS X, Windows, iOS</a:t>
            </a:r>
            <a:endParaRPr lang="en-IN" sz="1800" b="0" strike="noStrike" spc="-1">
              <a:latin typeface="Aria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659160" y="1420920"/>
            <a:ext cx="10675440" cy="38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loadable kernel modules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kernel has a core set of components</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links in additional services via modules, either at boot time or during run time</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each module has a well defined interface</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dynamically linking services is preferable to adding new features directly to the kernel</a:t>
            </a:r>
            <a:r>
              <a:rPr lang="en-GB" sz="2400" b="0" strike="noStrike" spc="-1">
                <a:solidFill>
                  <a:srgbClr val="000000"/>
                </a:solidFill>
                <a:latin typeface="Wingdings" charset="2"/>
                <a:ea typeface="DejaVu Sans"/>
              </a:rPr>
              <a:t>:</a:t>
            </a:r>
            <a:r>
              <a:rPr lang="en-GB" sz="2400" b="0" strike="noStrike" spc="-1">
                <a:solidFill>
                  <a:srgbClr val="000000"/>
                </a:solidFill>
                <a:latin typeface="Calibri"/>
                <a:ea typeface="DejaVu Sans"/>
              </a:rPr>
              <a:t> does not require recompiling the kernel for every change</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better than a layered approach: any module can call any module</a:t>
            </a:r>
            <a:endParaRPr lang="en-IN" sz="2400" b="0" strike="noStrike" spc="-1">
              <a:latin typeface="Arial"/>
            </a:endParaRPr>
          </a:p>
          <a:p>
            <a:pPr marL="800280" lvl="1" indent="-342360" algn="just">
              <a:lnSpc>
                <a:spcPct val="114000"/>
              </a:lnSpc>
              <a:buClr>
                <a:srgbClr val="000000"/>
              </a:buClr>
              <a:buFont typeface="Wingdings" charset="2"/>
              <a:buChar char=""/>
            </a:pPr>
            <a:r>
              <a:rPr lang="en-GB" sz="2400" b="0" strike="noStrike" spc="-1">
                <a:solidFill>
                  <a:srgbClr val="000000"/>
                </a:solidFill>
                <a:latin typeface="Calibri"/>
                <a:ea typeface="DejaVu Sans"/>
              </a:rPr>
              <a:t>better than microkernel: no message passing required to invoke modules</a:t>
            </a:r>
            <a:endParaRPr lang="en-IN" sz="2400" b="0" strike="noStrike" spc="-1">
              <a:latin typeface="Arial"/>
            </a:endParaRPr>
          </a:p>
          <a:p>
            <a:pPr algn="just">
              <a:lnSpc>
                <a:spcPct val="114000"/>
              </a:lnSpc>
            </a:pPr>
            <a:endParaRPr lang="en-IN" sz="2400" b="0" strike="noStrike" spc="-1">
              <a:latin typeface="Arial"/>
            </a:endParaRPr>
          </a:p>
        </p:txBody>
      </p:sp>
      <p:sp>
        <p:nvSpPr>
          <p:cNvPr id="149" name="CustomShape 2"/>
          <p:cNvSpPr/>
          <p:nvPr/>
        </p:nvSpPr>
        <p:spPr>
          <a:xfrm>
            <a:off x="0" y="252360"/>
            <a:ext cx="89125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Modules</a:t>
            </a:r>
            <a:endParaRPr lang="en-IN" sz="4000" b="0" strike="noStrike" spc="-1">
              <a:latin typeface="Arial"/>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581280" y="4221720"/>
            <a:ext cx="6627960" cy="92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ts val="4000"/>
              </a:lnSpc>
            </a:pPr>
            <a:r>
              <a:rPr lang="en-GB" sz="2800" b="1" strike="noStrike" spc="-1">
                <a:solidFill>
                  <a:srgbClr val="FFFFFF"/>
                </a:solidFill>
                <a:latin typeface="Baskerville Old Face"/>
                <a:ea typeface="DejaVu Sans"/>
              </a:rPr>
              <a:t>OPERATING SYSTEMS (CS F372)</a:t>
            </a:r>
            <a:br/>
            <a:r>
              <a:rPr lang="en-GB" sz="2800" b="0" strike="noStrike" spc="-1">
                <a:solidFill>
                  <a:srgbClr val="FFFFFF"/>
                </a:solidFill>
                <a:latin typeface="Baskerville Old Face"/>
                <a:ea typeface="DejaVu Sans"/>
              </a:rPr>
              <a:t>Processes 	</a:t>
            </a:r>
            <a:endParaRPr lang="en-IN" sz="2800" b="0" strike="noStrike" spc="-1">
              <a:latin typeface="Arial"/>
            </a:endParaRPr>
          </a:p>
        </p:txBody>
      </p:sp>
      <p:sp>
        <p:nvSpPr>
          <p:cNvPr id="142" name="CustomShape 2"/>
          <p:cNvSpPr/>
          <p:nvPr/>
        </p:nvSpPr>
        <p:spPr>
          <a:xfrm>
            <a:off x="3802680" y="5189760"/>
            <a:ext cx="6018480" cy="53208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4" name="CustomShape 2"/>
          <p:cNvSpPr/>
          <p:nvPr/>
        </p:nvSpPr>
        <p:spPr>
          <a:xfrm>
            <a:off x="1239120" y="1676520"/>
            <a:ext cx="9503640" cy="34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30000"/>
              </a:lnSpc>
              <a:buClr>
                <a:srgbClr val="000000"/>
              </a:buClr>
              <a:buFont typeface="Wingdings" charset="2"/>
              <a:buChar char=""/>
            </a:pPr>
            <a:r>
              <a:rPr lang="en-GB" sz="2400" b="0" strike="noStrike" spc="-1">
                <a:solidFill>
                  <a:srgbClr val="000000"/>
                </a:solidFill>
                <a:latin typeface="Calibri"/>
                <a:ea typeface="DejaVu Sans"/>
              </a:rPr>
              <a:t>An operating system executes a variety of programs</a:t>
            </a:r>
            <a:endParaRPr lang="en-IN" sz="2400" b="0" strike="noStrike" spc="-1">
              <a:latin typeface="Arial"/>
            </a:endParaRPr>
          </a:p>
          <a:p>
            <a:pPr marL="743040" lvl="1" indent="-284400">
              <a:lnSpc>
                <a:spcPct val="130000"/>
              </a:lnSpc>
              <a:buClr>
                <a:srgbClr val="000000"/>
              </a:buClr>
              <a:buFont typeface="Wingdings" charset="2"/>
              <a:buChar char=""/>
            </a:pPr>
            <a:r>
              <a:rPr lang="en-GB" sz="2400" b="0" strike="noStrike" spc="-1">
                <a:solidFill>
                  <a:srgbClr val="000000"/>
                </a:solidFill>
                <a:latin typeface="Calibri"/>
                <a:ea typeface="DejaVu Sans"/>
              </a:rPr>
              <a:t>Batch system – </a:t>
            </a:r>
            <a:r>
              <a:rPr lang="en-GB" sz="2400" b="1" strike="noStrike" spc="-1">
                <a:solidFill>
                  <a:srgbClr val="3366FF"/>
                </a:solidFill>
                <a:latin typeface="Calibri"/>
                <a:ea typeface="DejaVu Sans"/>
              </a:rPr>
              <a:t>jobs</a:t>
            </a:r>
            <a:endParaRPr lang="en-IN" sz="2400" b="0" strike="noStrike" spc="-1">
              <a:latin typeface="Arial"/>
            </a:endParaRPr>
          </a:p>
          <a:p>
            <a:pPr marL="743040" lvl="1" indent="-284400">
              <a:lnSpc>
                <a:spcPct val="130000"/>
              </a:lnSpc>
              <a:buClr>
                <a:srgbClr val="000000"/>
              </a:buClr>
              <a:buFont typeface="Wingdings" charset="2"/>
              <a:buChar char=""/>
            </a:pPr>
            <a:r>
              <a:rPr lang="en-GB" sz="2400" b="0" strike="noStrike" spc="-1">
                <a:solidFill>
                  <a:srgbClr val="000000"/>
                </a:solidFill>
                <a:latin typeface="Calibri"/>
                <a:ea typeface="DejaVu Sans"/>
              </a:rPr>
              <a:t>Time-shared systems – </a:t>
            </a:r>
            <a:r>
              <a:rPr lang="en-GB" sz="2400" b="1" strike="noStrike" spc="-1">
                <a:solidFill>
                  <a:srgbClr val="3366FF"/>
                </a:solidFill>
                <a:latin typeface="Calibri"/>
                <a:ea typeface="DejaVu Sans"/>
              </a:rPr>
              <a:t>user programs </a:t>
            </a:r>
            <a:r>
              <a:rPr lang="en-GB" sz="2400" b="0" strike="noStrike" spc="-1">
                <a:solidFill>
                  <a:srgbClr val="000000"/>
                </a:solidFill>
                <a:latin typeface="Calibri"/>
                <a:ea typeface="DejaVu Sans"/>
              </a:rPr>
              <a:t>or </a:t>
            </a:r>
            <a:r>
              <a:rPr lang="en-GB" sz="2400" b="1" strike="noStrike" spc="-1">
                <a:solidFill>
                  <a:srgbClr val="3366FF"/>
                </a:solidFill>
                <a:latin typeface="Calibri"/>
                <a:ea typeface="DejaVu Sans"/>
              </a:rPr>
              <a:t>tasks</a:t>
            </a:r>
            <a:endParaRPr lang="en-IN" sz="2400" b="0" strike="noStrike" spc="-1">
              <a:latin typeface="Arial"/>
            </a:endParaRPr>
          </a:p>
          <a:p>
            <a:pPr marL="285840" indent="-284400">
              <a:lnSpc>
                <a:spcPct val="130000"/>
              </a:lnSpc>
              <a:buClr>
                <a:srgbClr val="000000"/>
              </a:buClr>
              <a:buFont typeface="Wingdings" charset="2"/>
              <a:buChar char=""/>
            </a:pPr>
            <a:r>
              <a:rPr lang="en-GB" sz="2400" b="0" strike="noStrike" spc="-1">
                <a:solidFill>
                  <a:srgbClr val="000000"/>
                </a:solidFill>
                <a:latin typeface="Calibri"/>
                <a:ea typeface="DejaVu Sans"/>
              </a:rPr>
              <a:t>Terms </a:t>
            </a:r>
            <a:r>
              <a:rPr lang="en-GB" sz="2400" b="1" i="1" strike="noStrike" spc="-1">
                <a:solidFill>
                  <a:srgbClr val="000000"/>
                </a:solidFill>
                <a:latin typeface="Calibri"/>
                <a:ea typeface="DejaVu Sans"/>
              </a:rPr>
              <a:t>job</a:t>
            </a:r>
            <a:r>
              <a:rPr lang="en-GB" sz="2400" b="0" strike="noStrike" spc="-1">
                <a:solidFill>
                  <a:srgbClr val="000000"/>
                </a:solidFill>
                <a:latin typeface="Calibri"/>
                <a:ea typeface="DejaVu Sans"/>
              </a:rPr>
              <a:t> and </a:t>
            </a:r>
            <a:r>
              <a:rPr lang="en-GB" sz="2400" b="1" i="1" strike="noStrike" spc="-1">
                <a:solidFill>
                  <a:srgbClr val="000000"/>
                </a:solidFill>
                <a:latin typeface="Calibri"/>
                <a:ea typeface="DejaVu Sans"/>
              </a:rPr>
              <a:t>process</a:t>
            </a:r>
            <a:r>
              <a:rPr lang="en-GB" sz="2400" b="0" strike="noStrike" spc="-1">
                <a:solidFill>
                  <a:srgbClr val="000000"/>
                </a:solidFill>
                <a:latin typeface="Calibri"/>
                <a:ea typeface="DejaVu Sans"/>
              </a:rPr>
              <a:t> used interchangeably</a:t>
            </a:r>
            <a:endParaRPr lang="en-IN" sz="2400" b="0" strike="noStrike" spc="-1">
              <a:latin typeface="Arial"/>
            </a:endParaRPr>
          </a:p>
          <a:p>
            <a:pPr marL="285840" indent="-284400">
              <a:lnSpc>
                <a:spcPct val="130000"/>
              </a:lnSpc>
              <a:buClr>
                <a:srgbClr val="3366FF"/>
              </a:buClr>
              <a:buFont typeface="Wingdings" charset="2"/>
              <a:buChar char=""/>
            </a:pPr>
            <a:r>
              <a:rPr lang="en-GB" sz="2400" b="1" strike="noStrike" spc="-1">
                <a:solidFill>
                  <a:srgbClr val="3366FF"/>
                </a:solidFill>
                <a:latin typeface="Calibri"/>
                <a:ea typeface="DejaVu Sans"/>
              </a:rPr>
              <a:t>Process</a:t>
            </a:r>
            <a:r>
              <a:rPr lang="en-GB" sz="2400" b="0" strike="noStrike" spc="-1">
                <a:solidFill>
                  <a:srgbClr val="000000"/>
                </a:solidFill>
                <a:latin typeface="Calibri"/>
                <a:ea typeface="DejaVu Sans"/>
              </a:rPr>
              <a:t> – a program in execution; process execution must progress in sequential fashion</a:t>
            </a:r>
            <a:endParaRPr lang="en-IN" sz="2400" b="0" strike="noStrike" spc="-1">
              <a:latin typeface="Arial"/>
            </a:endParaRPr>
          </a:p>
          <a:p>
            <a:pPr>
              <a:lnSpc>
                <a:spcPct val="130000"/>
              </a:lnSpc>
            </a:pPr>
            <a:endParaRPr lang="en-IN" sz="2400" b="0" strike="noStrike" spc="-1">
              <a:latin typeface="Arial"/>
            </a:endParaRPr>
          </a:p>
        </p:txBody>
      </p:sp>
      <p:sp>
        <p:nvSpPr>
          <p:cNvPr id="145"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Concept</a:t>
            </a:r>
            <a:endParaRPr lang="en-IN" sz="4000" b="0" strike="noStrike" spc="-1">
              <a:latin typeface="Arial"/>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7" name="CustomShape 2"/>
          <p:cNvSpPr/>
          <p:nvPr/>
        </p:nvSpPr>
        <p:spPr>
          <a:xfrm>
            <a:off x="873360" y="1486800"/>
            <a:ext cx="10674720" cy="34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30000"/>
              </a:lnSpc>
              <a:buClr>
                <a:srgbClr val="000000"/>
              </a:buClr>
              <a:buFont typeface="Wingdings" charset="2"/>
              <a:buChar char=""/>
            </a:pPr>
            <a:r>
              <a:rPr lang="en-GB" sz="2400" b="0" strike="noStrike" spc="-1">
                <a:solidFill>
                  <a:srgbClr val="000000"/>
                </a:solidFill>
                <a:latin typeface="Calibri"/>
                <a:ea typeface="DejaVu Sans"/>
              </a:rPr>
              <a:t>Multiple parts</a:t>
            </a:r>
            <a:endParaRPr lang="en-IN" sz="2400" b="0" strike="noStrike" spc="-1">
              <a:latin typeface="Arial"/>
            </a:endParaRPr>
          </a:p>
          <a:p>
            <a:pPr marL="743040" lvl="1" indent="-284400">
              <a:lnSpc>
                <a:spcPct val="130000"/>
              </a:lnSpc>
              <a:buClr>
                <a:srgbClr val="000000"/>
              </a:buClr>
              <a:buFont typeface="Wingdings" charset="2"/>
              <a:buChar char=""/>
            </a:pPr>
            <a:r>
              <a:rPr lang="en-GB" sz="2400" b="0" strike="noStrike" spc="-1">
                <a:solidFill>
                  <a:srgbClr val="000000"/>
                </a:solidFill>
                <a:latin typeface="Calibri"/>
                <a:ea typeface="DejaVu Sans"/>
              </a:rPr>
              <a:t>The program code, also called </a:t>
            </a:r>
            <a:r>
              <a:rPr lang="en-GB" sz="2400" b="1" strike="noStrike" spc="-1">
                <a:solidFill>
                  <a:srgbClr val="3366FF"/>
                </a:solidFill>
                <a:latin typeface="Calibri"/>
                <a:ea typeface="DejaVu Sans"/>
              </a:rPr>
              <a:t>text section</a:t>
            </a:r>
            <a:endParaRPr lang="en-IN" sz="2400" b="0" strike="noStrike" spc="-1">
              <a:latin typeface="Arial"/>
            </a:endParaRPr>
          </a:p>
          <a:p>
            <a:pPr marL="743040" lvl="1" indent="-284400">
              <a:lnSpc>
                <a:spcPct val="130000"/>
              </a:lnSpc>
              <a:buClr>
                <a:srgbClr val="000000"/>
              </a:buClr>
              <a:buFont typeface="Wingdings" charset="2"/>
              <a:buChar char=""/>
            </a:pPr>
            <a:r>
              <a:rPr lang="en-GB" sz="2400" b="0" strike="noStrike" spc="-1">
                <a:solidFill>
                  <a:srgbClr val="000000"/>
                </a:solidFill>
                <a:latin typeface="Calibri"/>
                <a:ea typeface="DejaVu Sans"/>
              </a:rPr>
              <a:t>Current activity including</a:t>
            </a:r>
            <a:r>
              <a:rPr lang="en-GB" sz="2400" b="1" strike="noStrike" spc="-1">
                <a:solidFill>
                  <a:srgbClr val="3366FF"/>
                </a:solidFill>
                <a:latin typeface="Calibri"/>
                <a:ea typeface="DejaVu Sans"/>
              </a:rPr>
              <a:t> program</a:t>
            </a:r>
            <a:r>
              <a:rPr lang="en-GB" sz="2400" b="1" strike="noStrike" spc="-1">
                <a:solidFill>
                  <a:srgbClr val="000000"/>
                </a:solidFill>
                <a:latin typeface="Calibri"/>
                <a:ea typeface="DejaVu Sans"/>
              </a:rPr>
              <a:t> </a:t>
            </a:r>
            <a:r>
              <a:rPr lang="en-GB" sz="2400" b="1" strike="noStrike" spc="-1">
                <a:solidFill>
                  <a:srgbClr val="3366FF"/>
                </a:solidFill>
                <a:latin typeface="Calibri"/>
                <a:ea typeface="DejaVu Sans"/>
              </a:rPr>
              <a:t>counter</a:t>
            </a:r>
            <a:r>
              <a:rPr lang="en-GB" sz="2400" b="0" strike="noStrike" spc="-1">
                <a:solidFill>
                  <a:srgbClr val="000000"/>
                </a:solidFill>
                <a:latin typeface="Calibri"/>
                <a:ea typeface="DejaVu Sans"/>
              </a:rPr>
              <a:t>, processor registers</a:t>
            </a:r>
            <a:endParaRPr lang="en-IN" sz="2400" b="0" strike="noStrike" spc="-1">
              <a:latin typeface="Arial"/>
            </a:endParaRPr>
          </a:p>
          <a:p>
            <a:pPr marL="743040" lvl="1" indent="-284400">
              <a:lnSpc>
                <a:spcPct val="130000"/>
              </a:lnSpc>
              <a:buClr>
                <a:srgbClr val="3366FF"/>
              </a:buClr>
              <a:buFont typeface="Wingdings" charset="2"/>
              <a:buChar char=""/>
            </a:pPr>
            <a:r>
              <a:rPr lang="en-GB" sz="2400" b="1" strike="noStrike" spc="-1">
                <a:solidFill>
                  <a:srgbClr val="3366FF"/>
                </a:solidFill>
                <a:latin typeface="Calibri"/>
                <a:ea typeface="DejaVu Sans"/>
              </a:rPr>
              <a:t>Stack</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containing temporary data</a:t>
            </a:r>
            <a:endParaRPr lang="en-IN" sz="2400" b="0" strike="noStrike" spc="-1">
              <a:latin typeface="Arial"/>
            </a:endParaRPr>
          </a:p>
          <a:p>
            <a:pPr marL="1200240" lvl="2" indent="-284400">
              <a:lnSpc>
                <a:spcPct val="130000"/>
              </a:lnSpc>
              <a:buClr>
                <a:srgbClr val="000000"/>
              </a:buClr>
              <a:buFont typeface="Wingdings" charset="2"/>
              <a:buChar char=""/>
            </a:pPr>
            <a:r>
              <a:rPr lang="en-GB" sz="2400" b="0" strike="noStrike" spc="-1">
                <a:solidFill>
                  <a:srgbClr val="000000"/>
                </a:solidFill>
                <a:latin typeface="Calibri"/>
                <a:ea typeface="DejaVu Sans"/>
              </a:rPr>
              <a:t>Function parameters, return addresses, local variables</a:t>
            </a:r>
            <a:endParaRPr lang="en-IN" sz="2400" b="0" strike="noStrike" spc="-1">
              <a:latin typeface="Arial"/>
            </a:endParaRPr>
          </a:p>
          <a:p>
            <a:pPr marL="743040" lvl="1" indent="-284400">
              <a:lnSpc>
                <a:spcPct val="130000"/>
              </a:lnSpc>
              <a:buClr>
                <a:srgbClr val="3366FF"/>
              </a:buClr>
              <a:buFont typeface="Wingdings" charset="2"/>
              <a:buChar char=""/>
            </a:pPr>
            <a:r>
              <a:rPr lang="en-GB" sz="2400" b="1" strike="noStrike" spc="-1">
                <a:solidFill>
                  <a:srgbClr val="3366FF"/>
                </a:solidFill>
                <a:latin typeface="Calibri"/>
                <a:ea typeface="DejaVu Sans"/>
              </a:rPr>
              <a:t>Data section</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containing global variables</a:t>
            </a:r>
            <a:endParaRPr lang="en-IN" sz="2400" b="0" strike="noStrike" spc="-1">
              <a:latin typeface="Arial"/>
            </a:endParaRPr>
          </a:p>
          <a:p>
            <a:pPr marL="743040" lvl="1" indent="-284400">
              <a:lnSpc>
                <a:spcPct val="130000"/>
              </a:lnSpc>
              <a:buClr>
                <a:srgbClr val="3366FF"/>
              </a:buClr>
              <a:buFont typeface="Wingdings" charset="2"/>
              <a:buChar char=""/>
            </a:pPr>
            <a:r>
              <a:rPr lang="en-GB" sz="2400" b="1" strike="noStrike" spc="-1">
                <a:solidFill>
                  <a:srgbClr val="3366FF"/>
                </a:solidFill>
                <a:latin typeface="Calibri"/>
                <a:ea typeface="DejaVu Sans"/>
              </a:rPr>
              <a:t>Heap</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containing memory dynamically allocated during run time</a:t>
            </a:r>
            <a:endParaRPr lang="en-IN" sz="2400" b="0" strike="noStrike" spc="-1">
              <a:latin typeface="Arial"/>
            </a:endParaRPr>
          </a:p>
        </p:txBody>
      </p:sp>
      <p:sp>
        <p:nvSpPr>
          <p:cNvPr id="148"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Concept</a:t>
            </a:r>
            <a:endParaRPr lang="en-IN" sz="4000" b="0" strike="noStrike" spc="-1">
              <a:latin typeface="Aria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406440" y="49428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Introduction</a:t>
            </a:r>
            <a:endParaRPr lang="en-IN" sz="4000" b="0" strike="noStrike" spc="-1">
              <a:latin typeface="Arial"/>
            </a:endParaRPr>
          </a:p>
        </p:txBody>
      </p:sp>
      <p:sp>
        <p:nvSpPr>
          <p:cNvPr id="201" name="CustomShape 2"/>
          <p:cNvSpPr/>
          <p:nvPr/>
        </p:nvSpPr>
        <p:spPr>
          <a:xfrm>
            <a:off x="869040" y="1886400"/>
            <a:ext cx="10614240" cy="264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216000" indent="-215280">
              <a:lnSpc>
                <a:spcPct val="100000"/>
              </a:lnSpc>
              <a:buClr>
                <a:srgbClr val="00008B"/>
              </a:buClr>
              <a:buSzPct val="45000"/>
              <a:buFont typeface="Wingdings" charset="2"/>
              <a:buChar char=""/>
            </a:pPr>
            <a:r>
              <a:rPr lang="en-GB" sz="2800" b="0" strike="noStrike" spc="-1">
                <a:solidFill>
                  <a:srgbClr val="00008B"/>
                </a:solidFill>
                <a:latin typeface="Cambria"/>
                <a:ea typeface="DejaVu Sans"/>
              </a:rPr>
              <a:t>Program that manages computer’s hardware</a:t>
            </a:r>
            <a:endParaRPr lang="en-IN" sz="2800" b="0" strike="noStrike" spc="-1">
              <a:latin typeface="Arial"/>
            </a:endParaRPr>
          </a:p>
          <a:p>
            <a:pPr marL="216000" indent="-215280">
              <a:lnSpc>
                <a:spcPct val="100000"/>
              </a:lnSpc>
              <a:buClr>
                <a:srgbClr val="00008B"/>
              </a:buClr>
              <a:buSzPct val="45000"/>
              <a:buFont typeface="Wingdings" charset="2"/>
              <a:buChar char=""/>
            </a:pPr>
            <a:r>
              <a:rPr lang="en-GB" sz="2800" b="0" strike="noStrike" spc="-1">
                <a:solidFill>
                  <a:srgbClr val="00008B"/>
                </a:solidFill>
                <a:latin typeface="Cambria"/>
                <a:ea typeface="DejaVu Sans"/>
              </a:rPr>
              <a:t>Acts as an intermediary between computer user and computer h/w</a:t>
            </a:r>
            <a:endParaRPr lang="en-IN" sz="2800" b="0" strike="noStrike" spc="-1">
              <a:latin typeface="Arial"/>
            </a:endParaRPr>
          </a:p>
          <a:p>
            <a:pPr marL="216000" indent="-215280">
              <a:lnSpc>
                <a:spcPct val="100000"/>
              </a:lnSpc>
              <a:buClr>
                <a:srgbClr val="00008B"/>
              </a:buClr>
              <a:buSzPct val="45000"/>
              <a:buFont typeface="Wingdings" charset="2"/>
              <a:buChar char=""/>
            </a:pPr>
            <a:r>
              <a:rPr lang="en-GB" sz="2800" b="0" strike="noStrike" spc="-1">
                <a:solidFill>
                  <a:srgbClr val="00008B"/>
                </a:solidFill>
                <a:latin typeface="Cambria"/>
                <a:ea typeface="DejaVu Sans"/>
              </a:rPr>
              <a:t>Several types, each type optimising different aspects</a:t>
            </a:r>
            <a:endParaRPr lang="en-IN" sz="2800" b="0" strike="noStrike" spc="-1">
              <a:latin typeface="Arial"/>
            </a:endParaRPr>
          </a:p>
          <a:p>
            <a:pPr marL="648000" lvl="2" indent="-215280">
              <a:lnSpc>
                <a:spcPct val="100000"/>
              </a:lnSpc>
              <a:buClr>
                <a:srgbClr val="000000"/>
              </a:buClr>
              <a:buSzPct val="45000"/>
              <a:buFont typeface="Wingdings" charset="2"/>
              <a:buChar char=""/>
            </a:pPr>
            <a:r>
              <a:rPr lang="en-GB" sz="2800" b="0" strike="noStrike" spc="-1">
                <a:solidFill>
                  <a:srgbClr val="00008B"/>
                </a:solidFill>
                <a:latin typeface="Cambria"/>
                <a:ea typeface="DejaVu Sans"/>
              </a:rPr>
              <a:t>mainframe operating systems</a:t>
            </a:r>
            <a:endParaRPr lang="en-IN" sz="2800" b="0" strike="noStrike" spc="-1">
              <a:latin typeface="Arial"/>
            </a:endParaRPr>
          </a:p>
          <a:p>
            <a:pPr marL="648000" lvl="2" indent="-215280">
              <a:lnSpc>
                <a:spcPct val="100000"/>
              </a:lnSpc>
              <a:buClr>
                <a:srgbClr val="000000"/>
              </a:buClr>
              <a:buSzPct val="45000"/>
              <a:buFont typeface="Wingdings" charset="2"/>
              <a:buChar char=""/>
            </a:pPr>
            <a:r>
              <a:rPr lang="en-GB" sz="2800" b="0" strike="noStrike" spc="-1">
                <a:solidFill>
                  <a:srgbClr val="00008B"/>
                </a:solidFill>
                <a:latin typeface="Cambria"/>
                <a:ea typeface="DejaVu Sans"/>
              </a:rPr>
              <a:t>personal computer (PC) operating systems</a:t>
            </a:r>
            <a:endParaRPr lang="en-IN" sz="2800" b="0" strike="noStrike" spc="-1">
              <a:latin typeface="Arial"/>
            </a:endParaRPr>
          </a:p>
          <a:p>
            <a:pPr marL="648000" lvl="2" indent="-215280">
              <a:lnSpc>
                <a:spcPct val="100000"/>
              </a:lnSpc>
              <a:buClr>
                <a:srgbClr val="000000"/>
              </a:buClr>
              <a:buSzPct val="45000"/>
              <a:buFont typeface="Wingdings" charset="2"/>
              <a:buChar char=""/>
            </a:pPr>
            <a:r>
              <a:rPr lang="en-GB" sz="2800" b="0" strike="noStrike" spc="-1">
                <a:solidFill>
                  <a:srgbClr val="00008B"/>
                </a:solidFill>
                <a:latin typeface="Cambria"/>
                <a:ea typeface="DejaVu Sans"/>
              </a:rPr>
              <a:t>operating systems for mobiles platforms</a:t>
            </a:r>
            <a:endParaRPr lang="en-IN" sz="2800" b="0" strike="noStrike" spc="-1">
              <a:latin typeface="Arial"/>
            </a:endParaRPr>
          </a:p>
          <a:p>
            <a:pPr marL="648000" lvl="2" indent="-215280">
              <a:lnSpc>
                <a:spcPct val="100000"/>
              </a:lnSpc>
              <a:buClr>
                <a:srgbClr val="000000"/>
              </a:buClr>
              <a:buSzPct val="45000"/>
              <a:buFont typeface="Wingdings" charset="2"/>
              <a:buChar char=""/>
            </a:pPr>
            <a:r>
              <a:rPr lang="en-GB" sz="2800" b="0" strike="noStrike" spc="-1">
                <a:solidFill>
                  <a:srgbClr val="00008B"/>
                </a:solidFill>
                <a:latin typeface="Cambria"/>
                <a:ea typeface="DejaVu Sans"/>
              </a:rPr>
              <a:t>(Question, what are the characteristics of these platforms which the OS needs to optimise for?)</a:t>
            </a:r>
            <a:endParaRPr lang="en-IN" sz="2800" b="0" strike="noStrike" spc="-1">
              <a:latin typeface="Arial"/>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50" name="CustomShape 2"/>
          <p:cNvSpPr/>
          <p:nvPr/>
        </p:nvSpPr>
        <p:spPr>
          <a:xfrm>
            <a:off x="873360" y="1486800"/>
            <a:ext cx="5081400" cy="484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buClr>
                <a:srgbClr val="000000"/>
              </a:buClr>
              <a:buFont typeface="Wingdings" charset="2"/>
              <a:buChar char=""/>
            </a:pPr>
            <a:r>
              <a:rPr lang="en-GB" sz="2400" b="0" strike="noStrike" spc="-1">
                <a:solidFill>
                  <a:srgbClr val="000000"/>
                </a:solidFill>
                <a:latin typeface="Calibri"/>
                <a:ea typeface="DejaVu Sans"/>
              </a:rPr>
              <a:t>Program is </a:t>
            </a:r>
            <a:r>
              <a:rPr lang="en-GB" sz="2400" b="1" i="1" strike="noStrike" spc="-1">
                <a:solidFill>
                  <a:srgbClr val="000000"/>
                </a:solidFill>
                <a:latin typeface="Calibri"/>
                <a:ea typeface="DejaVu Sans"/>
              </a:rPr>
              <a:t>passive</a:t>
            </a:r>
            <a:r>
              <a:rPr lang="en-GB" sz="2400" b="0" strike="noStrike" spc="-1">
                <a:solidFill>
                  <a:srgbClr val="000000"/>
                </a:solidFill>
                <a:latin typeface="Calibri"/>
                <a:ea typeface="DejaVu Sans"/>
              </a:rPr>
              <a:t> entity stored on disk (</a:t>
            </a:r>
            <a:r>
              <a:rPr lang="en-GB" sz="2400" b="1" strike="noStrike" spc="-1">
                <a:solidFill>
                  <a:srgbClr val="3366FF"/>
                </a:solidFill>
                <a:latin typeface="Calibri"/>
                <a:ea typeface="DejaVu Sans"/>
              </a:rPr>
              <a:t>executable file</a:t>
            </a:r>
            <a:r>
              <a:rPr lang="en-GB" sz="2400" b="0" strike="noStrike" spc="-1">
                <a:solidFill>
                  <a:srgbClr val="000000"/>
                </a:solidFill>
                <a:latin typeface="Calibri"/>
                <a:ea typeface="DejaVu Sans"/>
              </a:rPr>
              <a:t>), process is </a:t>
            </a:r>
            <a:r>
              <a:rPr lang="en-GB" sz="2400" b="1" i="1" strike="noStrike" spc="-1">
                <a:solidFill>
                  <a:srgbClr val="000000"/>
                </a:solidFill>
                <a:latin typeface="Calibri"/>
                <a:ea typeface="DejaVu Sans"/>
              </a:rPr>
              <a:t>active </a:t>
            </a:r>
            <a:endParaRPr lang="en-IN" sz="2400" b="0" strike="noStrike" spc="-1">
              <a:latin typeface="Arial"/>
            </a:endParaRPr>
          </a:p>
          <a:p>
            <a:pPr marL="743040" lvl="1" indent="-284400">
              <a:lnSpc>
                <a:spcPct val="100000"/>
              </a:lnSpc>
              <a:buClr>
                <a:srgbClr val="000000"/>
              </a:buClr>
              <a:buFont typeface="Wingdings" charset="2"/>
              <a:buChar char=""/>
            </a:pPr>
            <a:r>
              <a:rPr lang="en-GB" sz="2400" b="0" strike="noStrike" spc="-1">
                <a:solidFill>
                  <a:srgbClr val="000000"/>
                </a:solidFill>
                <a:latin typeface="Calibri"/>
                <a:ea typeface="DejaVu Sans"/>
              </a:rPr>
              <a:t>Program becomes process when executable file loaded into memory</a:t>
            </a:r>
            <a:endParaRPr lang="en-IN" sz="2400" b="0" strike="noStrike" spc="-1">
              <a:latin typeface="Arial"/>
            </a:endParaRPr>
          </a:p>
          <a:p>
            <a:pPr marL="285840" indent="-284400">
              <a:lnSpc>
                <a:spcPct val="100000"/>
              </a:lnSpc>
              <a:buClr>
                <a:srgbClr val="000000"/>
              </a:buClr>
              <a:buFont typeface="Wingdings" charset="2"/>
              <a:buChar char=""/>
            </a:pPr>
            <a:r>
              <a:rPr lang="en-GB" sz="2400" b="0" strike="noStrike" spc="-1">
                <a:solidFill>
                  <a:srgbClr val="000000"/>
                </a:solidFill>
                <a:latin typeface="Calibri"/>
                <a:ea typeface="DejaVu Sans"/>
              </a:rPr>
              <a:t>Execution of program started via GUI mouse clicks, command line entry of its name, etc</a:t>
            </a:r>
            <a:endParaRPr lang="en-IN" sz="2400" b="0" strike="noStrike" spc="-1">
              <a:latin typeface="Arial"/>
            </a:endParaRPr>
          </a:p>
          <a:p>
            <a:pPr marL="285840" indent="-284400">
              <a:lnSpc>
                <a:spcPct val="100000"/>
              </a:lnSpc>
              <a:buClr>
                <a:srgbClr val="000000"/>
              </a:buClr>
              <a:buFont typeface="Wingdings" charset="2"/>
              <a:buChar char=""/>
            </a:pPr>
            <a:r>
              <a:rPr lang="en-GB" sz="2400" b="0" strike="noStrike" spc="-1">
                <a:solidFill>
                  <a:srgbClr val="000000"/>
                </a:solidFill>
                <a:latin typeface="Calibri"/>
                <a:ea typeface="DejaVu Sans"/>
              </a:rPr>
              <a:t>One program can be several processes</a:t>
            </a:r>
            <a:endParaRPr lang="en-IN" sz="2400" b="0" strike="noStrike" spc="-1">
              <a:latin typeface="Arial"/>
            </a:endParaRPr>
          </a:p>
          <a:p>
            <a:pPr marL="743040" lvl="1" indent="-284400">
              <a:lnSpc>
                <a:spcPct val="100000"/>
              </a:lnSpc>
              <a:buClr>
                <a:srgbClr val="000000"/>
              </a:buClr>
              <a:buFont typeface="Wingdings" charset="2"/>
              <a:buChar char=""/>
            </a:pPr>
            <a:r>
              <a:rPr lang="en-GB" sz="2400" b="0" strike="noStrike" spc="-1">
                <a:solidFill>
                  <a:srgbClr val="000000"/>
                </a:solidFill>
                <a:latin typeface="Calibri"/>
                <a:ea typeface="DejaVu Sans"/>
              </a:rPr>
              <a:t>Consider multiple users executing the same program</a:t>
            </a:r>
            <a:endParaRPr lang="en-IN" sz="2400" b="0" strike="noStrike" spc="-1">
              <a:latin typeface="Arial"/>
            </a:endParaRPr>
          </a:p>
        </p:txBody>
      </p:sp>
      <p:sp>
        <p:nvSpPr>
          <p:cNvPr id="151"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Concept</a:t>
            </a:r>
            <a:endParaRPr lang="en-IN" sz="4000" b="0" strike="noStrike" spc="-1">
              <a:latin typeface="Arial"/>
            </a:endParaRPr>
          </a:p>
        </p:txBody>
      </p:sp>
      <p:pic>
        <p:nvPicPr>
          <p:cNvPr id="152" name="Picture 4"/>
          <p:cNvPicPr/>
          <p:nvPr/>
        </p:nvPicPr>
        <p:blipFill>
          <a:blip r:embed="rId2"/>
          <a:stretch>
            <a:fillRect/>
          </a:stretch>
        </p:blipFill>
        <p:spPr>
          <a:xfrm>
            <a:off x="7641360" y="1634400"/>
            <a:ext cx="2909880" cy="4597560"/>
          </a:xfrm>
          <a:prstGeom prst="rect">
            <a:avLst/>
          </a:prstGeom>
          <a:ln>
            <a:noFill/>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54" name="CustomShape 2"/>
          <p:cNvSpPr/>
          <p:nvPr/>
        </p:nvSpPr>
        <p:spPr>
          <a:xfrm>
            <a:off x="28800" y="1602360"/>
            <a:ext cx="4512960" cy="447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43040" lvl="1" indent="-284400">
              <a:lnSpc>
                <a:spcPct val="100000"/>
              </a:lnSpc>
              <a:buClr>
                <a:srgbClr val="000000"/>
              </a:buClr>
              <a:buFont typeface="Wingdings" charset="2"/>
              <a:buChar char=""/>
            </a:pPr>
            <a:r>
              <a:rPr lang="en-GB" sz="2400" b="1" strike="noStrike" spc="-1">
                <a:solidFill>
                  <a:srgbClr val="000000"/>
                </a:solidFill>
                <a:latin typeface="Calibri"/>
                <a:ea typeface="DejaVu Sans"/>
              </a:rPr>
              <a:t>new</a:t>
            </a:r>
            <a:r>
              <a:rPr lang="en-GB" sz="2400" b="0" strike="noStrike" spc="-1">
                <a:solidFill>
                  <a:srgbClr val="000000"/>
                </a:solidFill>
                <a:latin typeface="Calibri"/>
                <a:ea typeface="DejaVu Sans"/>
              </a:rPr>
              <a:t>:  The process is being created</a:t>
            </a:r>
            <a:endParaRPr lang="en-IN" sz="2400" b="0" strike="noStrike" spc="-1">
              <a:latin typeface="Arial"/>
            </a:endParaRPr>
          </a:p>
          <a:p>
            <a:pPr marL="743040" lvl="1" indent="-284400">
              <a:lnSpc>
                <a:spcPct val="100000"/>
              </a:lnSpc>
              <a:buClr>
                <a:srgbClr val="000000"/>
              </a:buClr>
              <a:buFont typeface="Wingdings" charset="2"/>
              <a:buChar char=""/>
            </a:pPr>
            <a:r>
              <a:rPr lang="en-GB" sz="2400" b="1" strike="noStrike" spc="-1">
                <a:solidFill>
                  <a:srgbClr val="000000"/>
                </a:solidFill>
                <a:latin typeface="Calibri"/>
                <a:ea typeface="DejaVu Sans"/>
              </a:rPr>
              <a:t>running</a:t>
            </a:r>
            <a:r>
              <a:rPr lang="en-GB" sz="2400" b="0" strike="noStrike" spc="-1">
                <a:solidFill>
                  <a:srgbClr val="000000"/>
                </a:solidFill>
                <a:latin typeface="Calibri"/>
                <a:ea typeface="DejaVu Sans"/>
              </a:rPr>
              <a:t>:  Instructions are being executed</a:t>
            </a:r>
            <a:endParaRPr lang="en-IN" sz="2400" b="0" strike="noStrike" spc="-1">
              <a:latin typeface="Arial"/>
            </a:endParaRPr>
          </a:p>
          <a:p>
            <a:pPr marL="743040" lvl="1" indent="-284400">
              <a:lnSpc>
                <a:spcPct val="100000"/>
              </a:lnSpc>
              <a:buClr>
                <a:srgbClr val="000000"/>
              </a:buClr>
              <a:buFont typeface="Wingdings" charset="2"/>
              <a:buChar char=""/>
            </a:pPr>
            <a:r>
              <a:rPr lang="en-GB" sz="2400" b="1" strike="noStrike" spc="-1">
                <a:solidFill>
                  <a:srgbClr val="000000"/>
                </a:solidFill>
                <a:latin typeface="Calibri"/>
                <a:ea typeface="DejaVu Sans"/>
              </a:rPr>
              <a:t>waiting</a:t>
            </a:r>
            <a:r>
              <a:rPr lang="en-GB" sz="2400" b="0" strike="noStrike" spc="-1">
                <a:solidFill>
                  <a:srgbClr val="000000"/>
                </a:solidFill>
                <a:latin typeface="Calibri"/>
                <a:ea typeface="DejaVu Sans"/>
              </a:rPr>
              <a:t>:  The process is waiting for some event to occur</a:t>
            </a:r>
            <a:endParaRPr lang="en-IN" sz="2400" b="0" strike="noStrike" spc="-1">
              <a:latin typeface="Arial"/>
            </a:endParaRPr>
          </a:p>
          <a:p>
            <a:pPr marL="743040" lvl="1" indent="-284400">
              <a:lnSpc>
                <a:spcPct val="100000"/>
              </a:lnSpc>
              <a:buClr>
                <a:srgbClr val="000000"/>
              </a:buClr>
              <a:buFont typeface="Wingdings" charset="2"/>
              <a:buChar char=""/>
            </a:pPr>
            <a:r>
              <a:rPr lang="en-GB" sz="2400" b="1" strike="noStrike" spc="-1">
                <a:solidFill>
                  <a:srgbClr val="000000"/>
                </a:solidFill>
                <a:latin typeface="Calibri"/>
                <a:ea typeface="DejaVu Sans"/>
              </a:rPr>
              <a:t>ready</a:t>
            </a:r>
            <a:r>
              <a:rPr lang="en-GB" sz="2400" b="0" strike="noStrike" spc="-1">
                <a:solidFill>
                  <a:srgbClr val="000000"/>
                </a:solidFill>
                <a:latin typeface="Calibri"/>
                <a:ea typeface="DejaVu Sans"/>
              </a:rPr>
              <a:t>:  The process is waiting to be assigned to a processor</a:t>
            </a:r>
            <a:endParaRPr lang="en-IN" sz="2400" b="0" strike="noStrike" spc="-1">
              <a:latin typeface="Arial"/>
            </a:endParaRPr>
          </a:p>
          <a:p>
            <a:pPr marL="743040" lvl="1" indent="-284400">
              <a:lnSpc>
                <a:spcPct val="100000"/>
              </a:lnSpc>
              <a:buClr>
                <a:srgbClr val="000000"/>
              </a:buClr>
              <a:buFont typeface="Wingdings" charset="2"/>
              <a:buChar char=""/>
            </a:pPr>
            <a:r>
              <a:rPr lang="en-GB" sz="2400" b="1" strike="noStrike" spc="-1">
                <a:solidFill>
                  <a:srgbClr val="000000"/>
                </a:solidFill>
                <a:latin typeface="Calibri"/>
                <a:ea typeface="DejaVu Sans"/>
              </a:rPr>
              <a:t>terminated</a:t>
            </a:r>
            <a:r>
              <a:rPr lang="en-GB" sz="2400" b="0" strike="noStrike" spc="-1">
                <a:solidFill>
                  <a:srgbClr val="000000"/>
                </a:solidFill>
                <a:latin typeface="Calibri"/>
                <a:ea typeface="DejaVu Sans"/>
              </a:rPr>
              <a:t>:  The process has finished execution</a:t>
            </a:r>
            <a:endParaRPr lang="en-IN" sz="2400" b="0" strike="noStrike" spc="-1">
              <a:latin typeface="Arial"/>
            </a:endParaRPr>
          </a:p>
        </p:txBody>
      </p:sp>
      <p:sp>
        <p:nvSpPr>
          <p:cNvPr id="155"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States of Process</a:t>
            </a:r>
            <a:endParaRPr lang="en-IN" sz="4000" b="0" strike="noStrike" spc="-1">
              <a:latin typeface="Arial"/>
            </a:endParaRPr>
          </a:p>
        </p:txBody>
      </p:sp>
      <p:pic>
        <p:nvPicPr>
          <p:cNvPr id="156" name="Picture 3"/>
          <p:cNvPicPr/>
          <p:nvPr/>
        </p:nvPicPr>
        <p:blipFill>
          <a:blip r:embed="rId2"/>
          <a:stretch>
            <a:fillRect/>
          </a:stretch>
        </p:blipFill>
        <p:spPr>
          <a:xfrm>
            <a:off x="4543200" y="2117160"/>
            <a:ext cx="7326000" cy="2859840"/>
          </a:xfrm>
          <a:prstGeom prst="rect">
            <a:avLst/>
          </a:prstGeom>
          <a:ln w="38160">
            <a:solidFill>
              <a:srgbClr val="000000"/>
            </a:solidFill>
            <a:miter/>
          </a:ln>
          <a:effectLst>
            <a:outerShdw dist="37674" dir="2700000">
              <a:srgbClr val="000000">
                <a:alpha val="43000"/>
              </a:srgbClr>
            </a:outerShdw>
          </a:effectLst>
        </p:spPr>
      </p:pic>
      <p:sp>
        <p:nvSpPr>
          <p:cNvPr id="157" name="CustomShape 4"/>
          <p:cNvSpPr/>
          <p:nvPr/>
        </p:nvSpPr>
        <p:spPr>
          <a:xfrm>
            <a:off x="6606720" y="2776320"/>
            <a:ext cx="352800" cy="262080"/>
          </a:xfrm>
          <a:prstGeom prst="ellipse">
            <a:avLst/>
          </a:pr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58" name="CustomShape 5"/>
          <p:cNvSpPr/>
          <p:nvPr/>
        </p:nvSpPr>
        <p:spPr>
          <a:xfrm>
            <a:off x="8880480" y="3547800"/>
            <a:ext cx="352800" cy="262080"/>
          </a:xfrm>
          <a:prstGeom prst="ellipse">
            <a:avLst/>
          </a:pr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59" name="CustomShape 6"/>
          <p:cNvSpPr/>
          <p:nvPr/>
        </p:nvSpPr>
        <p:spPr>
          <a:xfrm>
            <a:off x="6499440" y="2536920"/>
            <a:ext cx="675360" cy="360"/>
          </a:xfrm>
          <a:custGeom>
            <a:avLst/>
            <a:gdLst/>
            <a:ahLst/>
            <a:cxnLst/>
            <a:rect l="l" t="t" r="r" b="b"/>
            <a:pathLst>
              <a:path w="1876" h="2">
                <a:moveTo>
                  <a:pt x="0" y="0"/>
                </a:moveTo>
                <a:lnTo>
                  <a:pt x="1876" y="1"/>
                </a:lnTo>
              </a:path>
            </a:pathLst>
          </a:cu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0" name="CustomShape 7"/>
          <p:cNvSpPr/>
          <p:nvPr/>
        </p:nvSpPr>
        <p:spPr>
          <a:xfrm>
            <a:off x="7347960" y="4242240"/>
            <a:ext cx="1614600" cy="16560"/>
          </a:xfrm>
          <a:custGeom>
            <a:avLst/>
            <a:gdLst/>
            <a:ahLst/>
            <a:cxnLst/>
            <a:rect l="l" t="t" r="r" b="b"/>
            <a:pathLst>
              <a:path w="4486" h="47">
                <a:moveTo>
                  <a:pt x="0" y="0"/>
                </a:moveTo>
                <a:lnTo>
                  <a:pt x="4485" y="46"/>
                </a:lnTo>
              </a:path>
            </a:pathLst>
          </a:cu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1" name="CustomShape 8"/>
          <p:cNvSpPr/>
          <p:nvPr/>
        </p:nvSpPr>
        <p:spPr>
          <a:xfrm>
            <a:off x="7735320" y="2536920"/>
            <a:ext cx="815400" cy="360"/>
          </a:xfrm>
          <a:custGeom>
            <a:avLst/>
            <a:gdLst/>
            <a:ahLst/>
            <a:cxnLst/>
            <a:rect l="l" t="t" r="r" b="b"/>
            <a:pathLst>
              <a:path w="2266" h="2">
                <a:moveTo>
                  <a:pt x="0" y="0"/>
                </a:moveTo>
                <a:lnTo>
                  <a:pt x="2265" y="1"/>
                </a:lnTo>
              </a:path>
            </a:pathLst>
          </a:cu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2" name="CustomShape 9"/>
          <p:cNvSpPr/>
          <p:nvPr/>
        </p:nvSpPr>
        <p:spPr>
          <a:xfrm>
            <a:off x="9452880" y="2532960"/>
            <a:ext cx="407520" cy="3960"/>
          </a:xfrm>
          <a:custGeom>
            <a:avLst/>
            <a:gdLst/>
            <a:ahLst/>
            <a:cxnLst/>
            <a:rect l="l" t="t" r="r" b="b"/>
            <a:pathLst>
              <a:path w="1133" h="12">
                <a:moveTo>
                  <a:pt x="0" y="0"/>
                </a:moveTo>
                <a:lnTo>
                  <a:pt x="1132" y="11"/>
                </a:lnTo>
              </a:path>
            </a:pathLst>
          </a:cu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3" name="CustomShape 10"/>
          <p:cNvSpPr/>
          <p:nvPr/>
        </p:nvSpPr>
        <p:spPr>
          <a:xfrm>
            <a:off x="4880880" y="4423680"/>
            <a:ext cx="2080080" cy="3960"/>
          </a:xfrm>
          <a:custGeom>
            <a:avLst/>
            <a:gdLst/>
            <a:ahLst/>
            <a:cxnLst/>
            <a:rect l="l" t="t" r="r" b="b"/>
            <a:pathLst>
              <a:path w="5779" h="12">
                <a:moveTo>
                  <a:pt x="0" y="11"/>
                </a:moveTo>
                <a:lnTo>
                  <a:pt x="5778" y="0"/>
                </a:lnTo>
              </a:path>
            </a:pathLst>
          </a:cu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4" name="CustomShape 11"/>
          <p:cNvSpPr/>
          <p:nvPr/>
        </p:nvSpPr>
        <p:spPr>
          <a:xfrm>
            <a:off x="9185040" y="4423680"/>
            <a:ext cx="1573560" cy="360"/>
          </a:xfrm>
          <a:custGeom>
            <a:avLst/>
            <a:gdLst/>
            <a:ahLst/>
            <a:cxnLst/>
            <a:rect l="l" t="t" r="r" b="b"/>
            <a:pathLst>
              <a:path w="4372" h="2">
                <a:moveTo>
                  <a:pt x="0" y="0"/>
                </a:moveTo>
                <a:lnTo>
                  <a:pt x="4371" y="1"/>
                </a:lnTo>
              </a:path>
            </a:pathLst>
          </a:cu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5" name="CustomShape 12"/>
          <p:cNvSpPr/>
          <p:nvPr/>
        </p:nvSpPr>
        <p:spPr>
          <a:xfrm>
            <a:off x="6660360" y="3657600"/>
            <a:ext cx="352800" cy="262080"/>
          </a:xfrm>
          <a:prstGeom prst="ellipse">
            <a:avLst/>
          </a:pr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6" name="CustomShape 13"/>
          <p:cNvSpPr/>
          <p:nvPr/>
        </p:nvSpPr>
        <p:spPr>
          <a:xfrm>
            <a:off x="8629200" y="4334400"/>
            <a:ext cx="352800" cy="262080"/>
          </a:xfrm>
          <a:prstGeom prst="ellipse">
            <a:avLst/>
          </a:pr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7" name="CustomShape 14"/>
          <p:cNvSpPr/>
          <p:nvPr/>
        </p:nvSpPr>
        <p:spPr>
          <a:xfrm>
            <a:off x="10144800" y="2277720"/>
            <a:ext cx="352800" cy="262080"/>
          </a:xfrm>
          <a:prstGeom prst="ellipse">
            <a:avLst/>
          </a:pr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8" name="CustomShape 15"/>
          <p:cNvSpPr/>
          <p:nvPr/>
        </p:nvSpPr>
        <p:spPr>
          <a:xfrm>
            <a:off x="6960960" y="2864160"/>
            <a:ext cx="352800" cy="262080"/>
          </a:xfrm>
          <a:prstGeom prst="ellipse">
            <a:avLst/>
          </a:prstGeom>
          <a:noFill/>
          <a:ln w="28440">
            <a:solidFill>
              <a:srgbClr val="FF3300"/>
            </a:solidFill>
            <a:round/>
          </a:ln>
        </p:spPr>
        <p:style>
          <a:lnRef idx="0">
            <a:scrgbClr r="0" g="0" b="0"/>
          </a:lnRef>
          <a:fillRef idx="0">
            <a:scrgbClr r="0" g="0" b="0"/>
          </a:fillRef>
          <a:effectRef idx="0">
            <a:scrgbClr r="0" g="0" b="0"/>
          </a:effectRef>
          <a:fontRef idx="minor"/>
        </p:style>
        <p:txBody>
          <a:bodyPr/>
          <a:lstStyle/>
          <a:p>
            <a:endParaRPr/>
          </a:p>
        </p:txBody>
      </p:sp>
      <p:sp>
        <p:nvSpPr>
          <p:cNvPr id="169" name="CustomShape 16"/>
          <p:cNvSpPr/>
          <p:nvPr/>
        </p:nvSpPr>
        <p:spPr>
          <a:xfrm>
            <a:off x="4543200" y="2117160"/>
            <a:ext cx="1430640" cy="657360"/>
          </a:xfrm>
          <a:prstGeom prst="ellipse">
            <a:avLst/>
          </a:prstGeom>
          <a:noFill/>
          <a:ln w="38160">
            <a:solidFill>
              <a:srgbClr val="D34DE9"/>
            </a:solidFill>
            <a:round/>
          </a:ln>
        </p:spPr>
        <p:style>
          <a:lnRef idx="0">
            <a:scrgbClr r="0" g="0" b="0"/>
          </a:lnRef>
          <a:fillRef idx="0">
            <a:scrgbClr r="0" g="0" b="0"/>
          </a:fillRef>
          <a:effectRef idx="0">
            <a:scrgbClr r="0" g="0" b="0"/>
          </a:effectRef>
          <a:fontRef idx="minor"/>
        </p:style>
        <p:txBody>
          <a:bodyPr/>
          <a:lstStyle/>
          <a:p>
            <a:endParaRPr/>
          </a:p>
        </p:txBody>
      </p:sp>
      <p:sp>
        <p:nvSpPr>
          <p:cNvPr id="170" name="CustomShape 17"/>
          <p:cNvSpPr/>
          <p:nvPr/>
        </p:nvSpPr>
        <p:spPr>
          <a:xfrm>
            <a:off x="8498160" y="3032280"/>
            <a:ext cx="1430640" cy="657360"/>
          </a:xfrm>
          <a:prstGeom prst="ellipse">
            <a:avLst/>
          </a:prstGeom>
          <a:noFill/>
          <a:ln w="38160">
            <a:solidFill>
              <a:srgbClr val="D34DE9"/>
            </a:solidFill>
            <a:round/>
          </a:ln>
        </p:spPr>
        <p:style>
          <a:lnRef idx="0">
            <a:scrgbClr r="0" g="0" b="0"/>
          </a:lnRef>
          <a:fillRef idx="0">
            <a:scrgbClr r="0" g="0" b="0"/>
          </a:fillRef>
          <a:effectRef idx="0">
            <a:scrgbClr r="0" g="0" b="0"/>
          </a:effectRef>
          <a:fontRef idx="minor"/>
        </p:style>
        <p:txBody>
          <a:bodyPr/>
          <a:lstStyle/>
          <a:p>
            <a:endParaRPr/>
          </a:p>
        </p:txBody>
      </p:sp>
      <p:sp>
        <p:nvSpPr>
          <p:cNvPr id="171" name="CustomShape 18"/>
          <p:cNvSpPr/>
          <p:nvPr/>
        </p:nvSpPr>
        <p:spPr>
          <a:xfrm>
            <a:off x="6220440" y="3005640"/>
            <a:ext cx="1430640" cy="657360"/>
          </a:xfrm>
          <a:prstGeom prst="ellipse">
            <a:avLst/>
          </a:prstGeom>
          <a:noFill/>
          <a:ln w="38160">
            <a:solidFill>
              <a:srgbClr val="D34DE9"/>
            </a:solidFill>
            <a:round/>
          </a:ln>
        </p:spPr>
        <p:style>
          <a:lnRef idx="0">
            <a:scrgbClr r="0" g="0" b="0"/>
          </a:lnRef>
          <a:fillRef idx="0">
            <a:scrgbClr r="0" g="0" b="0"/>
          </a:fillRef>
          <a:effectRef idx="0">
            <a:scrgbClr r="0" g="0" b="0"/>
          </a:effectRef>
          <a:fontRef idx="minor"/>
        </p:style>
        <p:txBody>
          <a:bodyPr/>
          <a:lstStyle/>
          <a:p>
            <a:endParaRPr/>
          </a:p>
        </p:txBody>
      </p:sp>
      <p:sp>
        <p:nvSpPr>
          <p:cNvPr id="172" name="CustomShape 19"/>
          <p:cNvSpPr/>
          <p:nvPr/>
        </p:nvSpPr>
        <p:spPr>
          <a:xfrm>
            <a:off x="7391160" y="4289400"/>
            <a:ext cx="1430640" cy="657360"/>
          </a:xfrm>
          <a:prstGeom prst="ellipse">
            <a:avLst/>
          </a:prstGeom>
          <a:noFill/>
          <a:ln w="38160">
            <a:solidFill>
              <a:srgbClr val="D34DE9"/>
            </a:solidFill>
            <a:round/>
          </a:ln>
        </p:spPr>
        <p:style>
          <a:lnRef idx="0">
            <a:scrgbClr r="0" g="0" b="0"/>
          </a:lnRef>
          <a:fillRef idx="0">
            <a:scrgbClr r="0" g="0" b="0"/>
          </a:fillRef>
          <a:effectRef idx="0">
            <a:scrgbClr r="0" g="0" b="0"/>
          </a:effectRef>
          <a:fontRef idx="minor"/>
        </p:style>
        <p:txBody>
          <a:bodyPr/>
          <a:lstStyle/>
          <a:p>
            <a:endParaRPr/>
          </a:p>
        </p:txBody>
      </p:sp>
      <p:sp>
        <p:nvSpPr>
          <p:cNvPr id="173" name="CustomShape 20"/>
          <p:cNvSpPr/>
          <p:nvPr/>
        </p:nvSpPr>
        <p:spPr>
          <a:xfrm>
            <a:off x="10407240" y="2117160"/>
            <a:ext cx="1430640" cy="657360"/>
          </a:xfrm>
          <a:prstGeom prst="ellipse">
            <a:avLst/>
          </a:prstGeom>
          <a:noFill/>
          <a:ln w="38160">
            <a:solidFill>
              <a:srgbClr val="D34DE9"/>
            </a:solidFill>
            <a:round/>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dur="1"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xit" presetSubtype="0" dur="1" fill="hold" nodeType="clickEffect">
                                  <p:stCondLst>
                                    <p:cond delay="0"/>
                                  </p:stCondLst>
                                  <p:childTnLst>
                                    <p:set>
                                      <p:cBhvr>
                                        <p:cTn id="16" dur="1" fill="hold">
                                          <p:stCondLst>
                                            <p:cond delay="0"/>
                                          </p:stCondLst>
                                        </p:cTn>
                                        <p:tgtEl>
                                          <p:spTgt spid="157"/>
                                        </p:tgtEl>
                                        <p:attrNameLst>
                                          <p:attrName>style.visibility</p:attrName>
                                        </p:attrNameLst>
                                      </p:cBhvr>
                                      <p:to>
                                        <p:strVal val="hidden"/>
                                      </p:to>
                                    </p:set>
                                  </p:childTnLst>
                                </p:cTn>
                              </p:par>
                              <p:par>
                                <p:cTn id="17" presetID="1" presetClass="exit" presetSubtype="0" dur="1" fill="hold" nodeType="withEffect">
                                  <p:stCondLst>
                                    <p:cond delay="0"/>
                                  </p:stCondLst>
                                  <p:childTnLst>
                                    <p:set>
                                      <p:cBhvr>
                                        <p:cTn id="18" dur="1" fill="hold">
                                          <p:stCondLst>
                                            <p:cond delay="0"/>
                                          </p:stCondLst>
                                        </p:cTn>
                                        <p:tgtEl>
                                          <p:spTgt spid="15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xit" presetSubtype="0" dur="1" fill="hold" nodeType="clickEffect">
                                  <p:stCondLst>
                                    <p:cond delay="0"/>
                                  </p:stCondLst>
                                  <p:childTnLst>
                                    <p:set>
                                      <p:cBhvr>
                                        <p:cTn id="22" dur="1" fill="hold">
                                          <p:stCondLst>
                                            <p:cond delay="0"/>
                                          </p:stCondLst>
                                        </p:cTn>
                                        <p:tgtEl>
                                          <p:spTgt spid="169"/>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par>
                                <p:cTn id="31" presetID="1" presetClass="entr" presetSubtype="0" dur="1" fill="hold"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xit" presetSubtype="0" dur="1" fill="hold" nodeType="clickEffect">
                                  <p:stCondLst>
                                    <p:cond delay="0"/>
                                  </p:stCondLst>
                                  <p:childTnLst>
                                    <p:set>
                                      <p:cBhvr>
                                        <p:cTn id="36" dur="1" fill="hold">
                                          <p:stCondLst>
                                            <p:cond delay="0"/>
                                          </p:stCondLst>
                                        </p:cTn>
                                        <p:tgtEl>
                                          <p:spTgt spid="158"/>
                                        </p:tgtEl>
                                        <p:attrNameLst>
                                          <p:attrName>style.visibility</p:attrName>
                                        </p:attrNameLst>
                                      </p:cBhvr>
                                      <p:to>
                                        <p:strVal val="hidden"/>
                                      </p:to>
                                    </p:set>
                                  </p:childTnLst>
                                </p:cTn>
                              </p:par>
                              <p:par>
                                <p:cTn id="37" presetID="1" presetClass="exit" presetSubtype="0" dur="1" fill="hold" nodeType="withEffect">
                                  <p:stCondLst>
                                    <p:cond delay="0"/>
                                  </p:stCondLst>
                                  <p:childTnLst>
                                    <p:set>
                                      <p:cBhvr>
                                        <p:cTn id="38" dur="1" fill="hold">
                                          <p:stCondLst>
                                            <p:cond delay="0"/>
                                          </p:stCondLst>
                                        </p:cTn>
                                        <p:tgtEl>
                                          <p:spTgt spid="160"/>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xit" presetSubtype="0" dur="1" fill="hold" nodeType="clickEffect">
                                  <p:stCondLst>
                                    <p:cond delay="0"/>
                                  </p:stCondLst>
                                  <p:childTnLst>
                                    <p:set>
                                      <p:cBhvr>
                                        <p:cTn id="42" dur="1" fill="hold">
                                          <p:stCondLst>
                                            <p:cond delay="0"/>
                                          </p:stCondLst>
                                        </p:cTn>
                                        <p:tgtEl>
                                          <p:spTgt spid="17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17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nodeType="clickEffect">
                                  <p:stCondLst>
                                    <p:cond delay="0"/>
                                  </p:stCondLst>
                                  <p:childTnLst>
                                    <p:set>
                                      <p:cBhvr>
                                        <p:cTn id="50" dur="1" fill="hold">
                                          <p:stCondLst>
                                            <p:cond delay="0"/>
                                          </p:stCondLst>
                                        </p:cTn>
                                        <p:tgtEl>
                                          <p:spTgt spid="168"/>
                                        </p:tgtEl>
                                        <p:attrNameLst>
                                          <p:attrName>style.visibility</p:attrName>
                                        </p:attrNameLst>
                                      </p:cBhvr>
                                      <p:to>
                                        <p:strVal val="visible"/>
                                      </p:to>
                                    </p:set>
                                  </p:childTnLst>
                                </p:cTn>
                              </p:par>
                              <p:par>
                                <p:cTn id="51" presetID="1" presetClass="entr" presetSubtype="0" dur="1" fill="hold"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p:stCondLst>
                              <p:cond delay="0"/>
                            </p:stCondLst>
                            <p:childTnLst>
                              <p:par>
                                <p:cTn id="55" presetID="1" presetClass="entr" presetSubtype="0" dur="1" fill="hold" nodeType="clickEffect">
                                  <p:stCondLst>
                                    <p:cond delay="0"/>
                                  </p:stCondLst>
                                  <p:childTnLst>
                                    <p:set>
                                      <p:cBhvr>
                                        <p:cTn id="56" dur="1" fill="hold">
                                          <p:stCondLst>
                                            <p:cond delay="0"/>
                                          </p:stCondLst>
                                        </p:cTn>
                                        <p:tgtEl>
                                          <p:spTgt spid="17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p:stCondLst>
                              <p:cond delay="0"/>
                            </p:stCondLst>
                            <p:childTnLst>
                              <p:par>
                                <p:cTn id="59" presetID="1" presetClass="exit" presetSubtype="0" dur="1" fill="hold" nodeType="clickEffect">
                                  <p:stCondLst>
                                    <p:cond delay="0"/>
                                  </p:stCondLst>
                                  <p:childTnLst>
                                    <p:set>
                                      <p:cBhvr>
                                        <p:cTn id="60" dur="1" fill="hold">
                                          <p:stCondLst>
                                            <p:cond delay="0"/>
                                          </p:stCondLst>
                                        </p:cTn>
                                        <p:tgtEl>
                                          <p:spTgt spid="170"/>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p:stCondLst>
                              <p:cond delay="0"/>
                            </p:stCondLst>
                            <p:childTnLst>
                              <p:par>
                                <p:cTn id="63" presetID="1" presetClass="exit" presetSubtype="0" dur="1" fill="hold" nodeType="clickEffect">
                                  <p:stCondLst>
                                    <p:cond delay="0"/>
                                  </p:stCondLst>
                                  <p:childTnLst>
                                    <p:set>
                                      <p:cBhvr>
                                        <p:cTn id="64" dur="1" fill="hold">
                                          <p:stCondLst>
                                            <p:cond delay="0"/>
                                          </p:stCondLst>
                                        </p:cTn>
                                        <p:tgtEl>
                                          <p:spTgt spid="168"/>
                                        </p:tgtEl>
                                        <p:attrNameLst>
                                          <p:attrName>style.visibility</p:attrName>
                                        </p:attrNameLst>
                                      </p:cBhvr>
                                      <p:to>
                                        <p:strVal val="hidden"/>
                                      </p:to>
                                    </p:set>
                                  </p:childTnLst>
                                </p:cTn>
                              </p:par>
                              <p:par>
                                <p:cTn id="65" presetID="1" presetClass="exit" presetSubtype="0" dur="1" fill="hold" nodeType="withEffect">
                                  <p:stCondLst>
                                    <p:cond delay="0"/>
                                  </p:stCondLst>
                                  <p:childTnLst>
                                    <p:set>
                                      <p:cBhvr>
                                        <p:cTn id="66" dur="1" fill="hold">
                                          <p:stCondLst>
                                            <p:cond delay="0"/>
                                          </p:stCondLst>
                                        </p:cTn>
                                        <p:tgtEl>
                                          <p:spTgt spid="161"/>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p:stCondLst>
                              <p:cond delay="0"/>
                            </p:stCondLst>
                            <p:childTnLst>
                              <p:par>
                                <p:cTn id="69" presetID="1" presetClass="exit" presetSubtype="0" dur="1" fill="hold" nodeType="clickEffect">
                                  <p:stCondLst>
                                    <p:cond delay="0"/>
                                  </p:stCondLst>
                                  <p:childTnLst>
                                    <p:set>
                                      <p:cBhvr>
                                        <p:cTn id="70" dur="1" fill="hold">
                                          <p:stCondLst>
                                            <p:cond delay="0"/>
                                          </p:stCondLst>
                                        </p:cTn>
                                        <p:tgtEl>
                                          <p:spTgt spid="171"/>
                                        </p:tgtEl>
                                        <p:attrNameLst>
                                          <p:attrName>style.visibility</p:attrName>
                                        </p:attrNameLst>
                                      </p:cBhvr>
                                      <p:to>
                                        <p:strVal val="hidden"/>
                                      </p:to>
                                    </p:set>
                                  </p:childTnLst>
                                </p:cTn>
                              </p:par>
                            </p:childTnLst>
                          </p:cTn>
                        </p:par>
                      </p:childTnLst>
                    </p:cTn>
                  </p:par>
                  <p:par>
                    <p:cTn id="71" fill="hold" nodeType="clickPar">
                      <p:stCondLst>
                        <p:cond delay="indefinite"/>
                      </p:stCondLst>
                      <p:childTnLst>
                        <p:par>
                          <p:cTn id="72" fill="hold">
                            <p:stCondLst>
                              <p:cond delay="0"/>
                            </p:stCondLst>
                            <p:childTnLst>
                              <p:par>
                                <p:cTn id="73" presetID="1" presetClass="entr" presetSubtype="0" dur="1" fill="hold" nodeType="clickEffect">
                                  <p:stCondLst>
                                    <p:cond delay="0"/>
                                  </p:stCondLst>
                                  <p:childTnLst>
                                    <p:set>
                                      <p:cBhvr>
                                        <p:cTn id="74" dur="1" fill="hold">
                                          <p:stCondLst>
                                            <p:cond delay="0"/>
                                          </p:stCondLst>
                                        </p:cTn>
                                        <p:tgtEl>
                                          <p:spTgt spid="17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p:stCondLst>
                              <p:cond delay="0"/>
                            </p:stCondLst>
                            <p:childTnLst>
                              <p:par>
                                <p:cTn id="77" presetID="1" presetClass="entr" presetSubtype="0" dur="1" fill="hold" nodeType="clickEffect">
                                  <p:stCondLst>
                                    <p:cond delay="0"/>
                                  </p:stCondLst>
                                  <p:childTnLst>
                                    <p:set>
                                      <p:cBhvr>
                                        <p:cTn id="78" dur="1" fill="hold">
                                          <p:stCondLst>
                                            <p:cond delay="0"/>
                                          </p:stCondLst>
                                        </p:cTn>
                                        <p:tgtEl>
                                          <p:spTgt spid="164"/>
                                        </p:tgtEl>
                                        <p:attrNameLst>
                                          <p:attrName>style.visibility</p:attrName>
                                        </p:attrNameLst>
                                      </p:cBhvr>
                                      <p:to>
                                        <p:strVal val="visible"/>
                                      </p:to>
                                    </p:set>
                                  </p:childTnLst>
                                </p:cTn>
                              </p:par>
                              <p:par>
                                <p:cTn id="79" presetID="1" presetClass="entr" presetSubtype="0" dur="1" fill="hold" nodeType="withEffect">
                                  <p:stCondLst>
                                    <p:cond delay="0"/>
                                  </p:stCondLst>
                                  <p:childTnLst>
                                    <p:set>
                                      <p:cBhvr>
                                        <p:cTn id="80" dur="1" fill="hold">
                                          <p:stCondLst>
                                            <p:cond delay="0"/>
                                          </p:stCondLst>
                                        </p:cTn>
                                        <p:tgtEl>
                                          <p:spTgt spid="166"/>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p:stCondLst>
                              <p:cond delay="0"/>
                            </p:stCondLst>
                            <p:childTnLst>
                              <p:par>
                                <p:cTn id="83" presetID="1" presetClass="exit" presetSubtype="0" dur="1" fill="hold" nodeType="clickEffect">
                                  <p:stCondLst>
                                    <p:cond delay="0"/>
                                  </p:stCondLst>
                                  <p:childTnLst>
                                    <p:set>
                                      <p:cBhvr>
                                        <p:cTn id="84" dur="1" fill="hold">
                                          <p:stCondLst>
                                            <p:cond delay="0"/>
                                          </p:stCondLst>
                                        </p:cTn>
                                        <p:tgtEl>
                                          <p:spTgt spid="17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p:stCondLst>
                              <p:cond delay="0"/>
                            </p:stCondLst>
                            <p:childTnLst>
                              <p:par>
                                <p:cTn id="87" presetID="1" presetClass="exit" presetSubtype="0" dur="1" fill="hold" nodeType="clickEffect">
                                  <p:stCondLst>
                                    <p:cond delay="0"/>
                                  </p:stCondLst>
                                  <p:childTnLst>
                                    <p:set>
                                      <p:cBhvr>
                                        <p:cTn id="88" dur="1" fill="hold">
                                          <p:stCondLst>
                                            <p:cond delay="0"/>
                                          </p:stCondLst>
                                        </p:cTn>
                                        <p:tgtEl>
                                          <p:spTgt spid="164"/>
                                        </p:tgtEl>
                                        <p:attrNameLst>
                                          <p:attrName>style.visibility</p:attrName>
                                        </p:attrNameLst>
                                      </p:cBhvr>
                                      <p:to>
                                        <p:strVal val="hidden"/>
                                      </p:to>
                                    </p:set>
                                  </p:childTnLst>
                                </p:cTn>
                              </p:par>
                              <p:par>
                                <p:cTn id="89" presetID="1" presetClass="exit" presetSubtype="0" dur="1" fill="hold" nodeType="withEffect">
                                  <p:stCondLst>
                                    <p:cond delay="0"/>
                                  </p:stCondLst>
                                  <p:childTnLst>
                                    <p:set>
                                      <p:cBhvr>
                                        <p:cTn id="90" dur="1" fill="hold">
                                          <p:stCondLst>
                                            <p:cond delay="0"/>
                                          </p:stCondLst>
                                        </p:cTn>
                                        <p:tgtEl>
                                          <p:spTgt spid="166"/>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p:stCondLst>
                              <p:cond delay="0"/>
                            </p:stCondLst>
                            <p:childTnLst>
                              <p:par>
                                <p:cTn id="93" presetID="1" presetClass="entr" presetSubtype="0" dur="1" fill="hold" nodeType="clickEffect">
                                  <p:stCondLst>
                                    <p:cond delay="0"/>
                                  </p:stCondLst>
                                  <p:childTnLst>
                                    <p:set>
                                      <p:cBhvr>
                                        <p:cTn id="94" dur="1" fill="hold">
                                          <p:stCondLst>
                                            <p:cond delay="0"/>
                                          </p:stCondLst>
                                        </p:cTn>
                                        <p:tgtEl>
                                          <p:spTgt spid="171"/>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p:stCondLst>
                              <p:cond delay="0"/>
                            </p:stCondLst>
                            <p:childTnLst>
                              <p:par>
                                <p:cTn id="97" presetID="1" presetClass="entr" presetSubtype="0" dur="1" fill="hold" nodeType="clickEffect">
                                  <p:stCondLst>
                                    <p:cond delay="0"/>
                                  </p:stCondLst>
                                  <p:childTnLst>
                                    <p:set>
                                      <p:cBhvr>
                                        <p:cTn id="98" dur="1" fill="hold">
                                          <p:stCondLst>
                                            <p:cond delay="0"/>
                                          </p:stCondLst>
                                        </p:cTn>
                                        <p:tgtEl>
                                          <p:spTgt spid="165"/>
                                        </p:tgtEl>
                                        <p:attrNameLst>
                                          <p:attrName>style.visibility</p:attrName>
                                        </p:attrNameLst>
                                      </p:cBhvr>
                                      <p:to>
                                        <p:strVal val="visible"/>
                                      </p:to>
                                    </p:set>
                                  </p:childTnLst>
                                </p:cTn>
                              </p:par>
                              <p:par>
                                <p:cTn id="99" presetID="1" presetClass="entr" presetSubtype="0" dur="1" fill="hold"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p:stCondLst>
                              <p:cond delay="0"/>
                            </p:stCondLst>
                            <p:childTnLst>
                              <p:par>
                                <p:cTn id="103" presetID="1" presetClass="exit" presetSubtype="0" dur="1" fill="hold" nodeType="clickEffect">
                                  <p:stCondLst>
                                    <p:cond delay="0"/>
                                  </p:stCondLst>
                                  <p:childTnLst>
                                    <p:set>
                                      <p:cBhvr>
                                        <p:cTn id="104" dur="1" fill="hold">
                                          <p:stCondLst>
                                            <p:cond delay="0"/>
                                          </p:stCondLst>
                                        </p:cTn>
                                        <p:tgtEl>
                                          <p:spTgt spid="171"/>
                                        </p:tgtEl>
                                        <p:attrNameLst>
                                          <p:attrName>style.visibility</p:attrName>
                                        </p:attrNameLst>
                                      </p:cBhvr>
                                      <p:to>
                                        <p:strVal val="hidden"/>
                                      </p:to>
                                    </p:set>
                                  </p:childTnLst>
                                </p:cTn>
                              </p:par>
                            </p:childTnLst>
                          </p:cTn>
                        </p:par>
                      </p:childTnLst>
                    </p:cTn>
                  </p:par>
                  <p:par>
                    <p:cTn id="105" fill="hold" nodeType="clickPar">
                      <p:stCondLst>
                        <p:cond delay="indefinite"/>
                      </p:stCondLst>
                      <p:childTnLst>
                        <p:par>
                          <p:cTn id="106" fill="hold">
                            <p:stCondLst>
                              <p:cond delay="0"/>
                            </p:stCondLst>
                            <p:childTnLst>
                              <p:par>
                                <p:cTn id="107" presetID="1" presetClass="exit" presetSubtype="0" dur="1" fill="hold" nodeType="clickEffect">
                                  <p:stCondLst>
                                    <p:cond delay="0"/>
                                  </p:stCondLst>
                                  <p:childTnLst>
                                    <p:set>
                                      <p:cBhvr>
                                        <p:cTn id="108" dur="1" fill="hold">
                                          <p:stCondLst>
                                            <p:cond delay="0"/>
                                          </p:stCondLst>
                                        </p:cTn>
                                        <p:tgtEl>
                                          <p:spTgt spid="165"/>
                                        </p:tgtEl>
                                        <p:attrNameLst>
                                          <p:attrName>style.visibility</p:attrName>
                                        </p:attrNameLst>
                                      </p:cBhvr>
                                      <p:to>
                                        <p:strVal val="hidden"/>
                                      </p:to>
                                    </p:set>
                                  </p:childTnLst>
                                </p:cTn>
                              </p:par>
                              <p:par>
                                <p:cTn id="109" presetID="1" presetClass="exit" presetSubtype="0" dur="1" fill="hold" nodeType="withEffect">
                                  <p:stCondLst>
                                    <p:cond delay="0"/>
                                  </p:stCondLst>
                                  <p:childTnLst>
                                    <p:set>
                                      <p:cBhvr>
                                        <p:cTn id="110" dur="1" fill="hold">
                                          <p:stCondLst>
                                            <p:cond delay="0"/>
                                          </p:stCondLst>
                                        </p:cTn>
                                        <p:tgtEl>
                                          <p:spTgt spid="163"/>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p:stCondLst>
                              <p:cond delay="0"/>
                            </p:stCondLst>
                            <p:childTnLst>
                              <p:par>
                                <p:cTn id="113" presetID="1" presetClass="entr" presetSubtype="0" dur="1" fill="hold" nodeType="clickEffect">
                                  <p:stCondLst>
                                    <p:cond delay="0"/>
                                  </p:stCondLst>
                                  <p:childTnLst>
                                    <p:set>
                                      <p:cBhvr>
                                        <p:cTn id="114" dur="1" fill="hold">
                                          <p:stCondLst>
                                            <p:cond delay="0"/>
                                          </p:stCondLst>
                                        </p:cTn>
                                        <p:tgtEl>
                                          <p:spTgt spid="173"/>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p:stCondLst>
                              <p:cond delay="0"/>
                            </p:stCondLst>
                            <p:childTnLst>
                              <p:par>
                                <p:cTn id="117" presetID="1" presetClass="entr" presetSubtype="0" dur="1" fill="hold" nodeType="clickEffect">
                                  <p:stCondLst>
                                    <p:cond delay="0"/>
                                  </p:stCondLst>
                                  <p:childTnLst>
                                    <p:set>
                                      <p:cBhvr>
                                        <p:cTn id="118" dur="1" fill="hold">
                                          <p:stCondLst>
                                            <p:cond delay="0"/>
                                          </p:stCondLst>
                                        </p:cTn>
                                        <p:tgtEl>
                                          <p:spTgt spid="162"/>
                                        </p:tgtEl>
                                        <p:attrNameLst>
                                          <p:attrName>style.visibility</p:attrName>
                                        </p:attrNameLst>
                                      </p:cBhvr>
                                      <p:to>
                                        <p:strVal val="visible"/>
                                      </p:to>
                                    </p:set>
                                  </p:childTnLst>
                                </p:cTn>
                              </p:par>
                              <p:par>
                                <p:cTn id="119" presetID="1" presetClass="entr" presetSubtype="0" dur="1" fill="hold" nodeType="withEffect">
                                  <p:stCondLst>
                                    <p:cond delay="0"/>
                                  </p:stCondLst>
                                  <p:childTnLst>
                                    <p:set>
                                      <p:cBhvr>
                                        <p:cTn id="120" dur="1" fill="hold">
                                          <p:stCondLst>
                                            <p:cond delay="0"/>
                                          </p:stCondLst>
                                        </p:cTn>
                                        <p:tgtEl>
                                          <p:spTgt spid="167"/>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p:stCondLst>
                              <p:cond delay="0"/>
                            </p:stCondLst>
                            <p:childTnLst>
                              <p:par>
                                <p:cTn id="123" presetID="1" presetClass="exit" presetSubtype="0" dur="1" fill="hold" nodeType="clickEffect">
                                  <p:stCondLst>
                                    <p:cond delay="0"/>
                                  </p:stCondLst>
                                  <p:childTnLst>
                                    <p:set>
                                      <p:cBhvr>
                                        <p:cTn id="124" dur="1" fill="hold">
                                          <p:stCondLst>
                                            <p:cond delay="0"/>
                                          </p:stCondLst>
                                        </p:cTn>
                                        <p:tgtEl>
                                          <p:spTgt spid="162"/>
                                        </p:tgtEl>
                                        <p:attrNameLst>
                                          <p:attrName>style.visibility</p:attrName>
                                        </p:attrNameLst>
                                      </p:cBhvr>
                                      <p:to>
                                        <p:strVal val="hidden"/>
                                      </p:to>
                                    </p:set>
                                  </p:childTnLst>
                                </p:cTn>
                              </p:par>
                              <p:par>
                                <p:cTn id="125" presetID="1" presetClass="exit" presetSubtype="0" dur="1" fill="hold" nodeType="withEffect">
                                  <p:stCondLst>
                                    <p:cond delay="0"/>
                                  </p:stCondLst>
                                  <p:childTnLst>
                                    <p:set>
                                      <p:cBhvr>
                                        <p:cTn id="126" dur="1" fill="hold">
                                          <p:stCondLst>
                                            <p:cond delay="0"/>
                                          </p:stCondLst>
                                        </p:cTn>
                                        <p:tgtEl>
                                          <p:spTgt spid="167"/>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p:stCondLst>
                              <p:cond delay="0"/>
                            </p:stCondLst>
                            <p:childTnLst>
                              <p:par>
                                <p:cTn id="129" presetID="1" presetClass="exit" presetSubtype="0" dur="1" fill="hold" nodeType="clickEffect">
                                  <p:stCondLst>
                                    <p:cond delay="0"/>
                                  </p:stCondLst>
                                  <p:childTnLst>
                                    <p:set>
                                      <p:cBhvr>
                                        <p:cTn id="130" dur="1" fill="hold">
                                          <p:stCondLst>
                                            <p:cond delay="0"/>
                                          </p:stCondLst>
                                        </p:cTn>
                                        <p:tgtEl>
                                          <p:spTgt spid="1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5" name="CustomShape 2"/>
          <p:cNvSpPr/>
          <p:nvPr/>
        </p:nvSpPr>
        <p:spPr>
          <a:xfrm>
            <a:off x="873360" y="1486800"/>
            <a:ext cx="7354800" cy="484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Process state </a:t>
            </a:r>
            <a:r>
              <a:rPr lang="en-GB" sz="2400" b="0" strike="noStrike" spc="-1">
                <a:solidFill>
                  <a:srgbClr val="000000"/>
                </a:solidFill>
                <a:latin typeface="Calibri"/>
                <a:ea typeface="DejaVu Sans"/>
              </a:rPr>
              <a:t>– new, ready, running, waiting, etc.</a:t>
            </a:r>
            <a:endParaRPr lang="en-IN" sz="2400" b="0" strike="noStrike" spc="-1">
              <a:latin typeface="Arial"/>
            </a:endParaRPr>
          </a:p>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Program counter </a:t>
            </a:r>
            <a:r>
              <a:rPr lang="en-GB" sz="2400" b="0" strike="noStrike" spc="-1">
                <a:solidFill>
                  <a:srgbClr val="000000"/>
                </a:solidFill>
                <a:latin typeface="Calibri"/>
                <a:ea typeface="DejaVu Sans"/>
              </a:rPr>
              <a:t>– location of instruction to next execute</a:t>
            </a:r>
            <a:endParaRPr lang="en-IN" sz="2400" b="0" strike="noStrike" spc="-1">
              <a:latin typeface="Arial"/>
            </a:endParaRPr>
          </a:p>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CPU registers </a:t>
            </a:r>
            <a:r>
              <a:rPr lang="en-GB" sz="2400" b="0" strike="noStrike" spc="-1">
                <a:solidFill>
                  <a:srgbClr val="000000"/>
                </a:solidFill>
                <a:latin typeface="Calibri"/>
                <a:ea typeface="DejaVu Sans"/>
              </a:rPr>
              <a:t>– contents of all process-centric registers</a:t>
            </a:r>
            <a:endParaRPr lang="en-IN" sz="2400" b="0" strike="noStrike" spc="-1">
              <a:latin typeface="Arial"/>
            </a:endParaRPr>
          </a:p>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CPU scheduling information</a:t>
            </a:r>
            <a:r>
              <a:rPr lang="en-GB" sz="2400" b="0" strike="noStrike" spc="-1">
                <a:solidFill>
                  <a:srgbClr val="000000"/>
                </a:solidFill>
                <a:latin typeface="Calibri"/>
                <a:ea typeface="DejaVu Sans"/>
              </a:rPr>
              <a:t>- priorities, scheduling queue pointers, scheduling parameters</a:t>
            </a:r>
            <a:endParaRPr lang="en-IN" sz="2400" b="0" strike="noStrike" spc="-1">
              <a:latin typeface="Arial"/>
            </a:endParaRPr>
          </a:p>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Memory-management information </a:t>
            </a:r>
            <a:r>
              <a:rPr lang="en-GB" sz="2400" b="0" strike="noStrike" spc="-1">
                <a:solidFill>
                  <a:srgbClr val="000000"/>
                </a:solidFill>
                <a:latin typeface="Calibri"/>
                <a:ea typeface="DejaVu Sans"/>
              </a:rPr>
              <a:t>– memory allocated to the process</a:t>
            </a:r>
            <a:endParaRPr lang="en-IN" sz="2400" b="0" strike="noStrike" spc="-1">
              <a:latin typeface="Arial"/>
            </a:endParaRPr>
          </a:p>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Accounting information </a:t>
            </a:r>
            <a:r>
              <a:rPr lang="en-GB" sz="2400" b="0" strike="noStrike" spc="-1">
                <a:solidFill>
                  <a:srgbClr val="000000"/>
                </a:solidFill>
                <a:latin typeface="Calibri"/>
                <a:ea typeface="DejaVu Sans"/>
              </a:rPr>
              <a:t>– CPU used, clock time elapsed since start, time limits, account nos., process nos.</a:t>
            </a:r>
            <a:endParaRPr lang="en-IN" sz="2400" b="0" strike="noStrike" spc="-1">
              <a:latin typeface="Arial"/>
            </a:endParaRPr>
          </a:p>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I/O status information </a:t>
            </a:r>
            <a:r>
              <a:rPr lang="en-GB" sz="2400" b="0" strike="noStrike" spc="-1">
                <a:solidFill>
                  <a:srgbClr val="000000"/>
                </a:solidFill>
                <a:latin typeface="Calibri"/>
                <a:ea typeface="DejaVu Sans"/>
              </a:rPr>
              <a:t>– I/O devices allocated to process, list of open files</a:t>
            </a:r>
            <a:endParaRPr lang="en-IN" sz="2400" b="0" strike="noStrike" spc="-1">
              <a:latin typeface="Arial"/>
            </a:endParaRPr>
          </a:p>
        </p:txBody>
      </p:sp>
      <p:sp>
        <p:nvSpPr>
          <p:cNvPr id="176"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Control Block</a:t>
            </a:r>
            <a:endParaRPr lang="en-IN" sz="4000" b="0" strike="noStrike" spc="-1">
              <a:latin typeface="Arial"/>
            </a:endParaRPr>
          </a:p>
        </p:txBody>
      </p:sp>
      <p:pic>
        <p:nvPicPr>
          <p:cNvPr id="177" name="Picture 9"/>
          <p:cNvPicPr/>
          <p:nvPr/>
        </p:nvPicPr>
        <p:blipFill>
          <a:blip r:embed="rId2"/>
          <a:stretch>
            <a:fillRect/>
          </a:stretch>
        </p:blipFill>
        <p:spPr>
          <a:xfrm>
            <a:off x="8627040" y="1486800"/>
            <a:ext cx="2794320" cy="4488120"/>
          </a:xfrm>
          <a:prstGeom prst="rect">
            <a:avLst/>
          </a:prstGeom>
          <a:ln>
            <a:noFill/>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79" name="CustomShape 2"/>
          <p:cNvSpPr/>
          <p:nvPr/>
        </p:nvSpPr>
        <p:spPr>
          <a:xfrm>
            <a:off x="927000" y="1442160"/>
            <a:ext cx="10674720" cy="5208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buClr>
                <a:srgbClr val="3366FF"/>
              </a:buClr>
              <a:buFont typeface="Wingdings" charset="2"/>
              <a:buChar char=""/>
            </a:pPr>
            <a:r>
              <a:rPr lang="en-GB" sz="2800" b="1" strike="noStrike" spc="-1">
                <a:solidFill>
                  <a:srgbClr val="3366FF"/>
                </a:solidFill>
                <a:latin typeface="Calibri"/>
                <a:ea typeface="DejaVu Sans"/>
              </a:rPr>
              <a:t>Parent</a:t>
            </a:r>
            <a:r>
              <a:rPr lang="en-GB" sz="2800" b="1" strike="noStrike" spc="-1">
                <a:solidFill>
                  <a:srgbClr val="000000"/>
                </a:solidFill>
                <a:latin typeface="Calibri"/>
                <a:ea typeface="DejaVu Sans"/>
              </a:rPr>
              <a:t> </a:t>
            </a:r>
            <a:r>
              <a:rPr lang="en-GB" sz="2800" b="0" strike="noStrike" spc="-1">
                <a:solidFill>
                  <a:srgbClr val="000000"/>
                </a:solidFill>
                <a:latin typeface="Calibri"/>
                <a:ea typeface="DejaVu Sans"/>
              </a:rPr>
              <a:t>process create </a:t>
            </a:r>
            <a:r>
              <a:rPr lang="en-GB" sz="2800" b="1" strike="noStrike" spc="-1">
                <a:solidFill>
                  <a:srgbClr val="3366FF"/>
                </a:solidFill>
                <a:latin typeface="Calibri"/>
                <a:ea typeface="DejaVu Sans"/>
              </a:rPr>
              <a:t>children</a:t>
            </a:r>
            <a:r>
              <a:rPr lang="en-GB" sz="2800" b="1" strike="noStrike" spc="-1">
                <a:solidFill>
                  <a:srgbClr val="000000"/>
                </a:solidFill>
                <a:latin typeface="Calibri"/>
                <a:ea typeface="DejaVu Sans"/>
              </a:rPr>
              <a:t> </a:t>
            </a:r>
            <a:r>
              <a:rPr lang="en-GB" sz="2800" b="0" strike="noStrike" spc="-1">
                <a:solidFill>
                  <a:srgbClr val="000000"/>
                </a:solidFill>
                <a:latin typeface="Calibri"/>
                <a:ea typeface="DejaVu Sans"/>
              </a:rPr>
              <a:t>processes, which, in turn create other processes, forming a </a:t>
            </a:r>
            <a:r>
              <a:rPr lang="en-GB" sz="2800" b="1" strike="noStrike" spc="-1">
                <a:solidFill>
                  <a:srgbClr val="3366FF"/>
                </a:solidFill>
                <a:latin typeface="Calibri"/>
                <a:ea typeface="DejaVu Sans"/>
              </a:rPr>
              <a:t>tree</a:t>
            </a:r>
            <a:r>
              <a:rPr lang="en-GB" sz="2800" b="0" strike="noStrike" spc="-1">
                <a:solidFill>
                  <a:srgbClr val="000000"/>
                </a:solidFill>
                <a:latin typeface="Calibri"/>
                <a:ea typeface="DejaVu Sans"/>
              </a:rPr>
              <a:t> of processes</a:t>
            </a:r>
            <a:endParaRPr lang="en-IN" sz="2800" b="0" strike="noStrike" spc="-1">
              <a:latin typeface="Arial"/>
            </a:endParaRPr>
          </a:p>
          <a:p>
            <a:pPr marL="343080" indent="-341640">
              <a:lnSpc>
                <a:spcPct val="100000"/>
              </a:lnSpc>
              <a:buClr>
                <a:srgbClr val="000000"/>
              </a:buClr>
              <a:buFont typeface="Wingdings" charset="2"/>
              <a:buChar char=""/>
            </a:pPr>
            <a:r>
              <a:rPr lang="en-GB" sz="2800" b="0" strike="noStrike" spc="-1">
                <a:solidFill>
                  <a:srgbClr val="000000"/>
                </a:solidFill>
                <a:latin typeface="Calibri"/>
                <a:ea typeface="DejaVu Sans"/>
              </a:rPr>
              <a:t>Generally, process identified and managed via a</a:t>
            </a:r>
            <a:r>
              <a:rPr lang="en-GB" sz="2800" b="1" strike="noStrike" spc="-1">
                <a:solidFill>
                  <a:srgbClr val="000000"/>
                </a:solidFill>
                <a:latin typeface="Calibri"/>
                <a:ea typeface="DejaVu Sans"/>
              </a:rPr>
              <a:t> </a:t>
            </a:r>
            <a:r>
              <a:rPr lang="en-GB" sz="2800" b="1" strike="noStrike" spc="-1">
                <a:solidFill>
                  <a:srgbClr val="3366FF"/>
                </a:solidFill>
                <a:latin typeface="Calibri"/>
                <a:ea typeface="DejaVu Sans"/>
              </a:rPr>
              <a:t>process identifier </a:t>
            </a:r>
            <a:r>
              <a:rPr lang="en-GB" sz="2800" b="0" strike="noStrike" spc="-1">
                <a:solidFill>
                  <a:srgbClr val="000000"/>
                </a:solidFill>
                <a:latin typeface="Calibri"/>
                <a:ea typeface="DejaVu Sans"/>
              </a:rPr>
              <a:t>(</a:t>
            </a:r>
            <a:r>
              <a:rPr lang="en-GB" sz="2800" b="1" strike="noStrike" spc="-1">
                <a:solidFill>
                  <a:srgbClr val="3366FF"/>
                </a:solidFill>
                <a:latin typeface="Calibri"/>
                <a:ea typeface="DejaVu Sans"/>
              </a:rPr>
              <a:t>pid</a:t>
            </a:r>
            <a:r>
              <a:rPr lang="en-GB" sz="2800" b="0" strike="noStrike" spc="-1">
                <a:solidFill>
                  <a:srgbClr val="000000"/>
                </a:solidFill>
                <a:latin typeface="Calibri"/>
                <a:ea typeface="DejaVu Sans"/>
              </a:rPr>
              <a:t>), integer number</a:t>
            </a:r>
            <a:endParaRPr lang="en-IN" sz="2800" b="0" strike="noStrike" spc="-1">
              <a:latin typeface="Arial"/>
            </a:endParaRPr>
          </a:p>
          <a:p>
            <a:pPr marL="343080" indent="-341640">
              <a:lnSpc>
                <a:spcPct val="100000"/>
              </a:lnSpc>
              <a:buClr>
                <a:srgbClr val="000000"/>
              </a:buClr>
              <a:buFont typeface="Wingdings" charset="2"/>
              <a:buChar char=""/>
            </a:pPr>
            <a:r>
              <a:rPr lang="en-GB" sz="2800" b="0" strike="noStrike" spc="-1">
                <a:solidFill>
                  <a:srgbClr val="000000"/>
                </a:solidFill>
                <a:latin typeface="Calibri"/>
                <a:ea typeface="DejaVu Sans"/>
              </a:rPr>
              <a:t>Resource sharing options (CPU time, memory, files, I/O devices)</a:t>
            </a:r>
            <a:endParaRPr lang="en-IN" sz="2800" b="0" strike="noStrike" spc="-1">
              <a:latin typeface="Arial"/>
            </a:endParaRPr>
          </a:p>
          <a:p>
            <a:pPr marL="800280" lvl="1" indent="-341640">
              <a:lnSpc>
                <a:spcPct val="100000"/>
              </a:lnSpc>
              <a:buClr>
                <a:srgbClr val="000000"/>
              </a:buClr>
              <a:buFont typeface="Wingdings" charset="2"/>
              <a:buChar char=""/>
            </a:pPr>
            <a:r>
              <a:rPr lang="en-GB" sz="2800" b="0" strike="noStrike" spc="-1">
                <a:solidFill>
                  <a:srgbClr val="000000"/>
                </a:solidFill>
                <a:latin typeface="Calibri"/>
                <a:ea typeface="DejaVu Sans"/>
              </a:rPr>
              <a:t>Parent and children share all resources</a:t>
            </a:r>
            <a:endParaRPr lang="en-IN" sz="2800" b="0" strike="noStrike" spc="-1">
              <a:latin typeface="Arial"/>
            </a:endParaRPr>
          </a:p>
          <a:p>
            <a:pPr marL="800280" lvl="1" indent="-341640">
              <a:lnSpc>
                <a:spcPct val="100000"/>
              </a:lnSpc>
              <a:buClr>
                <a:srgbClr val="000000"/>
              </a:buClr>
              <a:buFont typeface="Wingdings" charset="2"/>
              <a:buChar char=""/>
            </a:pPr>
            <a:r>
              <a:rPr lang="en-GB" sz="2800" b="0" strike="noStrike" spc="-1">
                <a:solidFill>
                  <a:srgbClr val="000000"/>
                </a:solidFill>
                <a:latin typeface="Calibri"/>
                <a:ea typeface="DejaVu Sans"/>
              </a:rPr>
              <a:t>Children share subset of parent’s resources</a:t>
            </a:r>
            <a:endParaRPr lang="en-IN" sz="2800" b="0" strike="noStrike" spc="-1">
              <a:latin typeface="Arial"/>
            </a:endParaRPr>
          </a:p>
          <a:p>
            <a:pPr marL="800280" lvl="1" indent="-341640">
              <a:lnSpc>
                <a:spcPct val="100000"/>
              </a:lnSpc>
              <a:buClr>
                <a:srgbClr val="000000"/>
              </a:buClr>
              <a:buFont typeface="Wingdings" charset="2"/>
              <a:buChar char=""/>
            </a:pPr>
            <a:r>
              <a:rPr lang="en-GB" sz="2800" b="0" strike="noStrike" spc="-1">
                <a:solidFill>
                  <a:srgbClr val="000000"/>
                </a:solidFill>
                <a:latin typeface="Calibri"/>
                <a:ea typeface="DejaVu Sans"/>
              </a:rPr>
              <a:t>Parent and child share no resources</a:t>
            </a:r>
            <a:endParaRPr lang="en-IN" sz="2800" b="0" strike="noStrike" spc="-1">
              <a:latin typeface="Arial"/>
            </a:endParaRPr>
          </a:p>
          <a:p>
            <a:pPr marL="343080" indent="-341640">
              <a:lnSpc>
                <a:spcPct val="100000"/>
              </a:lnSpc>
              <a:buClr>
                <a:srgbClr val="000000"/>
              </a:buClr>
              <a:buFont typeface="Wingdings" charset="2"/>
              <a:buChar char=""/>
            </a:pPr>
            <a:r>
              <a:rPr lang="en-GB" sz="2800" b="0" strike="noStrike" spc="-1">
                <a:solidFill>
                  <a:srgbClr val="000000"/>
                </a:solidFill>
                <a:latin typeface="Calibri"/>
                <a:ea typeface="DejaVu Sans"/>
              </a:rPr>
              <a:t>Execution options</a:t>
            </a:r>
            <a:endParaRPr lang="en-IN" sz="2800" b="0" strike="noStrike" spc="-1">
              <a:latin typeface="Arial"/>
            </a:endParaRPr>
          </a:p>
          <a:p>
            <a:pPr marL="800280" lvl="1" indent="-341640">
              <a:lnSpc>
                <a:spcPct val="100000"/>
              </a:lnSpc>
              <a:buClr>
                <a:srgbClr val="000000"/>
              </a:buClr>
              <a:buFont typeface="Wingdings" charset="2"/>
              <a:buChar char=""/>
            </a:pPr>
            <a:r>
              <a:rPr lang="en-GB" sz="2800" b="0" strike="noStrike" spc="-1">
                <a:solidFill>
                  <a:srgbClr val="000000"/>
                </a:solidFill>
                <a:latin typeface="Calibri"/>
                <a:ea typeface="DejaVu Sans"/>
              </a:rPr>
              <a:t>Parent and children execute concurrently</a:t>
            </a:r>
            <a:endParaRPr lang="en-IN" sz="2800" b="0" strike="noStrike" spc="-1">
              <a:latin typeface="Arial"/>
            </a:endParaRPr>
          </a:p>
          <a:p>
            <a:pPr marL="800280" lvl="1" indent="-341640">
              <a:lnSpc>
                <a:spcPct val="100000"/>
              </a:lnSpc>
              <a:buClr>
                <a:srgbClr val="000000"/>
              </a:buClr>
              <a:buFont typeface="Wingdings" charset="2"/>
              <a:buChar char=""/>
            </a:pPr>
            <a:r>
              <a:rPr lang="en-GB" sz="2800" b="0" strike="noStrike" spc="-1">
                <a:solidFill>
                  <a:srgbClr val="000000"/>
                </a:solidFill>
                <a:latin typeface="Calibri"/>
                <a:ea typeface="DejaVu Sans"/>
              </a:rPr>
              <a:t>Parent waits until children terminate</a:t>
            </a:r>
            <a:endParaRPr lang="en-IN" sz="2800" b="0" strike="noStrike" spc="-1">
              <a:latin typeface="Arial"/>
            </a:endParaRPr>
          </a:p>
          <a:p>
            <a:pPr>
              <a:lnSpc>
                <a:spcPct val="100000"/>
              </a:lnSpc>
            </a:pPr>
            <a:endParaRPr lang="en-IN" sz="2800" b="0" strike="noStrike" spc="-1">
              <a:latin typeface="Arial"/>
            </a:endParaRPr>
          </a:p>
        </p:txBody>
      </p:sp>
      <p:sp>
        <p:nvSpPr>
          <p:cNvPr id="180"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Creation</a:t>
            </a:r>
            <a:endParaRPr lang="en-IN" sz="4000" b="0" strike="noStrike" spc="-1">
              <a:latin typeface="Arial"/>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2" name="CustomShape 2"/>
          <p:cNvSpPr/>
          <p:nvPr/>
        </p:nvSpPr>
        <p:spPr>
          <a:xfrm>
            <a:off x="927000" y="1442160"/>
            <a:ext cx="10674720" cy="2649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Address space</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Child duplicate of parent (same program and data)</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Child has a program loaded into it</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UNIX examples</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fork() system call creates new process</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exec() system call used after a fork() to replace the process’ memory space with a new program</a:t>
            </a:r>
            <a:endParaRPr lang="en-IN" sz="2400" b="0" strike="noStrike" spc="-1">
              <a:latin typeface="Arial"/>
            </a:endParaRPr>
          </a:p>
        </p:txBody>
      </p:sp>
      <p:sp>
        <p:nvSpPr>
          <p:cNvPr id="183"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Creation</a:t>
            </a:r>
            <a:endParaRPr lang="en-IN" sz="4000" b="0" strike="noStrike" spc="-1">
              <a:latin typeface="Arial"/>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5" name="CustomShape 2"/>
          <p:cNvSpPr/>
          <p:nvPr/>
        </p:nvSpPr>
        <p:spPr>
          <a:xfrm>
            <a:off x="811800" y="1384560"/>
            <a:ext cx="10674720" cy="484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fork()</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address space of child process is a copy of parent process</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both child and parent continue execution at the instruction after fork()</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return code for fork() is 0 for child</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return code for fork() is non-zero (child </a:t>
            </a:r>
            <a:r>
              <a:rPr lang="en-GB" sz="2400" b="0" i="1" strike="noStrike" spc="-1">
                <a:solidFill>
                  <a:srgbClr val="000000"/>
                </a:solidFill>
                <a:latin typeface="Calibri"/>
                <a:ea typeface="DejaVu Sans"/>
              </a:rPr>
              <a:t>pid</a:t>
            </a:r>
            <a:r>
              <a:rPr lang="en-GB" sz="2400" b="0" strike="noStrike" spc="-1">
                <a:solidFill>
                  <a:srgbClr val="000000"/>
                </a:solidFill>
                <a:latin typeface="Calibri"/>
                <a:ea typeface="DejaVu Sans"/>
              </a:rPr>
              <a:t>) for parent</a:t>
            </a:r>
            <a:endParaRPr lang="en-IN" sz="2400" b="0" strike="noStrike" spc="-1">
              <a:latin typeface="Arial"/>
            </a:endParaRPr>
          </a:p>
          <a:p>
            <a:pPr>
              <a:lnSpc>
                <a:spcPct val="100000"/>
              </a:lnSpc>
            </a:pPr>
            <a:endParaRPr lang="en-IN" sz="2400" b="0" strike="noStrike" spc="-1">
              <a:latin typeface="Arial"/>
            </a:endParaRPr>
          </a:p>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exec()</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loads a binary file into memory and starts execution</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destroys previous memory image</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call to exec() does not return unless an error occurs</a:t>
            </a:r>
            <a:endParaRPr lang="en-IN" sz="2400" b="0" strike="noStrike" spc="-1">
              <a:latin typeface="Arial"/>
            </a:endParaRPr>
          </a:p>
          <a:p>
            <a:pPr>
              <a:lnSpc>
                <a:spcPct val="100000"/>
              </a:lnSpc>
            </a:pPr>
            <a:endParaRPr lang="en-IN" sz="2400" b="0" strike="noStrike" spc="-1">
              <a:latin typeface="Arial"/>
            </a:endParaRPr>
          </a:p>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wait()</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parent can issue wait() to move out of ready queue until the child is done</a:t>
            </a:r>
            <a:endParaRPr lang="en-IN" sz="2400" b="0" strike="noStrike" spc="-1">
              <a:latin typeface="Arial"/>
            </a:endParaRPr>
          </a:p>
        </p:txBody>
      </p:sp>
      <p:sp>
        <p:nvSpPr>
          <p:cNvPr id="186"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Creation</a:t>
            </a:r>
            <a:endParaRPr lang="en-IN" sz="4000" b="0" strike="noStrike" spc="-1">
              <a:latin typeface="Arial"/>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88" name="CustomShape 2"/>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Creation</a:t>
            </a:r>
            <a:endParaRPr lang="en-IN" sz="4000" b="0" strike="noStrike" spc="-1">
              <a:latin typeface="Arial"/>
            </a:endParaRPr>
          </a:p>
        </p:txBody>
      </p:sp>
      <p:sp>
        <p:nvSpPr>
          <p:cNvPr id="189" name="CustomShape 3"/>
          <p:cNvSpPr/>
          <p:nvPr/>
        </p:nvSpPr>
        <p:spPr>
          <a:xfrm>
            <a:off x="-65880" y="1354320"/>
            <a:ext cx="6333480" cy="51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600" b="0" strike="noStrike" spc="-1">
                <a:solidFill>
                  <a:srgbClr val="231F20"/>
                </a:solidFill>
                <a:latin typeface="Calibri"/>
                <a:ea typeface="DejaVu Sans"/>
              </a:rPr>
              <a:t>#include &lt;sys/types.h&gt;</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#include &lt;stdio.h&gt;</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#include &lt;unistd.h&gt;</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int main()</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pid_t pid;</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pid = fork(); </a:t>
            </a:r>
            <a:r>
              <a:rPr lang="en-GB" sz="1600" b="0" strike="noStrike" spc="-1">
                <a:solidFill>
                  <a:srgbClr val="FF0000"/>
                </a:solidFill>
                <a:latin typeface="Calibri"/>
                <a:ea typeface="DejaVu Sans"/>
              </a:rPr>
              <a:t>/* fork a child process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if (pid &lt; 0) { </a:t>
            </a:r>
            <a:r>
              <a:rPr lang="en-GB" sz="1600" b="0" strike="noStrike" spc="-1">
                <a:solidFill>
                  <a:srgbClr val="FF0000"/>
                </a:solidFill>
                <a:latin typeface="Calibri"/>
                <a:ea typeface="DejaVu Sans"/>
              </a:rPr>
              <a:t>/* error occurred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fprintf(stderr, "Fork Failed");</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return 1;</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else if (pid == 0) { </a:t>
            </a:r>
            <a:r>
              <a:rPr lang="en-GB" sz="1600" b="0" strike="noStrike" spc="-1">
                <a:solidFill>
                  <a:srgbClr val="FF0000"/>
                </a:solidFill>
                <a:latin typeface="Calibri"/>
                <a:ea typeface="DejaVu Sans"/>
              </a:rPr>
              <a:t>/* child process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printf("Child Process\n");</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execlp("/bin/ls","ls",NULL);</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else { </a:t>
            </a:r>
            <a:r>
              <a:rPr lang="en-GB" sz="1600" b="0" strike="noStrike" spc="-1">
                <a:solidFill>
                  <a:srgbClr val="FF0000"/>
                </a:solidFill>
                <a:latin typeface="Calibri"/>
                <a:ea typeface="DejaVu Sans"/>
              </a:rPr>
              <a:t>/* parent process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wait(NULL); </a:t>
            </a:r>
            <a:r>
              <a:rPr lang="en-GB" sz="1600" b="0" strike="noStrike" spc="-1">
                <a:solidFill>
                  <a:srgbClr val="FF0000"/>
                </a:solidFill>
                <a:latin typeface="Calibri"/>
                <a:ea typeface="DejaVu Sans"/>
              </a:rPr>
              <a:t>/* parent waits for child to complete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printf("Child Complete");</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return 0;</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a:t>
            </a:r>
            <a:endParaRPr lang="en-IN" sz="1600" b="0" strike="noStrike" spc="-1">
              <a:latin typeface="Arial"/>
            </a:endParaRPr>
          </a:p>
        </p:txBody>
      </p:sp>
      <p:sp>
        <p:nvSpPr>
          <p:cNvPr id="190" name="CustomShape 4"/>
          <p:cNvSpPr/>
          <p:nvPr/>
        </p:nvSpPr>
        <p:spPr>
          <a:xfrm>
            <a:off x="5334120" y="3392280"/>
            <a:ext cx="647352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u="sng" strike="noStrike" spc="-1">
                <a:solidFill>
                  <a:srgbClr val="000000"/>
                </a:solidFill>
                <a:uFillTx/>
                <a:latin typeface="Calibri"/>
                <a:ea typeface="DejaVu Sans"/>
              </a:rPr>
              <a:t>OUTPUT:</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Child Process</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a.out Documents  examples.desktop  MyPrograms  Pictures  Templates</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Desktop  Downloads  Music      parent.c  Public    Videos</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Child Complete</a:t>
            </a:r>
            <a:endParaRPr lang="en-IN" sz="1800" b="0" strike="noStrike" spc="-1">
              <a:latin typeface="Arial"/>
            </a:endParaRPr>
          </a:p>
        </p:txBody>
      </p:sp>
      <p:pic>
        <p:nvPicPr>
          <p:cNvPr id="191" name="Picture 5"/>
          <p:cNvPicPr/>
          <p:nvPr/>
        </p:nvPicPr>
        <p:blipFill>
          <a:blip r:embed="rId2"/>
          <a:stretch>
            <a:fillRect/>
          </a:stretch>
        </p:blipFill>
        <p:spPr>
          <a:xfrm>
            <a:off x="5078520" y="1454040"/>
            <a:ext cx="6418440" cy="1614600"/>
          </a:xfrm>
          <a:prstGeom prst="rect">
            <a:avLst/>
          </a:prstGeom>
          <a:ln>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93" name="CustomShape 2"/>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Creation</a:t>
            </a:r>
            <a:endParaRPr lang="en-IN" sz="4000" b="0" strike="noStrike" spc="-1">
              <a:latin typeface="Arial"/>
            </a:endParaRPr>
          </a:p>
        </p:txBody>
      </p:sp>
      <p:sp>
        <p:nvSpPr>
          <p:cNvPr id="194" name="CustomShape 3"/>
          <p:cNvSpPr/>
          <p:nvPr/>
        </p:nvSpPr>
        <p:spPr>
          <a:xfrm>
            <a:off x="268920" y="1312920"/>
            <a:ext cx="7349760" cy="544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600" b="0" strike="noStrike" spc="-1">
                <a:solidFill>
                  <a:srgbClr val="231F20"/>
                </a:solidFill>
                <a:latin typeface="Calibri"/>
                <a:ea typeface="DejaVu Sans"/>
              </a:rPr>
              <a:t>#include &lt;sys/types.h&gt;</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#include &lt;stdio.h&gt;</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#include &lt;unistd.h&gt;</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int main()</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pid_t pid;  	int x = 10;</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pid = fork();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if (pid &lt; 0) {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fprintf(stderr, "Fork Failed");</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return 1;</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else if (pid == 0) {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printf("Child Process: x = %d\n", x);</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execlp("/bin/ls","ls",NULL);</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else {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x++;</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printf("Parent Process: x = %d\n", x);</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wait(NULL);</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printf("Child Complete");</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	return 0;</a:t>
            </a:r>
            <a:endParaRPr lang="en-IN" sz="1600" b="0" strike="noStrike" spc="-1">
              <a:latin typeface="Arial"/>
            </a:endParaRPr>
          </a:p>
          <a:p>
            <a:pPr>
              <a:lnSpc>
                <a:spcPct val="100000"/>
              </a:lnSpc>
            </a:pPr>
            <a:r>
              <a:rPr lang="en-GB" sz="1600" b="0" strike="noStrike" spc="-1">
                <a:solidFill>
                  <a:srgbClr val="231F20"/>
                </a:solidFill>
                <a:latin typeface="Calibri"/>
                <a:ea typeface="DejaVu Sans"/>
              </a:rPr>
              <a:t>}</a:t>
            </a:r>
            <a:endParaRPr lang="en-IN" sz="1600" b="0" strike="noStrike" spc="-1">
              <a:latin typeface="Arial"/>
            </a:endParaRPr>
          </a:p>
        </p:txBody>
      </p:sp>
      <p:sp>
        <p:nvSpPr>
          <p:cNvPr id="195" name="CustomShape 4"/>
          <p:cNvSpPr/>
          <p:nvPr/>
        </p:nvSpPr>
        <p:spPr>
          <a:xfrm>
            <a:off x="5334120" y="1859760"/>
            <a:ext cx="70419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u="sng" strike="noStrike" spc="-1">
                <a:solidFill>
                  <a:srgbClr val="000000"/>
                </a:solidFill>
                <a:uFillTx/>
                <a:latin typeface="Calibri"/>
                <a:ea typeface="DejaVu Sans"/>
              </a:rPr>
              <a:t>OUTPUT:</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Parent Process: x =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Child Process: x =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a.out Documents  examples.desktop  MyPrograms  Pictures  Templates</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Desktop  Downloads  Music      parent.c  Public    Videos</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Child Complete</a:t>
            </a:r>
            <a:endParaRPr lang="en-IN" sz="18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97" name="CustomShape 2"/>
          <p:cNvSpPr/>
          <p:nvPr/>
        </p:nvSpPr>
        <p:spPr>
          <a:xfrm>
            <a:off x="927000" y="1442160"/>
            <a:ext cx="10674720" cy="392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buClr>
                <a:srgbClr val="000000"/>
              </a:buClr>
              <a:buFont typeface="Wingdings" charset="2"/>
              <a:buChar char=""/>
            </a:pPr>
            <a:r>
              <a:rPr lang="en-GB" sz="2800" b="0" strike="noStrike" spc="-1">
                <a:solidFill>
                  <a:srgbClr val="000000"/>
                </a:solidFill>
                <a:latin typeface="Calibri"/>
                <a:ea typeface="DejaVu Sans"/>
              </a:rPr>
              <a:t>Process executes last statement and then asks the operating system to delete it using the </a:t>
            </a:r>
            <a:r>
              <a:rPr lang="en-GB" sz="2800" b="0" strike="noStrike" spc="-1">
                <a:solidFill>
                  <a:srgbClr val="FF0000"/>
                </a:solidFill>
                <a:latin typeface="Calibri"/>
                <a:ea typeface="DejaVu Sans"/>
              </a:rPr>
              <a:t>exit()</a:t>
            </a:r>
            <a:r>
              <a:rPr lang="en-GB" sz="2800" b="0" strike="noStrike" spc="-1">
                <a:solidFill>
                  <a:srgbClr val="000000"/>
                </a:solidFill>
                <a:latin typeface="Calibri"/>
                <a:ea typeface="DejaVu Sans"/>
              </a:rPr>
              <a:t> system call.</a:t>
            </a:r>
            <a:endParaRPr lang="en-IN" sz="2800" b="0" strike="noStrike" spc="-1">
              <a:latin typeface="Arial"/>
            </a:endParaRPr>
          </a:p>
          <a:p>
            <a:pPr marL="343080" indent="-341640">
              <a:lnSpc>
                <a:spcPct val="100000"/>
              </a:lnSpc>
              <a:buClr>
                <a:srgbClr val="000000"/>
              </a:buClr>
              <a:buFont typeface="Wingdings" charset="2"/>
              <a:buChar char=""/>
            </a:pPr>
            <a:r>
              <a:rPr lang="en-GB" sz="2800" b="0" strike="noStrike" spc="-1">
                <a:solidFill>
                  <a:srgbClr val="000000"/>
                </a:solidFill>
                <a:latin typeface="Calibri"/>
                <a:ea typeface="DejaVu Sans"/>
              </a:rPr>
              <a:t>May return  status data from child to parent (via </a:t>
            </a:r>
            <a:r>
              <a:rPr lang="en-GB" sz="2800" b="0" strike="noStrike" spc="-1">
                <a:solidFill>
                  <a:srgbClr val="FF0000"/>
                </a:solidFill>
                <a:latin typeface="Calibri"/>
                <a:ea typeface="DejaVu Sans"/>
              </a:rPr>
              <a:t>wait()</a:t>
            </a:r>
            <a:r>
              <a:rPr lang="en-GB" sz="2800" b="0" strike="noStrike" spc="-1">
                <a:solidFill>
                  <a:srgbClr val="000000"/>
                </a:solidFill>
                <a:latin typeface="Calibri"/>
                <a:ea typeface="DejaVu Sans"/>
              </a:rPr>
              <a:t>)</a:t>
            </a:r>
            <a:endParaRPr lang="en-IN" sz="2800" b="0" strike="noStrike" spc="-1">
              <a:latin typeface="Arial"/>
            </a:endParaRPr>
          </a:p>
          <a:p>
            <a:pPr marL="343080" indent="-341640">
              <a:lnSpc>
                <a:spcPct val="100000"/>
              </a:lnSpc>
              <a:buClr>
                <a:srgbClr val="000000"/>
              </a:buClr>
              <a:buFont typeface="Wingdings" charset="2"/>
              <a:buChar char=""/>
            </a:pPr>
            <a:r>
              <a:rPr lang="en-GB" sz="2800" b="0" strike="noStrike" spc="-1">
                <a:solidFill>
                  <a:srgbClr val="000000"/>
                </a:solidFill>
                <a:latin typeface="Calibri"/>
                <a:ea typeface="DejaVu Sans"/>
              </a:rPr>
              <a:t>Process’ resources are deallocated by operating system</a:t>
            </a:r>
            <a:endParaRPr lang="en-IN" sz="2800" b="0" strike="noStrike" spc="-1">
              <a:latin typeface="Arial"/>
            </a:endParaRPr>
          </a:p>
          <a:p>
            <a:pPr marL="343080" indent="-341640">
              <a:lnSpc>
                <a:spcPct val="100000"/>
              </a:lnSpc>
              <a:buClr>
                <a:srgbClr val="000000"/>
              </a:buClr>
              <a:buFont typeface="Wingdings" charset="2"/>
              <a:buChar char=""/>
            </a:pPr>
            <a:r>
              <a:rPr lang="en-GB" sz="2800" b="0" strike="noStrike" spc="-1">
                <a:solidFill>
                  <a:srgbClr val="000000"/>
                </a:solidFill>
                <a:latin typeface="Calibri"/>
                <a:ea typeface="DejaVu Sans"/>
              </a:rPr>
              <a:t>Parent may terminate the execution of children processes  because:</a:t>
            </a:r>
            <a:endParaRPr lang="en-IN" sz="2800" b="0" strike="noStrike" spc="-1">
              <a:latin typeface="Arial"/>
            </a:endParaRPr>
          </a:p>
          <a:p>
            <a:pPr marL="800280" lvl="1" indent="-341640">
              <a:lnSpc>
                <a:spcPct val="100000"/>
              </a:lnSpc>
              <a:buClr>
                <a:srgbClr val="000000"/>
              </a:buClr>
              <a:buFont typeface="Wingdings" charset="2"/>
              <a:buChar char=""/>
            </a:pPr>
            <a:r>
              <a:rPr lang="en-GB" sz="2800" b="0" strike="noStrike" spc="-1">
                <a:solidFill>
                  <a:srgbClr val="000000"/>
                </a:solidFill>
                <a:latin typeface="Calibri"/>
                <a:ea typeface="DejaVu Sans"/>
              </a:rPr>
              <a:t>Child has exceeded allocated resources limit</a:t>
            </a:r>
            <a:endParaRPr lang="en-IN" sz="2800" b="0" strike="noStrike" spc="-1">
              <a:latin typeface="Arial"/>
            </a:endParaRPr>
          </a:p>
          <a:p>
            <a:pPr marL="800280" lvl="1" indent="-341640">
              <a:lnSpc>
                <a:spcPct val="100000"/>
              </a:lnSpc>
              <a:buClr>
                <a:srgbClr val="000000"/>
              </a:buClr>
              <a:buFont typeface="Wingdings" charset="2"/>
              <a:buChar char=""/>
            </a:pPr>
            <a:r>
              <a:rPr lang="en-GB" sz="2800" b="0" strike="noStrike" spc="-1">
                <a:solidFill>
                  <a:srgbClr val="000000"/>
                </a:solidFill>
                <a:latin typeface="Calibri"/>
                <a:ea typeface="DejaVu Sans"/>
              </a:rPr>
              <a:t>Task assigned to child is no longer required</a:t>
            </a:r>
            <a:endParaRPr lang="en-IN" sz="2800" b="0" strike="noStrike" spc="-1">
              <a:latin typeface="Arial"/>
            </a:endParaRPr>
          </a:p>
          <a:p>
            <a:pPr marL="800280" lvl="1" indent="-341640">
              <a:lnSpc>
                <a:spcPct val="100000"/>
              </a:lnSpc>
              <a:buClr>
                <a:srgbClr val="000000"/>
              </a:buClr>
              <a:buFont typeface="Wingdings" charset="2"/>
              <a:buChar char=""/>
            </a:pPr>
            <a:r>
              <a:rPr lang="en-GB" sz="2800" b="0" strike="noStrike" spc="-1">
                <a:solidFill>
                  <a:srgbClr val="000000"/>
                </a:solidFill>
                <a:latin typeface="Calibri"/>
                <a:ea typeface="DejaVu Sans"/>
              </a:rPr>
              <a:t>Parent is exiting and the operating systems does not allow  a child to continue if its parent terminates</a:t>
            </a:r>
            <a:endParaRPr lang="en-IN" sz="2800" b="0" strike="noStrike" spc="-1">
              <a:latin typeface="Arial"/>
            </a:endParaRPr>
          </a:p>
        </p:txBody>
      </p:sp>
      <p:sp>
        <p:nvSpPr>
          <p:cNvPr id="198"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Termination</a:t>
            </a:r>
            <a:endParaRPr lang="en-IN" sz="4000" b="0" strike="noStrike" spc="-1">
              <a:latin typeface="Arial"/>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00" name="CustomShape 2"/>
          <p:cNvSpPr/>
          <p:nvPr/>
        </p:nvSpPr>
        <p:spPr>
          <a:xfrm>
            <a:off x="927000" y="1442160"/>
            <a:ext cx="10674720" cy="484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IN" sz="18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Some operating systems do not allow child to exist if parent has terminated.  </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If a process terminates, then all its children must also be terminated.</a:t>
            </a:r>
            <a:endParaRPr lang="en-IN" sz="2400" b="0" strike="noStrike" spc="-1">
              <a:latin typeface="Arial"/>
            </a:endParaRPr>
          </a:p>
          <a:p>
            <a:pPr marL="800280" lvl="1" indent="-341640">
              <a:lnSpc>
                <a:spcPct val="100000"/>
              </a:lnSpc>
              <a:buClr>
                <a:srgbClr val="000000"/>
              </a:buClr>
              <a:buFont typeface="Wingdings" charset="2"/>
              <a:buChar char=""/>
            </a:pPr>
            <a:r>
              <a:rPr lang="en-GB" sz="2400" b="1" strike="noStrike" spc="-1">
                <a:solidFill>
                  <a:srgbClr val="000000"/>
                </a:solidFill>
                <a:latin typeface="Calibri"/>
                <a:ea typeface="DejaVu Sans"/>
              </a:rPr>
              <a:t>cascading termination -  </a:t>
            </a:r>
            <a:r>
              <a:rPr lang="en-GB" sz="2400" b="0" strike="noStrike" spc="-1">
                <a:solidFill>
                  <a:srgbClr val="000000"/>
                </a:solidFill>
                <a:latin typeface="Calibri"/>
                <a:ea typeface="DejaVu Sans"/>
              </a:rPr>
              <a:t>All children, grandchildren, etc.  are  terminated.</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The termination is initiated by the operating system.</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The parent process may wait for termination of a child process by using the </a:t>
            </a:r>
            <a:r>
              <a:rPr lang="en-GB" sz="2400" b="1" strike="noStrike" spc="-1">
                <a:solidFill>
                  <a:srgbClr val="000000"/>
                </a:solidFill>
                <a:latin typeface="Calibri"/>
                <a:ea typeface="DejaVu Sans"/>
              </a:rPr>
              <a:t>wait() </a:t>
            </a:r>
            <a:r>
              <a:rPr lang="en-GB" sz="2400" b="0" strike="noStrike" spc="-1">
                <a:solidFill>
                  <a:srgbClr val="000000"/>
                </a:solidFill>
                <a:latin typeface="Calibri"/>
                <a:ea typeface="DejaVu Sans"/>
              </a:rPr>
              <a:t>system call</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The call returns status information and the pid of the terminated process</a:t>
            </a:r>
            <a:endParaRPr lang="en-IN" sz="2400" b="0" strike="noStrike" spc="-1">
              <a:latin typeface="Arial"/>
            </a:endParaRPr>
          </a:p>
          <a:p>
            <a:pPr marL="457200">
              <a:lnSpc>
                <a:spcPct val="100000"/>
              </a:lnSpc>
            </a:pPr>
            <a:r>
              <a:rPr lang="en-GB" sz="2400" b="1" strike="noStrike" spc="-1">
                <a:solidFill>
                  <a:srgbClr val="FF0000"/>
                </a:solidFill>
                <a:latin typeface="Calibri"/>
                <a:ea typeface="DejaVu Sans"/>
              </a:rPr>
              <a:t>pid_t pid;</a:t>
            </a:r>
            <a:endParaRPr lang="en-IN" sz="2400" b="0" strike="noStrike" spc="-1">
              <a:latin typeface="Arial"/>
            </a:endParaRPr>
          </a:p>
          <a:p>
            <a:pPr marL="457200">
              <a:lnSpc>
                <a:spcPct val="100000"/>
              </a:lnSpc>
            </a:pPr>
            <a:r>
              <a:rPr lang="en-GB" sz="2400" b="1" strike="noStrike" spc="-1">
                <a:solidFill>
                  <a:srgbClr val="FF0000"/>
                </a:solidFill>
                <a:latin typeface="Calibri"/>
                <a:ea typeface="DejaVu Sans"/>
              </a:rPr>
              <a:t>int status;</a:t>
            </a:r>
            <a:endParaRPr lang="en-IN" sz="2400" b="0" strike="noStrike" spc="-1">
              <a:latin typeface="Arial"/>
            </a:endParaRPr>
          </a:p>
          <a:p>
            <a:pPr marL="457200">
              <a:lnSpc>
                <a:spcPct val="100000"/>
              </a:lnSpc>
            </a:pPr>
            <a:r>
              <a:rPr lang="en-GB" sz="2400" b="1" strike="noStrike" spc="-1">
                <a:solidFill>
                  <a:srgbClr val="FF0000"/>
                </a:solidFill>
                <a:latin typeface="Calibri"/>
                <a:ea typeface="DejaVu Sans"/>
              </a:rPr>
              <a:t>pid = wait(&amp;status); //parent can tell which child has terminated</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If no parent waiting (did not invoke </a:t>
            </a:r>
            <a:r>
              <a:rPr lang="en-GB" sz="2400" b="1" strike="noStrike" spc="-1">
                <a:solidFill>
                  <a:srgbClr val="000000"/>
                </a:solidFill>
                <a:latin typeface="Calibri"/>
                <a:ea typeface="DejaVu Sans"/>
              </a:rPr>
              <a:t>wait() </a:t>
            </a:r>
            <a:r>
              <a:rPr lang="en-GB" sz="2400" b="0" strike="noStrike" spc="-1">
                <a:solidFill>
                  <a:srgbClr val="000000"/>
                </a:solidFill>
                <a:latin typeface="Calibri"/>
                <a:ea typeface="DejaVu Sans"/>
              </a:rPr>
              <a:t>till then) process is a </a:t>
            </a:r>
            <a:r>
              <a:rPr lang="en-GB" sz="2400" b="1" strike="noStrike" spc="-1">
                <a:solidFill>
                  <a:srgbClr val="3366FF"/>
                </a:solidFill>
                <a:latin typeface="Calibri"/>
                <a:ea typeface="DejaVu Sans"/>
              </a:rPr>
              <a:t>zombie</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If parent terminated, process is an </a:t>
            </a:r>
            <a:r>
              <a:rPr lang="en-GB" sz="2400" b="1" strike="noStrike" spc="-1">
                <a:solidFill>
                  <a:srgbClr val="3366FF"/>
                </a:solidFill>
                <a:latin typeface="Calibri"/>
                <a:ea typeface="DejaVu Sans"/>
              </a:rPr>
              <a:t>orphan</a:t>
            </a:r>
            <a:endParaRPr lang="en-IN" sz="2400" b="0" strike="noStrike" spc="-1">
              <a:latin typeface="Arial"/>
            </a:endParaRPr>
          </a:p>
        </p:txBody>
      </p:sp>
      <p:sp>
        <p:nvSpPr>
          <p:cNvPr id="201"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Termination</a:t>
            </a:r>
            <a:endParaRPr lang="en-IN" sz="4000" b="0" strike="noStrike" spc="-1">
              <a:latin typeface="Aria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406440" y="49428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What OS Does? : User View</a:t>
            </a:r>
            <a:endParaRPr lang="en-IN" sz="4000" b="0" strike="noStrike" spc="-1">
              <a:latin typeface="Arial"/>
            </a:endParaRPr>
          </a:p>
        </p:txBody>
      </p:sp>
      <p:sp>
        <p:nvSpPr>
          <p:cNvPr id="203" name="CustomShape 2"/>
          <p:cNvSpPr/>
          <p:nvPr/>
        </p:nvSpPr>
        <p:spPr>
          <a:xfrm>
            <a:off x="1106640" y="1490040"/>
            <a:ext cx="10311480" cy="4279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343080" indent="-341640">
              <a:lnSpc>
                <a:spcPct val="100000"/>
              </a:lnSpc>
              <a:spcBef>
                <a:spcPts val="839"/>
              </a:spcBef>
              <a:buClr>
                <a:srgbClr val="993300"/>
              </a:buClr>
              <a:buSzPct val="90000"/>
              <a:buFont typeface="Wingdings" charset="2"/>
              <a:buChar char=""/>
            </a:pPr>
            <a:r>
              <a:rPr lang="en-GB" sz="2400" b="0" strike="noStrike" spc="-1">
                <a:solidFill>
                  <a:srgbClr val="000000"/>
                </a:solidFill>
                <a:latin typeface="Cambria"/>
                <a:ea typeface="MS PGothic"/>
              </a:rPr>
              <a:t>Users want </a:t>
            </a:r>
            <a:r>
              <a:rPr lang="en-GB" sz="2400" b="1" strike="noStrike" spc="-1">
                <a:solidFill>
                  <a:srgbClr val="0066FF"/>
                </a:solidFill>
                <a:latin typeface="Cambria"/>
                <a:ea typeface="MS PGothic"/>
              </a:rPr>
              <a:t>convenience</a:t>
            </a:r>
            <a:r>
              <a:rPr lang="en-GB" sz="2400" b="0" strike="noStrike" spc="-1">
                <a:solidFill>
                  <a:srgbClr val="000000"/>
                </a:solidFill>
                <a:latin typeface="Cambria"/>
                <a:ea typeface="MS PGothic"/>
              </a:rPr>
              <a:t>, </a:t>
            </a:r>
            <a:r>
              <a:rPr lang="en-GB" sz="2400" b="1" strike="noStrike" spc="-1">
                <a:solidFill>
                  <a:srgbClr val="0066FF"/>
                </a:solidFill>
                <a:latin typeface="Cambria"/>
                <a:ea typeface="MS PGothic"/>
              </a:rPr>
              <a:t>ease</a:t>
            </a:r>
            <a:r>
              <a:rPr lang="en-GB" sz="2400" b="0" strike="noStrike" spc="-1">
                <a:solidFill>
                  <a:srgbClr val="3366FF"/>
                </a:solidFill>
                <a:latin typeface="Cambria"/>
                <a:ea typeface="MS PGothic"/>
              </a:rPr>
              <a:t> </a:t>
            </a:r>
            <a:r>
              <a:rPr lang="en-GB" sz="2400" b="1" strike="noStrike" spc="-1">
                <a:solidFill>
                  <a:srgbClr val="3366FF"/>
                </a:solidFill>
                <a:latin typeface="Cambria"/>
                <a:ea typeface="MS PGothic"/>
              </a:rPr>
              <a:t>of</a:t>
            </a:r>
            <a:r>
              <a:rPr lang="en-GB" sz="2400" b="0" strike="noStrike" spc="-1">
                <a:solidFill>
                  <a:srgbClr val="3366FF"/>
                </a:solidFill>
                <a:latin typeface="Cambria"/>
                <a:ea typeface="MS PGothic"/>
              </a:rPr>
              <a:t> </a:t>
            </a:r>
            <a:r>
              <a:rPr lang="en-GB" sz="2400" b="1" strike="noStrike" spc="-1">
                <a:solidFill>
                  <a:srgbClr val="3366FF"/>
                </a:solidFill>
                <a:latin typeface="Cambria"/>
                <a:ea typeface="MS PGothic"/>
              </a:rPr>
              <a:t>use </a:t>
            </a:r>
            <a:r>
              <a:rPr lang="en-GB" sz="2400" b="0" strike="noStrike" spc="-1">
                <a:solidFill>
                  <a:srgbClr val="000000"/>
                </a:solidFill>
                <a:latin typeface="Cambria"/>
                <a:ea typeface="MS PGothic"/>
              </a:rPr>
              <a:t>and</a:t>
            </a:r>
            <a:r>
              <a:rPr lang="en-GB" sz="2400" b="1" strike="noStrike" spc="-1">
                <a:solidFill>
                  <a:srgbClr val="3366FF"/>
                </a:solidFill>
                <a:latin typeface="Cambria"/>
                <a:ea typeface="MS PGothic"/>
              </a:rPr>
              <a:t> good performance </a:t>
            </a:r>
            <a:endParaRPr lang="en-IN" sz="2400" b="0" strike="noStrike" spc="-1">
              <a:latin typeface="Arial"/>
            </a:endParaRPr>
          </a:p>
          <a:p>
            <a:pPr marL="800280" lvl="1" indent="-341640" algn="just">
              <a:lnSpc>
                <a:spcPct val="100000"/>
              </a:lnSpc>
              <a:spcBef>
                <a:spcPts val="839"/>
              </a:spcBef>
              <a:buClr>
                <a:srgbClr val="CC6600"/>
              </a:buClr>
              <a:buSzPct val="80000"/>
              <a:buFont typeface="Wingdings" charset="2"/>
              <a:buChar char=""/>
            </a:pPr>
            <a:r>
              <a:rPr lang="en-GB" sz="2400" b="0" strike="noStrike" spc="-1">
                <a:solidFill>
                  <a:srgbClr val="000000"/>
                </a:solidFill>
                <a:latin typeface="Cambria"/>
                <a:ea typeface="MS PGothic"/>
              </a:rPr>
              <a:t>Don’t care about </a:t>
            </a:r>
            <a:r>
              <a:rPr lang="en-GB" sz="2400" b="1" strike="noStrike" spc="-1">
                <a:solidFill>
                  <a:srgbClr val="3366FF"/>
                </a:solidFill>
                <a:latin typeface="Cambria"/>
                <a:ea typeface="MS PGothic"/>
              </a:rPr>
              <a:t>resource</a:t>
            </a:r>
            <a:r>
              <a:rPr lang="en-GB" sz="2400" b="0" strike="noStrike" spc="-1">
                <a:solidFill>
                  <a:srgbClr val="3366FF"/>
                </a:solidFill>
                <a:latin typeface="Cambria"/>
                <a:ea typeface="MS PGothic"/>
              </a:rPr>
              <a:t> </a:t>
            </a:r>
            <a:r>
              <a:rPr lang="en-GB" sz="2400" b="1" strike="noStrike" spc="-1">
                <a:solidFill>
                  <a:srgbClr val="3366FF"/>
                </a:solidFill>
                <a:latin typeface="Cambria"/>
                <a:ea typeface="MS PGothic"/>
              </a:rPr>
              <a:t>utilization</a:t>
            </a:r>
            <a:endParaRPr lang="en-IN" sz="2400" b="0" strike="noStrike" spc="-1">
              <a:latin typeface="Arial"/>
            </a:endParaRPr>
          </a:p>
          <a:p>
            <a:pPr marL="343080" indent="-341640" algn="just">
              <a:lnSpc>
                <a:spcPct val="100000"/>
              </a:lnSpc>
              <a:spcBef>
                <a:spcPts val="839"/>
              </a:spcBef>
              <a:buClr>
                <a:srgbClr val="993300"/>
              </a:buClr>
              <a:buSzPct val="90000"/>
              <a:buFont typeface="Wingdings" charset="2"/>
              <a:buChar char=""/>
            </a:pPr>
            <a:r>
              <a:rPr lang="en-GB" sz="2400" b="0" strike="noStrike" spc="-1">
                <a:solidFill>
                  <a:srgbClr val="000000"/>
                </a:solidFill>
                <a:latin typeface="Cambria"/>
                <a:ea typeface="MS PGothic"/>
              </a:rPr>
              <a:t>Shared computer such as </a:t>
            </a:r>
            <a:r>
              <a:rPr lang="en-GB" sz="2400" b="1" strike="noStrike" spc="-1">
                <a:solidFill>
                  <a:srgbClr val="3366FF"/>
                </a:solidFill>
                <a:latin typeface="Cambria"/>
                <a:ea typeface="MS PGothic"/>
              </a:rPr>
              <a:t>mainframe</a:t>
            </a:r>
            <a:r>
              <a:rPr lang="en-GB" sz="2400" b="0" strike="noStrike" spc="-1">
                <a:solidFill>
                  <a:srgbClr val="000000"/>
                </a:solidFill>
                <a:latin typeface="Cambria"/>
                <a:ea typeface="MS PGothic"/>
              </a:rPr>
              <a:t> or </a:t>
            </a:r>
            <a:r>
              <a:rPr lang="en-GB" sz="2400" b="1" strike="noStrike" spc="-1">
                <a:solidFill>
                  <a:srgbClr val="3366FF"/>
                </a:solidFill>
                <a:latin typeface="Cambria"/>
                <a:ea typeface="MS PGothic"/>
              </a:rPr>
              <a:t>minicomputer</a:t>
            </a:r>
            <a:r>
              <a:rPr lang="en-GB" sz="2400" b="0" strike="noStrike" spc="-1">
                <a:solidFill>
                  <a:srgbClr val="000000"/>
                </a:solidFill>
                <a:latin typeface="Cambria"/>
                <a:ea typeface="MS PGothic"/>
              </a:rPr>
              <a:t> must keep all users happy</a:t>
            </a:r>
            <a:endParaRPr lang="en-IN" sz="2400" b="0" strike="noStrike" spc="-1">
              <a:latin typeface="Arial"/>
            </a:endParaRPr>
          </a:p>
          <a:p>
            <a:pPr marL="343080" indent="-341640" algn="just">
              <a:lnSpc>
                <a:spcPct val="100000"/>
              </a:lnSpc>
              <a:spcBef>
                <a:spcPts val="839"/>
              </a:spcBef>
              <a:buClr>
                <a:srgbClr val="993300"/>
              </a:buClr>
              <a:buSzPct val="90000"/>
              <a:buFont typeface="Wingdings" charset="2"/>
              <a:buChar char=""/>
            </a:pPr>
            <a:r>
              <a:rPr lang="en-GB" sz="2400" b="0" strike="noStrike" spc="-1">
                <a:solidFill>
                  <a:srgbClr val="000000"/>
                </a:solidFill>
                <a:latin typeface="Cambria"/>
                <a:ea typeface="MS PGothic"/>
              </a:rPr>
              <a:t>Users of dedicated systems such as </a:t>
            </a:r>
            <a:r>
              <a:rPr lang="en-GB" sz="2400" b="1" strike="noStrike" spc="-1">
                <a:solidFill>
                  <a:srgbClr val="3366FF"/>
                </a:solidFill>
                <a:latin typeface="Cambria"/>
                <a:ea typeface="MS PGothic"/>
              </a:rPr>
              <a:t>workstations</a:t>
            </a:r>
            <a:r>
              <a:rPr lang="en-GB" sz="2400" b="0" strike="noStrike" spc="-1">
                <a:solidFill>
                  <a:srgbClr val="000000"/>
                </a:solidFill>
                <a:latin typeface="Cambria"/>
                <a:ea typeface="MS PGothic"/>
              </a:rPr>
              <a:t> have dedicated resources but frequently use shared resources from </a:t>
            </a:r>
            <a:r>
              <a:rPr lang="en-GB" sz="2400" b="1" strike="noStrike" spc="-1">
                <a:solidFill>
                  <a:srgbClr val="3366FF"/>
                </a:solidFill>
                <a:latin typeface="Cambria"/>
                <a:ea typeface="MS PGothic"/>
              </a:rPr>
              <a:t>servers</a:t>
            </a:r>
            <a:endParaRPr lang="en-IN" sz="2400" b="0" strike="noStrike" spc="-1">
              <a:latin typeface="Arial"/>
            </a:endParaRPr>
          </a:p>
          <a:p>
            <a:pPr marL="343080" indent="-341640" algn="just">
              <a:lnSpc>
                <a:spcPct val="100000"/>
              </a:lnSpc>
              <a:spcBef>
                <a:spcPts val="839"/>
              </a:spcBef>
              <a:buClr>
                <a:srgbClr val="993300"/>
              </a:buClr>
              <a:buSzPct val="90000"/>
              <a:buFont typeface="Wingdings" charset="2"/>
              <a:buChar char=""/>
            </a:pPr>
            <a:r>
              <a:rPr lang="en-GB" sz="2400" b="1" strike="noStrike" spc="-1">
                <a:solidFill>
                  <a:srgbClr val="0066FF"/>
                </a:solidFill>
                <a:latin typeface="Cambria"/>
                <a:ea typeface="MS PGothic"/>
              </a:rPr>
              <a:t>Handheld computers</a:t>
            </a:r>
            <a:r>
              <a:rPr lang="en-GB" sz="2400" b="0" strike="noStrike" spc="-1">
                <a:solidFill>
                  <a:srgbClr val="000000"/>
                </a:solidFill>
                <a:latin typeface="Cambria"/>
                <a:ea typeface="MS PGothic"/>
              </a:rPr>
              <a:t> are resource poor, optimized for individual usability and battery life</a:t>
            </a:r>
            <a:endParaRPr lang="en-IN" sz="2400" b="0" strike="noStrike" spc="-1">
              <a:latin typeface="Arial"/>
            </a:endParaRPr>
          </a:p>
          <a:p>
            <a:pPr marL="343080" indent="-341640" algn="just">
              <a:lnSpc>
                <a:spcPct val="100000"/>
              </a:lnSpc>
              <a:spcBef>
                <a:spcPts val="839"/>
              </a:spcBef>
              <a:buClr>
                <a:srgbClr val="993300"/>
              </a:buClr>
              <a:buSzPct val="90000"/>
              <a:buFont typeface="Wingdings" charset="2"/>
              <a:buChar char=""/>
            </a:pPr>
            <a:r>
              <a:rPr lang="en-GB" sz="2400" b="0" strike="noStrike" spc="-1">
                <a:solidFill>
                  <a:srgbClr val="000000"/>
                </a:solidFill>
                <a:latin typeface="Cambria"/>
                <a:ea typeface="MS PGothic"/>
              </a:rPr>
              <a:t>Some computers have little or no user interface, such as </a:t>
            </a:r>
            <a:r>
              <a:rPr lang="en-GB" sz="2400" b="1" strike="noStrike" spc="-1">
                <a:solidFill>
                  <a:srgbClr val="0066FF"/>
                </a:solidFill>
                <a:latin typeface="Cambria"/>
                <a:ea typeface="MS PGothic"/>
              </a:rPr>
              <a:t>embedded computers</a:t>
            </a:r>
            <a:r>
              <a:rPr lang="en-GB" sz="2400" b="0" strike="noStrike" spc="-1">
                <a:solidFill>
                  <a:srgbClr val="000000"/>
                </a:solidFill>
                <a:latin typeface="Cambria"/>
                <a:ea typeface="MS PGothic"/>
              </a:rPr>
              <a:t> in devices and automobiles</a:t>
            </a:r>
            <a:endParaRPr lang="en-IN" sz="2400" b="0" strike="noStrike" spc="-1">
              <a:latin typeface="Aria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03" name="CustomShape 2"/>
          <p:cNvSpPr/>
          <p:nvPr/>
        </p:nvSpPr>
        <p:spPr>
          <a:xfrm>
            <a:off x="927000" y="1442160"/>
            <a:ext cx="10674720" cy="392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ea typeface="DejaVu Sans"/>
              </a:rPr>
              <a:t>int main()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pid_t child_pid = fork();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if (child_pid &gt; 0)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sleep(10);</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wait(NULL);</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sleep(200);</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else{</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printf("\n%d",getpid());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exit(0);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return 0;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p:txBody>
      </p:sp>
      <p:sp>
        <p:nvSpPr>
          <p:cNvPr id="204"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Zombie Process</a:t>
            </a:r>
            <a:endParaRPr lang="en-IN" sz="4000" b="0" strike="noStrike" spc="-1">
              <a:latin typeface="Arial"/>
            </a:endParaRPr>
          </a:p>
        </p:txBody>
      </p:sp>
      <p:sp>
        <p:nvSpPr>
          <p:cNvPr id="205" name="CustomShape 4"/>
          <p:cNvSpPr/>
          <p:nvPr/>
        </p:nvSpPr>
        <p:spPr>
          <a:xfrm flipV="1">
            <a:off x="2457000" y="2722320"/>
            <a:ext cx="1310400" cy="360"/>
          </a:xfrm>
          <a:custGeom>
            <a:avLst/>
            <a:gdLst/>
            <a:ahLst/>
            <a:cxnLst/>
            <a:rect l="l" t="t" r="r" b="b"/>
            <a:pathLst>
              <a:path w="21600" h="21600">
                <a:moveTo>
                  <a:pt x="0" y="0"/>
                </a:moveTo>
                <a:lnTo>
                  <a:pt x="21600" y="21600"/>
                </a:lnTo>
              </a:path>
            </a:pathLst>
          </a:custGeom>
          <a:noFill/>
          <a:ln w="28440">
            <a:solidFill>
              <a:srgbClr val="5597D3"/>
            </a:solidFill>
            <a:round/>
            <a:tailEnd type="triangle" w="med" len="med"/>
          </a:ln>
        </p:spPr>
        <p:style>
          <a:lnRef idx="0">
            <a:scrgbClr r="0" g="0" b="0"/>
          </a:lnRef>
          <a:fillRef idx="0">
            <a:scrgbClr r="0" g="0" b="0"/>
          </a:fillRef>
          <a:effectRef idx="0">
            <a:scrgbClr r="0" g="0" b="0"/>
          </a:effectRef>
          <a:fontRef idx="minor"/>
        </p:style>
        <p:txBody>
          <a:bodyPr/>
          <a:lstStyle/>
          <a:p>
            <a:endParaRPr/>
          </a:p>
        </p:txBody>
      </p:sp>
      <p:sp>
        <p:nvSpPr>
          <p:cNvPr id="206" name="CustomShape 5"/>
          <p:cNvSpPr/>
          <p:nvPr/>
        </p:nvSpPr>
        <p:spPr>
          <a:xfrm>
            <a:off x="3856320" y="2542680"/>
            <a:ext cx="13424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ea typeface="DejaVu Sans"/>
              </a:rPr>
              <a:t>zombie</a:t>
            </a:r>
            <a:endParaRPr lang="en-IN" sz="1800" b="0" strike="noStrike" spc="-1">
              <a:latin typeface="Arial"/>
            </a:endParaRPr>
          </a:p>
        </p:txBody>
      </p:sp>
      <p:sp>
        <p:nvSpPr>
          <p:cNvPr id="207" name="CustomShape 6"/>
          <p:cNvSpPr/>
          <p:nvPr/>
        </p:nvSpPr>
        <p:spPr>
          <a:xfrm flipV="1">
            <a:off x="2641320" y="3025800"/>
            <a:ext cx="1310400" cy="360"/>
          </a:xfrm>
          <a:custGeom>
            <a:avLst/>
            <a:gdLst/>
            <a:ahLst/>
            <a:cxnLst/>
            <a:rect l="l" t="t" r="r" b="b"/>
            <a:pathLst>
              <a:path w="21600" h="21600">
                <a:moveTo>
                  <a:pt x="0" y="0"/>
                </a:moveTo>
                <a:lnTo>
                  <a:pt x="21600" y="21600"/>
                </a:lnTo>
              </a:path>
            </a:pathLst>
          </a:custGeom>
          <a:noFill/>
          <a:ln w="28440">
            <a:solidFill>
              <a:srgbClr val="5597D3"/>
            </a:solidFill>
            <a:round/>
            <a:tailEnd type="triangle" w="med" len="med"/>
          </a:ln>
        </p:spPr>
        <p:style>
          <a:lnRef idx="0">
            <a:scrgbClr r="0" g="0" b="0"/>
          </a:lnRef>
          <a:fillRef idx="0">
            <a:scrgbClr r="0" g="0" b="0"/>
          </a:fillRef>
          <a:effectRef idx="0">
            <a:scrgbClr r="0" g="0" b="0"/>
          </a:effectRef>
          <a:fontRef idx="minor"/>
        </p:style>
        <p:txBody>
          <a:bodyPr/>
          <a:lstStyle/>
          <a:p>
            <a:endParaRPr/>
          </a:p>
        </p:txBody>
      </p:sp>
      <p:sp>
        <p:nvSpPr>
          <p:cNvPr id="208" name="CustomShape 7"/>
          <p:cNvSpPr/>
          <p:nvPr/>
        </p:nvSpPr>
        <p:spPr>
          <a:xfrm>
            <a:off x="4040640" y="2846160"/>
            <a:ext cx="23666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ea typeface="DejaVu Sans"/>
              </a:rPr>
              <a:t>no longer a zombie</a:t>
            </a:r>
            <a:endParaRPr lang="en-IN" sz="1800" b="0" strike="noStrike" spc="-1">
              <a:latin typeface="Aria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10" name="CustomShape 2"/>
          <p:cNvSpPr/>
          <p:nvPr/>
        </p:nvSpPr>
        <p:spPr>
          <a:xfrm>
            <a:off x="927000" y="1442160"/>
            <a:ext cx="10674720" cy="475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0" strike="noStrike" spc="-1">
                <a:solidFill>
                  <a:srgbClr val="000000"/>
                </a:solidFill>
                <a:latin typeface="Calibri"/>
                <a:ea typeface="DejaVu Sans"/>
              </a:rPr>
              <a:t>int main()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pid_t child_pid = fork();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if (child_pid &gt; 0){</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printf("\nParent process: %d\n",getpid());</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sleep(6);</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else{</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printf("\nParent PID: %d\n",getppid());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sleep(20);</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printf("\nChild Process: %d",getpid());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printf("\nParent PID: %d",getppid());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exit(0);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return 0; </a:t>
            </a:r>
            <a:endParaRPr lang="en-IN" sz="1800" b="0" strike="noStrike" spc="-1">
              <a:latin typeface="Arial"/>
            </a:endParaRPr>
          </a:p>
          <a:p>
            <a:pPr>
              <a:lnSpc>
                <a:spcPct val="100000"/>
              </a:lnSpc>
            </a:pPr>
            <a:r>
              <a:rPr lang="en-GB" sz="1800" b="0" strike="noStrike" spc="-1">
                <a:solidFill>
                  <a:srgbClr val="000000"/>
                </a:solidFill>
                <a:latin typeface="Calibri"/>
                <a:ea typeface="DejaVu Sans"/>
              </a:rPr>
              <a:t>} </a:t>
            </a:r>
            <a:endParaRPr lang="en-IN" sz="1800" b="0" strike="noStrike" spc="-1">
              <a:latin typeface="Arial"/>
            </a:endParaRPr>
          </a:p>
        </p:txBody>
      </p:sp>
      <p:sp>
        <p:nvSpPr>
          <p:cNvPr id="211"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Orphan Process</a:t>
            </a:r>
            <a:endParaRPr lang="en-IN" sz="4000" b="0" strike="noStrike" spc="-1">
              <a:latin typeface="Aria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13" name="CustomShape 2"/>
          <p:cNvSpPr/>
          <p:nvPr/>
        </p:nvSpPr>
        <p:spPr>
          <a:xfrm>
            <a:off x="927000" y="1442160"/>
            <a:ext cx="10674720" cy="484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Processes within a system may be </a:t>
            </a:r>
            <a:r>
              <a:rPr lang="en-GB" sz="2400" b="1" i="1" strike="noStrike" spc="-1">
                <a:solidFill>
                  <a:srgbClr val="000000"/>
                </a:solidFill>
                <a:latin typeface="Calibri"/>
                <a:ea typeface="DejaVu Sans"/>
              </a:rPr>
              <a:t>independent</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or </a:t>
            </a:r>
            <a:r>
              <a:rPr lang="en-GB" sz="2400" b="1" i="1" strike="noStrike" spc="-1">
                <a:solidFill>
                  <a:srgbClr val="000000"/>
                </a:solidFill>
                <a:latin typeface="Calibri"/>
                <a:ea typeface="DejaVu Sans"/>
              </a:rPr>
              <a:t>cooperating</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Cooperating process can affect or be affected by other processes, including sharing data</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Reasons for cooperating processes:</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Information sharing</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Computation speedup</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Modularity</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Convenience	</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Cooperating processes need </a:t>
            </a:r>
            <a:r>
              <a:rPr lang="en-GB" sz="2400" b="1" strike="noStrike" spc="-1">
                <a:solidFill>
                  <a:srgbClr val="3366FF"/>
                </a:solidFill>
                <a:latin typeface="Calibri"/>
                <a:ea typeface="DejaVu Sans"/>
              </a:rPr>
              <a:t>interprocess communication </a:t>
            </a:r>
            <a:r>
              <a:rPr lang="en-GB" sz="2400" b="0" strike="noStrike" spc="-1">
                <a:solidFill>
                  <a:srgbClr val="000000"/>
                </a:solidFill>
                <a:latin typeface="Calibri"/>
                <a:ea typeface="DejaVu Sans"/>
              </a:rPr>
              <a:t>(</a:t>
            </a:r>
            <a:r>
              <a:rPr lang="en-GB" sz="2400" b="1" strike="noStrike" spc="-1">
                <a:solidFill>
                  <a:srgbClr val="3366FF"/>
                </a:solidFill>
                <a:latin typeface="Calibri"/>
                <a:ea typeface="DejaVu Sans"/>
              </a:rPr>
              <a:t>IPC</a:t>
            </a:r>
            <a:r>
              <a:rPr lang="en-GB" sz="2400" b="0" strike="noStrike" spc="-1">
                <a:solidFill>
                  <a:srgbClr val="000000"/>
                </a:solidFill>
                <a:latin typeface="Calibri"/>
                <a:ea typeface="DejaVu Sans"/>
              </a:rPr>
              <a:t>)</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Three models of IPC</a:t>
            </a:r>
            <a:endParaRPr lang="en-IN" sz="2400" b="0" strike="noStrike" spc="-1">
              <a:latin typeface="Arial"/>
            </a:endParaRPr>
          </a:p>
          <a:p>
            <a:pPr marL="432000" lvl="1" indent="-216000">
              <a:lnSpc>
                <a:spcPct val="100000"/>
              </a:lnSpc>
              <a:buClr>
                <a:srgbClr val="000000"/>
              </a:buClr>
              <a:buSzPct val="45000"/>
              <a:buFont typeface="Wingdings" charset="2"/>
              <a:buChar char=""/>
            </a:pPr>
            <a:r>
              <a:rPr lang="en-GB" sz="2400" b="1" strike="noStrike" spc="-1">
                <a:solidFill>
                  <a:srgbClr val="039BE5"/>
                </a:solidFill>
                <a:latin typeface="Calibri"/>
                <a:ea typeface="DejaVu Sans"/>
              </a:rPr>
              <a:t>Pipes</a:t>
            </a:r>
            <a:endParaRPr lang="en-IN" sz="2400" b="0" strike="noStrike" spc="-1">
              <a:latin typeface="Arial"/>
            </a:endParaRPr>
          </a:p>
          <a:p>
            <a:pPr marL="432000" lvl="1" indent="-216000">
              <a:lnSpc>
                <a:spcPct val="100000"/>
              </a:lnSpc>
              <a:buClr>
                <a:srgbClr val="000000"/>
              </a:buClr>
              <a:buSzPct val="45000"/>
              <a:buFont typeface="Wingdings" charset="2"/>
              <a:buChar char=""/>
            </a:pPr>
            <a:r>
              <a:rPr lang="en-GB" sz="2400" b="1" strike="noStrike" spc="-1">
                <a:solidFill>
                  <a:srgbClr val="039BE5"/>
                </a:solidFill>
                <a:latin typeface="Calibri"/>
                <a:ea typeface="DejaVu Sans"/>
              </a:rPr>
              <a:t>Shared memory</a:t>
            </a:r>
            <a:endParaRPr lang="en-IN" sz="2400" b="0" strike="noStrike" spc="-1">
              <a:latin typeface="Arial"/>
            </a:endParaRPr>
          </a:p>
          <a:p>
            <a:pPr marL="432000" lvl="1" indent="-216000">
              <a:lnSpc>
                <a:spcPct val="100000"/>
              </a:lnSpc>
              <a:buClr>
                <a:srgbClr val="000000"/>
              </a:buClr>
              <a:buSzPct val="45000"/>
              <a:buFont typeface="Wingdings" charset="2"/>
              <a:buChar char=""/>
            </a:pPr>
            <a:r>
              <a:rPr lang="en-GB" sz="2400" b="1" strike="noStrike" spc="-1">
                <a:solidFill>
                  <a:srgbClr val="039BE5"/>
                </a:solidFill>
                <a:latin typeface="Calibri"/>
                <a:ea typeface="DejaVu Sans"/>
              </a:rPr>
              <a:t>Message passing</a:t>
            </a:r>
            <a:endParaRPr lang="en-IN" sz="2400" b="0" strike="noStrike" spc="-1">
              <a:latin typeface="Arial"/>
            </a:endParaRPr>
          </a:p>
          <a:p>
            <a:pPr>
              <a:lnSpc>
                <a:spcPct val="100000"/>
              </a:lnSpc>
            </a:pPr>
            <a:endParaRPr lang="en-IN" sz="2400" b="0" strike="noStrike" spc="-1">
              <a:latin typeface="Arial"/>
            </a:endParaRPr>
          </a:p>
        </p:txBody>
      </p:sp>
      <p:sp>
        <p:nvSpPr>
          <p:cNvPr id="214"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Interprocess Communication</a:t>
            </a:r>
            <a:endParaRPr lang="en-IN" sz="4000" b="0" strike="noStrike" spc="-1">
              <a:latin typeface="Aria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Interprocess Communication</a:t>
            </a:r>
            <a:endParaRPr lang="en-IN" sz="4000" b="0" strike="noStrike" spc="-1">
              <a:latin typeface="Arial"/>
            </a:endParaRPr>
          </a:p>
        </p:txBody>
      </p:sp>
      <p:pic>
        <p:nvPicPr>
          <p:cNvPr id="216" name="Picture 1"/>
          <p:cNvPicPr/>
          <p:nvPr/>
        </p:nvPicPr>
        <p:blipFill>
          <a:blip r:embed="rId2"/>
          <a:srcRect b="6747"/>
          <a:stretch>
            <a:fillRect/>
          </a:stretch>
        </p:blipFill>
        <p:spPr>
          <a:xfrm>
            <a:off x="2513520" y="1931400"/>
            <a:ext cx="6099480" cy="4031280"/>
          </a:xfrm>
          <a:prstGeom prst="rect">
            <a:avLst/>
          </a:prstGeom>
          <a:ln>
            <a:noFill/>
          </a:ln>
        </p:spPr>
      </p:pic>
      <p:sp>
        <p:nvSpPr>
          <p:cNvPr id="217" name="CustomShape 2"/>
          <p:cNvSpPr/>
          <p:nvPr/>
        </p:nvSpPr>
        <p:spPr>
          <a:xfrm>
            <a:off x="1859760" y="1348920"/>
            <a:ext cx="77029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800" b="1" strike="noStrike" spc="-1">
                <a:solidFill>
                  <a:srgbClr val="000000"/>
                </a:solidFill>
                <a:latin typeface="Courier New"/>
                <a:ea typeface="MS PGothic"/>
              </a:rPr>
              <a:t>       message passing          shared memory </a:t>
            </a:r>
            <a:r>
              <a:rPr lang="en-GB" sz="1800" b="1" strike="noStrike" spc="-1">
                <a:solidFill>
                  <a:srgbClr val="000000"/>
                </a:solidFill>
                <a:latin typeface="Verdana"/>
                <a:ea typeface="MS PGothic"/>
              </a:rPr>
              <a:t> </a:t>
            </a:r>
            <a:endParaRPr lang="en-IN" sz="1800" b="0" strike="noStrike" spc="-1">
              <a:latin typeface="Arial"/>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19" name="CustomShape 2"/>
          <p:cNvSpPr/>
          <p:nvPr/>
        </p:nvSpPr>
        <p:spPr>
          <a:xfrm>
            <a:off x="1076040" y="1495080"/>
            <a:ext cx="10546920" cy="520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buClr>
                <a:srgbClr val="000000"/>
              </a:buClr>
              <a:buFont typeface="Wingdings" charset="2"/>
              <a:buChar char=""/>
            </a:pPr>
            <a:r>
              <a:rPr lang="en-GB" sz="2400" b="0" strike="noStrike" spc="-1">
                <a:solidFill>
                  <a:srgbClr val="000000"/>
                </a:solidFill>
                <a:latin typeface="Calibri"/>
                <a:ea typeface="DejaVu Sans"/>
              </a:rPr>
              <a:t>Acts as a conduit allowing two processes to communicate</a:t>
            </a:r>
            <a:endParaRPr lang="en-IN" sz="2400" b="0" strike="noStrike" spc="-1">
              <a:latin typeface="Arial"/>
            </a:endParaRPr>
          </a:p>
          <a:p>
            <a:pPr marL="285840" indent="-284400">
              <a:lnSpc>
                <a:spcPct val="100000"/>
              </a:lnSpc>
              <a:buClr>
                <a:srgbClr val="000000"/>
              </a:buClr>
              <a:buFont typeface="Wingdings" charset="2"/>
              <a:buChar char=""/>
            </a:pPr>
            <a:r>
              <a:rPr lang="en-GB" sz="2400" b="0" strike="noStrike" spc="-1">
                <a:solidFill>
                  <a:srgbClr val="000000"/>
                </a:solidFill>
                <a:latin typeface="Calibri"/>
                <a:ea typeface="DejaVu Sans"/>
              </a:rPr>
              <a:t>Issues:</a:t>
            </a:r>
            <a:endParaRPr lang="en-IN" sz="2400" b="0" strike="noStrike" spc="-1">
              <a:latin typeface="Arial"/>
            </a:endParaRPr>
          </a:p>
          <a:p>
            <a:pPr marL="743040" lvl="1" indent="-284400">
              <a:lnSpc>
                <a:spcPct val="100000"/>
              </a:lnSpc>
              <a:buClr>
                <a:srgbClr val="000000"/>
              </a:buClr>
              <a:buFont typeface="Wingdings" charset="2"/>
              <a:buChar char=""/>
            </a:pPr>
            <a:r>
              <a:rPr lang="en-GB" sz="2400" b="0" strike="noStrike" spc="-1">
                <a:solidFill>
                  <a:srgbClr val="000000"/>
                </a:solidFill>
                <a:latin typeface="Calibri"/>
                <a:ea typeface="DejaVu Sans"/>
              </a:rPr>
              <a:t>Is communication unidirectional or bidirectional?</a:t>
            </a:r>
            <a:endParaRPr lang="en-IN" sz="2400" b="0" strike="noStrike" spc="-1">
              <a:latin typeface="Arial"/>
            </a:endParaRPr>
          </a:p>
          <a:p>
            <a:pPr marL="743040" lvl="1" indent="-284400">
              <a:lnSpc>
                <a:spcPct val="100000"/>
              </a:lnSpc>
              <a:buClr>
                <a:srgbClr val="000000"/>
              </a:buClr>
              <a:buFont typeface="Wingdings" charset="2"/>
              <a:buChar char=""/>
            </a:pPr>
            <a:r>
              <a:rPr lang="en-GB" sz="2400" b="0" strike="noStrike" spc="-1">
                <a:solidFill>
                  <a:srgbClr val="000000"/>
                </a:solidFill>
                <a:latin typeface="Calibri"/>
                <a:ea typeface="DejaVu Sans"/>
              </a:rPr>
              <a:t>In the case of two-way communication, is it half or full-duplex?</a:t>
            </a:r>
            <a:endParaRPr lang="en-IN" sz="2400" b="0" strike="noStrike" spc="-1">
              <a:latin typeface="Arial"/>
            </a:endParaRPr>
          </a:p>
          <a:p>
            <a:pPr marL="743040" lvl="1" indent="-284400">
              <a:lnSpc>
                <a:spcPct val="100000"/>
              </a:lnSpc>
              <a:buClr>
                <a:srgbClr val="000000"/>
              </a:buClr>
              <a:buFont typeface="Wingdings" charset="2"/>
              <a:buChar char=""/>
            </a:pPr>
            <a:r>
              <a:rPr lang="en-GB" sz="2400" b="0" strike="noStrike" spc="-1">
                <a:solidFill>
                  <a:srgbClr val="000000"/>
                </a:solidFill>
                <a:latin typeface="Calibri"/>
                <a:ea typeface="DejaVu Sans"/>
              </a:rPr>
              <a:t>Must there exist a relationship (i.e., </a:t>
            </a:r>
            <a:r>
              <a:rPr lang="en-GB" sz="2400" b="1" i="1" strike="noStrike" spc="-1">
                <a:solidFill>
                  <a:srgbClr val="000000"/>
                </a:solidFill>
                <a:latin typeface="Calibri"/>
                <a:ea typeface="DejaVu Sans"/>
              </a:rPr>
              <a:t>parent-child</a:t>
            </a:r>
            <a:r>
              <a:rPr lang="en-GB" sz="2400" b="0" strike="noStrike" spc="-1">
                <a:solidFill>
                  <a:srgbClr val="000000"/>
                </a:solidFill>
                <a:latin typeface="Calibri"/>
                <a:ea typeface="DejaVu Sans"/>
              </a:rPr>
              <a:t>) between the communicating processes?</a:t>
            </a:r>
            <a:endParaRPr lang="en-IN" sz="2400" b="0" strike="noStrike" spc="-1">
              <a:latin typeface="Arial"/>
            </a:endParaRPr>
          </a:p>
          <a:p>
            <a:pPr marL="743040" lvl="1" indent="-284400">
              <a:lnSpc>
                <a:spcPct val="100000"/>
              </a:lnSpc>
              <a:buClr>
                <a:srgbClr val="000000"/>
              </a:buClr>
              <a:buFont typeface="Wingdings" charset="2"/>
              <a:buChar char=""/>
            </a:pPr>
            <a:r>
              <a:rPr lang="en-GB" sz="2400" b="0" strike="noStrike" spc="-1">
                <a:solidFill>
                  <a:srgbClr val="000000"/>
                </a:solidFill>
                <a:latin typeface="Calibri"/>
                <a:ea typeface="DejaVu Sans"/>
              </a:rPr>
              <a:t>Can the pipes be used over a network?</a:t>
            </a:r>
            <a:endParaRPr lang="en-IN" sz="2400" b="0" strike="noStrike" spc="-1">
              <a:latin typeface="Arial"/>
            </a:endParaRPr>
          </a:p>
          <a:p>
            <a:pPr marL="285840" indent="-284400">
              <a:lnSpc>
                <a:spcPct val="100000"/>
              </a:lnSpc>
              <a:buClr>
                <a:srgbClr val="FF0000"/>
              </a:buClr>
              <a:buFont typeface="Wingdings" charset="2"/>
              <a:buChar char=""/>
            </a:pPr>
            <a:r>
              <a:rPr lang="en-GB" sz="2400" b="1" strike="noStrike" spc="-1">
                <a:solidFill>
                  <a:srgbClr val="FF0000"/>
                </a:solidFill>
                <a:latin typeface="Calibri"/>
                <a:ea typeface="DejaVu Sans"/>
              </a:rPr>
              <a:t>Ordinary pipes </a:t>
            </a:r>
            <a:r>
              <a:rPr lang="en-GB" sz="2400" b="0" strike="noStrike" spc="-1">
                <a:solidFill>
                  <a:srgbClr val="000000"/>
                </a:solidFill>
                <a:latin typeface="Calibri"/>
                <a:ea typeface="DejaVu Sans"/>
              </a:rPr>
              <a:t>– </a:t>
            </a:r>
            <a:endParaRPr lang="en-IN" sz="2400" b="0" strike="noStrike" spc="-1">
              <a:latin typeface="Arial"/>
            </a:endParaRPr>
          </a:p>
          <a:p>
            <a:pPr marL="743040" lvl="1" indent="-284400">
              <a:lnSpc>
                <a:spcPct val="100000"/>
              </a:lnSpc>
              <a:buClr>
                <a:srgbClr val="000000"/>
              </a:buClr>
              <a:buFont typeface="Wingdings" charset="2"/>
              <a:buChar char=""/>
            </a:pPr>
            <a:r>
              <a:rPr lang="en-GB" sz="2400" b="0" strike="noStrike" spc="-1">
                <a:solidFill>
                  <a:srgbClr val="000000"/>
                </a:solidFill>
                <a:latin typeface="Calibri"/>
                <a:ea typeface="DejaVu Sans"/>
              </a:rPr>
              <a:t>cannot be accessed  from outside the process that created it</a:t>
            </a:r>
            <a:endParaRPr lang="en-IN" sz="2400" b="0" strike="noStrike" spc="-1">
              <a:latin typeface="Arial"/>
            </a:endParaRPr>
          </a:p>
          <a:p>
            <a:pPr marL="743040" lvl="1" indent="-284400">
              <a:lnSpc>
                <a:spcPct val="100000"/>
              </a:lnSpc>
              <a:buClr>
                <a:srgbClr val="000000"/>
              </a:buClr>
              <a:buFont typeface="Wingdings" charset="2"/>
              <a:buChar char=""/>
            </a:pPr>
            <a:r>
              <a:rPr lang="en-GB" sz="2400" b="0" strike="noStrike" spc="-1">
                <a:solidFill>
                  <a:srgbClr val="000000"/>
                </a:solidFill>
                <a:latin typeface="Calibri"/>
                <a:ea typeface="DejaVu Sans"/>
              </a:rPr>
              <a:t>parent process creates a pipe and uses it to communicate with a child process that it created</a:t>
            </a:r>
            <a:endParaRPr lang="en-IN" sz="2400" b="0" strike="noStrike" spc="-1">
              <a:latin typeface="Arial"/>
            </a:endParaRPr>
          </a:p>
          <a:p>
            <a:pPr marL="285840" indent="-284400">
              <a:lnSpc>
                <a:spcPct val="100000"/>
              </a:lnSpc>
              <a:buClr>
                <a:srgbClr val="FF0000"/>
              </a:buClr>
              <a:buFont typeface="Wingdings" charset="2"/>
              <a:buChar char=""/>
            </a:pPr>
            <a:r>
              <a:rPr lang="en-GB" sz="2400" b="1" strike="noStrike" spc="-1">
                <a:solidFill>
                  <a:srgbClr val="FF0000"/>
                </a:solidFill>
                <a:latin typeface="Calibri"/>
                <a:ea typeface="DejaVu Sans"/>
              </a:rPr>
              <a:t>Named pipes </a:t>
            </a:r>
            <a:r>
              <a:rPr lang="en-GB" sz="2400" b="0" strike="noStrike" spc="-1">
                <a:solidFill>
                  <a:srgbClr val="000000"/>
                </a:solidFill>
                <a:latin typeface="Calibri"/>
                <a:ea typeface="DejaVu Sans"/>
              </a:rPr>
              <a:t>– can be accessed without a parent-child relationship</a:t>
            </a: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p:txBody>
      </p:sp>
      <p:sp>
        <p:nvSpPr>
          <p:cNvPr id="220" name="CustomShape 3"/>
          <p:cNvSpPr/>
          <p:nvPr/>
        </p:nvSpPr>
        <p:spPr>
          <a:xfrm>
            <a:off x="1076040" y="56268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Pipe</a:t>
            </a:r>
            <a:endParaRPr lang="en-IN" sz="4000" b="0" strike="noStrike" spc="-1">
              <a:latin typeface="Arial"/>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22" name="CustomShape 2"/>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Ordinary Pipe</a:t>
            </a:r>
            <a:endParaRPr lang="en-IN" sz="4000" b="0" strike="noStrike" spc="-1">
              <a:latin typeface="Arial"/>
            </a:endParaRPr>
          </a:p>
        </p:txBody>
      </p:sp>
      <p:sp>
        <p:nvSpPr>
          <p:cNvPr id="223" name="CustomShape 3"/>
          <p:cNvSpPr/>
          <p:nvPr/>
        </p:nvSpPr>
        <p:spPr>
          <a:xfrm>
            <a:off x="388800" y="461160"/>
            <a:ext cx="11723400" cy="492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27160">
              <a:lnSpc>
                <a:spcPts val="3600"/>
              </a:lnSpc>
              <a:buClr>
                <a:srgbClr val="000000"/>
              </a:buClr>
              <a:buFont typeface="Symbol" charset="2"/>
              <a:buChar char=""/>
            </a:pPr>
            <a:r>
              <a:rPr lang="en-GB" sz="2200" b="0" strike="noStrike" spc="-145">
                <a:solidFill>
                  <a:srgbClr val="000000"/>
                </a:solidFill>
                <a:latin typeface="Arial"/>
                <a:ea typeface="ＭＳ Ｐゴシック"/>
              </a:rPr>
              <a:t>Ordinary Pipes allow communication in standard producer-consumer style</a:t>
            </a:r>
            <a:endParaRPr lang="en-IN" sz="2200" b="0" strike="noStrike" spc="-1">
              <a:latin typeface="Arial"/>
            </a:endParaRPr>
          </a:p>
          <a:p>
            <a:pPr marL="216000" indent="-227160">
              <a:lnSpc>
                <a:spcPts val="3600"/>
              </a:lnSpc>
              <a:buClr>
                <a:srgbClr val="000000"/>
              </a:buClr>
              <a:buFont typeface="Symbol" charset="2"/>
              <a:buChar char=""/>
            </a:pPr>
            <a:r>
              <a:rPr lang="en-GB" sz="2200" b="0" strike="noStrike" spc="-145">
                <a:solidFill>
                  <a:srgbClr val="000000"/>
                </a:solidFill>
                <a:latin typeface="Arial"/>
                <a:ea typeface="ＭＳ Ｐゴシック"/>
              </a:rPr>
              <a:t>Producer writes to one end (the </a:t>
            </a:r>
            <a:r>
              <a:rPr lang="en-GB" sz="2200" b="0" strike="noStrike" spc="-145">
                <a:solidFill>
                  <a:srgbClr val="0000FF"/>
                </a:solidFill>
                <a:latin typeface="Arial"/>
                <a:ea typeface="ＭＳ Ｐゴシック"/>
              </a:rPr>
              <a:t>write-end </a:t>
            </a:r>
            <a:r>
              <a:rPr lang="en-GB" sz="2200" b="0" strike="noStrike" spc="-145">
                <a:solidFill>
                  <a:srgbClr val="000000"/>
                </a:solidFill>
                <a:latin typeface="Arial"/>
                <a:ea typeface="ＭＳ Ｐゴシック"/>
              </a:rPr>
              <a:t>of the pipe)</a:t>
            </a:r>
            <a:endParaRPr lang="en-IN" sz="2200" b="0" strike="noStrike" spc="-1">
              <a:latin typeface="Arial"/>
            </a:endParaRPr>
          </a:p>
          <a:p>
            <a:pPr marL="216000" indent="-227160">
              <a:lnSpc>
                <a:spcPts val="3600"/>
              </a:lnSpc>
              <a:buClr>
                <a:srgbClr val="000000"/>
              </a:buClr>
              <a:buFont typeface="Symbol" charset="2"/>
              <a:buChar char=""/>
            </a:pPr>
            <a:r>
              <a:rPr lang="en-GB" sz="2200" b="0" strike="noStrike" spc="-145">
                <a:solidFill>
                  <a:srgbClr val="000000"/>
                </a:solidFill>
                <a:latin typeface="Arial"/>
                <a:ea typeface="ＭＳ Ｐゴシック"/>
              </a:rPr>
              <a:t>Consumer reads from the other end (the </a:t>
            </a:r>
            <a:r>
              <a:rPr lang="en-GB" sz="2200" b="0" strike="noStrike" spc="-145">
                <a:solidFill>
                  <a:srgbClr val="0000FF"/>
                </a:solidFill>
                <a:latin typeface="Arial"/>
                <a:ea typeface="ＭＳ Ｐゴシック"/>
              </a:rPr>
              <a:t>read-end</a:t>
            </a:r>
            <a:r>
              <a:rPr lang="en-GB" sz="2200" b="0" i="1" strike="noStrike" spc="-145">
                <a:solidFill>
                  <a:srgbClr val="000000"/>
                </a:solidFill>
                <a:latin typeface="Arial"/>
                <a:ea typeface="ＭＳ Ｐゴシック"/>
              </a:rPr>
              <a:t> </a:t>
            </a:r>
            <a:r>
              <a:rPr lang="en-GB" sz="2200" b="0" strike="noStrike" spc="-145">
                <a:solidFill>
                  <a:srgbClr val="000000"/>
                </a:solidFill>
                <a:latin typeface="Arial"/>
                <a:ea typeface="ＭＳ Ｐゴシック"/>
              </a:rPr>
              <a:t>of the pipe)</a:t>
            </a:r>
            <a:endParaRPr lang="en-IN" sz="2200" b="0" strike="noStrike" spc="-1">
              <a:latin typeface="Arial"/>
            </a:endParaRPr>
          </a:p>
          <a:p>
            <a:pPr marL="216000" indent="-227160">
              <a:lnSpc>
                <a:spcPts val="3600"/>
              </a:lnSpc>
              <a:buClr>
                <a:srgbClr val="000000"/>
              </a:buClr>
              <a:buFont typeface="Symbol" charset="2"/>
              <a:buChar char=""/>
            </a:pPr>
            <a:r>
              <a:rPr lang="en-GB" sz="2200" b="0" strike="noStrike" spc="-145">
                <a:solidFill>
                  <a:srgbClr val="000000"/>
                </a:solidFill>
                <a:latin typeface="Arial"/>
                <a:ea typeface="ＭＳ Ｐゴシック"/>
              </a:rPr>
              <a:t>Ordinary pipes are unidirectional</a:t>
            </a:r>
            <a:endParaRPr lang="en-IN" sz="2200" b="0" strike="noStrike" spc="-1">
              <a:latin typeface="Arial"/>
            </a:endParaRPr>
          </a:p>
          <a:p>
            <a:pPr marL="216000" indent="-227160">
              <a:lnSpc>
                <a:spcPts val="3600"/>
              </a:lnSpc>
              <a:buClr>
                <a:srgbClr val="000000"/>
              </a:buClr>
              <a:buFont typeface="Symbol" charset="2"/>
              <a:buChar char=""/>
            </a:pPr>
            <a:r>
              <a:rPr lang="en-GB" sz="2200" b="0" strike="noStrike" spc="-145">
                <a:solidFill>
                  <a:srgbClr val="000000"/>
                </a:solidFill>
                <a:latin typeface="Arial"/>
                <a:ea typeface="ＭＳ Ｐゴシック"/>
              </a:rPr>
              <a:t>Require parent-child relationship between communicating processes</a:t>
            </a:r>
            <a:endParaRPr lang="en-IN" sz="2200" b="0" strike="noStrike" spc="-1">
              <a:latin typeface="Arial"/>
            </a:endParaRPr>
          </a:p>
          <a:p>
            <a:pPr marL="216000" indent="-227160">
              <a:lnSpc>
                <a:spcPts val="3600"/>
              </a:lnSpc>
              <a:buClr>
                <a:srgbClr val="000000"/>
              </a:buClr>
              <a:buFont typeface="Symbol" charset="2"/>
              <a:buChar char=""/>
            </a:pPr>
            <a:r>
              <a:rPr lang="en-GB" sz="2200" b="0" strike="noStrike" spc="-145">
                <a:solidFill>
                  <a:srgbClr val="000000"/>
                </a:solidFill>
                <a:latin typeface="Arial"/>
                <a:ea typeface="ＭＳ Ｐゴシック"/>
              </a:rPr>
              <a:t>Windows calls these </a:t>
            </a:r>
            <a:r>
              <a:rPr lang="en-GB" sz="2200" b="0" strike="noStrike" spc="-145">
                <a:solidFill>
                  <a:srgbClr val="0000FF"/>
                </a:solidFill>
                <a:latin typeface="Arial"/>
                <a:ea typeface="ＭＳ Ｐゴシック"/>
              </a:rPr>
              <a:t>anonymous pipes</a:t>
            </a:r>
            <a:endParaRPr lang="en-IN" sz="2200" b="0" strike="noStrike" spc="-1">
              <a:latin typeface="Arial"/>
            </a:endParaRPr>
          </a:p>
        </p:txBody>
      </p:sp>
      <p:pic>
        <p:nvPicPr>
          <p:cNvPr id="224" name="Picture 4_1"/>
          <p:cNvPicPr/>
          <p:nvPr/>
        </p:nvPicPr>
        <p:blipFill>
          <a:blip r:embed="rId2"/>
          <a:stretch>
            <a:fillRect/>
          </a:stretch>
        </p:blipFill>
        <p:spPr>
          <a:xfrm>
            <a:off x="2864880" y="4660560"/>
            <a:ext cx="5591160" cy="1702080"/>
          </a:xfrm>
          <a:prstGeom prst="rect">
            <a:avLst/>
          </a:prstGeom>
          <a:ln>
            <a:noFill/>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26" name="CustomShape 2"/>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Ordinary Pipe</a:t>
            </a:r>
            <a:endParaRPr lang="en-IN" sz="4000" b="0" strike="noStrike" spc="-1">
              <a:latin typeface="Arial"/>
            </a:endParaRPr>
          </a:p>
        </p:txBody>
      </p:sp>
      <p:sp>
        <p:nvSpPr>
          <p:cNvPr id="227" name="CustomShape 3"/>
          <p:cNvSpPr/>
          <p:nvPr/>
        </p:nvSpPr>
        <p:spPr>
          <a:xfrm>
            <a:off x="1138320" y="859320"/>
            <a:ext cx="9997560" cy="492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27160">
              <a:lnSpc>
                <a:spcPts val="3600"/>
              </a:lnSpc>
              <a:buClr>
                <a:srgbClr val="000000"/>
              </a:buClr>
              <a:buFont typeface="Wingdings" charset="2"/>
              <a:buChar char=""/>
            </a:pPr>
            <a:r>
              <a:rPr lang="en-GB" sz="2200" b="0" strike="noStrike" spc="-145">
                <a:solidFill>
                  <a:srgbClr val="000000"/>
                </a:solidFill>
                <a:latin typeface="Arial"/>
                <a:ea typeface="DejaVu Sans"/>
              </a:rPr>
              <a:t>ordinary pipe can’t be accessed from outside the process that created it</a:t>
            </a:r>
            <a:endParaRPr lang="en-IN" sz="2200" b="0" strike="noStrike" spc="-1">
              <a:latin typeface="Arial"/>
            </a:endParaRPr>
          </a:p>
          <a:p>
            <a:pPr marL="216000" indent="-227160">
              <a:lnSpc>
                <a:spcPts val="3600"/>
              </a:lnSpc>
              <a:buClr>
                <a:srgbClr val="000000"/>
              </a:buClr>
              <a:buFont typeface="Wingdings" charset="2"/>
              <a:buChar char=""/>
            </a:pPr>
            <a:r>
              <a:rPr lang="en-GB" sz="2200" b="0" strike="noStrike" spc="-145">
                <a:solidFill>
                  <a:srgbClr val="000000"/>
                </a:solidFill>
                <a:latin typeface="Arial"/>
                <a:ea typeface="DejaVu Sans"/>
              </a:rPr>
              <a:t>parent process creates a pipe and uses it to communicate with a child process that it creates via fork()</a:t>
            </a:r>
            <a:endParaRPr lang="en-IN" sz="2200" b="0" strike="noStrike" spc="-1">
              <a:latin typeface="Arial"/>
            </a:endParaRPr>
          </a:p>
          <a:p>
            <a:pPr marL="216000" indent="-227160">
              <a:lnSpc>
                <a:spcPts val="3600"/>
              </a:lnSpc>
              <a:buClr>
                <a:srgbClr val="000000"/>
              </a:buClr>
              <a:buFont typeface="Wingdings" charset="2"/>
              <a:buChar char=""/>
            </a:pPr>
            <a:r>
              <a:rPr lang="en-GB" sz="2200" b="0" strike="noStrike" spc="-145">
                <a:solidFill>
                  <a:srgbClr val="000000"/>
                </a:solidFill>
                <a:latin typeface="Arial"/>
                <a:ea typeface="DejaVu Sans"/>
              </a:rPr>
              <a:t>child inherits the pipe from its parent process like any other file</a:t>
            </a:r>
            <a:endParaRPr lang="en-IN" sz="2200" b="0" strike="noStrike" spc="-1">
              <a:latin typeface="Arial"/>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29" name="CustomShape 2"/>
          <p:cNvSpPr/>
          <p:nvPr/>
        </p:nvSpPr>
        <p:spPr>
          <a:xfrm>
            <a:off x="1076040" y="1495080"/>
            <a:ext cx="10546920" cy="435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Named Pipes are more powerful than ordinary pipes</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Communication is bidirectional</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No parent-child relationship is necessary between the communicating processes</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Several processes can use the named pipe for communication</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Do not cease to exist if the communicating processes have terminated</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Provided on both UNIX and Windows systems</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Referred to as FIFOs in UNIX systems</a:t>
            </a:r>
            <a:endParaRPr lang="en-IN" sz="2800" b="0" strike="noStrike" spc="-1">
              <a:latin typeface="Arial"/>
            </a:endParaRPr>
          </a:p>
          <a:p>
            <a:pPr>
              <a:lnSpc>
                <a:spcPct val="100000"/>
              </a:lnSpc>
            </a:pPr>
            <a:endParaRPr lang="en-IN" sz="2800" b="0" strike="noStrike" spc="-1">
              <a:latin typeface="Arial"/>
            </a:endParaRPr>
          </a:p>
        </p:txBody>
      </p:sp>
      <p:sp>
        <p:nvSpPr>
          <p:cNvPr id="230"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Named Pipe</a:t>
            </a:r>
            <a:endParaRPr lang="en-IN" sz="4000" b="0" strike="noStrike" spc="-1">
              <a:latin typeface="Arial"/>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32" name="CustomShape 2"/>
          <p:cNvSpPr/>
          <p:nvPr/>
        </p:nvSpPr>
        <p:spPr>
          <a:xfrm>
            <a:off x="1198800" y="1676520"/>
            <a:ext cx="9410040" cy="431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gn="just">
              <a:lnSpc>
                <a:spcPct val="90000"/>
              </a:lnSpc>
              <a:buClr>
                <a:srgbClr val="000000"/>
              </a:buClr>
              <a:buFont typeface="Wingdings" charset="2"/>
              <a:buChar char=""/>
            </a:pPr>
            <a:r>
              <a:rPr lang="en-GB" sz="2800" b="0" strike="noStrike" spc="-1">
                <a:solidFill>
                  <a:srgbClr val="000000"/>
                </a:solidFill>
                <a:latin typeface="Calibri"/>
                <a:ea typeface="DejaVu Sans"/>
              </a:rPr>
              <a:t>An area of memory shared among the processes that wish to communicate</a:t>
            </a:r>
            <a:endParaRPr lang="en-IN" sz="2800" b="0" strike="noStrike" spc="-1">
              <a:latin typeface="Arial"/>
            </a:endParaRPr>
          </a:p>
          <a:p>
            <a:pPr algn="just">
              <a:lnSpc>
                <a:spcPct val="90000"/>
              </a:lnSpc>
            </a:pPr>
            <a:endParaRPr lang="en-IN" sz="2800" b="0" strike="noStrike" spc="-1">
              <a:latin typeface="Arial"/>
            </a:endParaRPr>
          </a:p>
          <a:p>
            <a:pPr marL="457200" indent="-455760" algn="just">
              <a:lnSpc>
                <a:spcPct val="90000"/>
              </a:lnSpc>
              <a:buClr>
                <a:srgbClr val="000000"/>
              </a:buClr>
              <a:buFont typeface="Wingdings" charset="2"/>
              <a:buChar char=""/>
            </a:pPr>
            <a:r>
              <a:rPr lang="en-GB" sz="2800" b="0" strike="noStrike" spc="-1">
                <a:solidFill>
                  <a:srgbClr val="000000"/>
                </a:solidFill>
                <a:latin typeface="Calibri"/>
                <a:ea typeface="DejaVu Sans"/>
              </a:rPr>
              <a:t>The communication is under the control of the users processes not the operating system</a:t>
            </a:r>
            <a:endParaRPr lang="en-IN" sz="2800" b="0" strike="noStrike" spc="-1">
              <a:latin typeface="Arial"/>
            </a:endParaRPr>
          </a:p>
          <a:p>
            <a:pPr algn="just">
              <a:lnSpc>
                <a:spcPct val="90000"/>
              </a:lnSpc>
            </a:pPr>
            <a:endParaRPr lang="en-IN" sz="2800" b="0" strike="noStrike" spc="-1">
              <a:latin typeface="Arial"/>
            </a:endParaRPr>
          </a:p>
          <a:p>
            <a:pPr marL="457200" indent="-455760" algn="just">
              <a:lnSpc>
                <a:spcPct val="90000"/>
              </a:lnSpc>
              <a:buClr>
                <a:srgbClr val="000000"/>
              </a:buClr>
              <a:buFont typeface="Wingdings" charset="2"/>
              <a:buChar char=""/>
            </a:pPr>
            <a:r>
              <a:rPr lang="en-GB" sz="2800" b="0" strike="noStrike" spc="-1">
                <a:solidFill>
                  <a:srgbClr val="000000"/>
                </a:solidFill>
                <a:latin typeface="Calibri"/>
                <a:ea typeface="DejaVu Sans"/>
              </a:rPr>
              <a:t>Provide mechanism that will allow the user processes to synchronize their actions when they access shared memory</a:t>
            </a:r>
            <a:endParaRPr lang="en-IN" sz="2800" b="0" strike="noStrike" spc="-1">
              <a:latin typeface="Arial"/>
            </a:endParaRPr>
          </a:p>
          <a:p>
            <a:pPr algn="just">
              <a:lnSpc>
                <a:spcPct val="90000"/>
              </a:lnSpc>
            </a:pPr>
            <a:endParaRPr lang="en-IN" sz="2800" b="0" strike="noStrike" spc="-1">
              <a:latin typeface="Arial"/>
            </a:endParaRPr>
          </a:p>
          <a:p>
            <a:pPr algn="just">
              <a:lnSpc>
                <a:spcPct val="90000"/>
              </a:lnSpc>
            </a:pPr>
            <a:endParaRPr lang="en-IN" sz="2800" b="0" strike="noStrike" spc="-1">
              <a:latin typeface="Arial"/>
            </a:endParaRPr>
          </a:p>
          <a:p>
            <a:pPr algn="just">
              <a:lnSpc>
                <a:spcPct val="90000"/>
              </a:lnSpc>
            </a:pPr>
            <a:endParaRPr lang="en-IN" sz="2800" b="0" strike="noStrike" spc="-1">
              <a:latin typeface="Arial"/>
            </a:endParaRPr>
          </a:p>
        </p:txBody>
      </p:sp>
      <p:sp>
        <p:nvSpPr>
          <p:cNvPr id="233"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IPC – Shared Memory</a:t>
            </a:r>
            <a:endParaRPr lang="en-IN" sz="4000" b="0" strike="noStrike" spc="-1">
              <a:latin typeface="Arial"/>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35" name="CustomShape 2"/>
          <p:cNvSpPr/>
          <p:nvPr/>
        </p:nvSpPr>
        <p:spPr>
          <a:xfrm>
            <a:off x="1182240" y="1486800"/>
            <a:ext cx="9410040" cy="568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90000"/>
              </a:lnSpc>
              <a:buClr>
                <a:srgbClr val="000000"/>
              </a:buClr>
              <a:buFont typeface="Wingdings" charset="2"/>
              <a:buChar char=""/>
            </a:pPr>
            <a:r>
              <a:rPr lang="en-GB" sz="2400" b="0" strike="noStrike" spc="-1">
                <a:solidFill>
                  <a:srgbClr val="000000"/>
                </a:solidFill>
                <a:latin typeface="Calibri"/>
                <a:ea typeface="DejaVu Sans"/>
              </a:rPr>
              <a:t>Mechanism for processes to communicate and to synchronize their actions</a:t>
            </a:r>
            <a:endParaRPr lang="en-IN" sz="2400" b="0" strike="noStrike" spc="-1">
              <a:latin typeface="Arial"/>
            </a:endParaRPr>
          </a:p>
          <a:p>
            <a:pPr>
              <a:lnSpc>
                <a:spcPct val="90000"/>
              </a:lnSpc>
            </a:pPr>
            <a:endParaRPr lang="en-IN" sz="2400" b="0" strike="noStrike" spc="-1">
              <a:latin typeface="Arial"/>
            </a:endParaRPr>
          </a:p>
          <a:p>
            <a:pPr marL="343080" indent="-341640">
              <a:lnSpc>
                <a:spcPct val="90000"/>
              </a:lnSpc>
              <a:buClr>
                <a:srgbClr val="FF0000"/>
              </a:buClr>
              <a:buFont typeface="Wingdings" charset="2"/>
              <a:buChar char=""/>
            </a:pPr>
            <a:r>
              <a:rPr lang="en-GB" sz="2400" b="0" strike="noStrike" spc="-1">
                <a:solidFill>
                  <a:srgbClr val="FF0000"/>
                </a:solidFill>
                <a:latin typeface="Calibri"/>
                <a:ea typeface="DejaVu Sans"/>
              </a:rPr>
              <a:t>Message system </a:t>
            </a:r>
            <a:r>
              <a:rPr lang="en-GB" sz="2400" b="0" strike="noStrike" spc="-1">
                <a:solidFill>
                  <a:srgbClr val="000000"/>
                </a:solidFill>
                <a:latin typeface="Calibri"/>
                <a:ea typeface="DejaVu Sans"/>
              </a:rPr>
              <a:t>– processes communicate with each other without resorting to shared variables, no sharing of address space</a:t>
            </a:r>
            <a:endParaRPr lang="en-IN" sz="2400" b="0" strike="noStrike" spc="-1">
              <a:latin typeface="Arial"/>
            </a:endParaRPr>
          </a:p>
          <a:p>
            <a:pPr>
              <a:lnSpc>
                <a:spcPct val="90000"/>
              </a:lnSpc>
            </a:pPr>
            <a:endParaRPr lang="en-IN" sz="2400" b="0" strike="noStrike" spc="-1">
              <a:latin typeface="Arial"/>
            </a:endParaRPr>
          </a:p>
          <a:p>
            <a:pPr marL="343080" indent="-341640">
              <a:lnSpc>
                <a:spcPct val="90000"/>
              </a:lnSpc>
              <a:buClr>
                <a:srgbClr val="000000"/>
              </a:buClr>
              <a:buFont typeface="Wingdings" charset="2"/>
              <a:buChar char=""/>
            </a:pPr>
            <a:r>
              <a:rPr lang="en-GB" sz="2400" b="0" strike="noStrike" spc="-1">
                <a:solidFill>
                  <a:srgbClr val="000000"/>
                </a:solidFill>
                <a:latin typeface="Calibri"/>
                <a:ea typeface="DejaVu Sans"/>
              </a:rPr>
              <a:t>IPC facility provides two operations:</a:t>
            </a:r>
            <a:endParaRPr lang="en-IN" sz="2400" b="0" strike="noStrike" spc="-1">
              <a:latin typeface="Arial"/>
            </a:endParaRPr>
          </a:p>
          <a:p>
            <a:pPr marL="800280" lvl="1" indent="-341640">
              <a:lnSpc>
                <a:spcPct val="90000"/>
              </a:lnSpc>
              <a:buClr>
                <a:srgbClr val="FF0000"/>
              </a:buClr>
              <a:buFont typeface="Wingdings" charset="2"/>
              <a:buChar char=""/>
            </a:pPr>
            <a:r>
              <a:rPr lang="en-GB" sz="2400" b="1" strike="noStrike" spc="-1">
                <a:solidFill>
                  <a:srgbClr val="FF0000"/>
                </a:solidFill>
                <a:latin typeface="Courier New"/>
                <a:ea typeface="DejaVu Sans"/>
              </a:rPr>
              <a:t>send(</a:t>
            </a:r>
            <a:r>
              <a:rPr lang="en-GB" sz="2400" b="1" i="1" strike="noStrike" spc="-1">
                <a:solidFill>
                  <a:srgbClr val="FF0000"/>
                </a:solidFill>
                <a:latin typeface="Courier New"/>
                <a:ea typeface="DejaVu Sans"/>
              </a:rPr>
              <a:t>message</a:t>
            </a:r>
            <a:r>
              <a:rPr lang="en-GB" sz="2400" b="1" strike="noStrike" spc="-1">
                <a:solidFill>
                  <a:srgbClr val="FF0000"/>
                </a:solidFill>
                <a:latin typeface="Courier New"/>
                <a:ea typeface="DejaVu Sans"/>
              </a:rPr>
              <a:t>)</a:t>
            </a:r>
            <a:endParaRPr lang="en-IN" sz="2400" b="0" strike="noStrike" spc="-1">
              <a:latin typeface="Arial"/>
            </a:endParaRPr>
          </a:p>
          <a:p>
            <a:pPr marL="800280" lvl="1" indent="-341640">
              <a:lnSpc>
                <a:spcPct val="90000"/>
              </a:lnSpc>
              <a:buClr>
                <a:srgbClr val="FF0000"/>
              </a:buClr>
              <a:buFont typeface="Wingdings" charset="2"/>
              <a:buChar char=""/>
            </a:pPr>
            <a:r>
              <a:rPr lang="en-GB" sz="2400" b="1" strike="noStrike" spc="-1">
                <a:solidFill>
                  <a:srgbClr val="FF0000"/>
                </a:solidFill>
                <a:latin typeface="Courier New"/>
                <a:ea typeface="DejaVu Sans"/>
              </a:rPr>
              <a:t>receive(</a:t>
            </a:r>
            <a:r>
              <a:rPr lang="en-GB" sz="2400" b="1" i="1" strike="noStrike" spc="-1">
                <a:solidFill>
                  <a:srgbClr val="FF0000"/>
                </a:solidFill>
                <a:latin typeface="Courier New"/>
                <a:ea typeface="DejaVu Sans"/>
              </a:rPr>
              <a:t>message</a:t>
            </a:r>
            <a:r>
              <a:rPr lang="en-GB" sz="2400" b="1" strike="noStrike" spc="-1">
                <a:solidFill>
                  <a:srgbClr val="FF0000"/>
                </a:solidFill>
                <a:latin typeface="Courier New"/>
                <a:ea typeface="DejaVu Sans"/>
              </a:rPr>
              <a:t>)</a:t>
            </a:r>
            <a:endParaRPr lang="en-IN" sz="2400" b="0" strike="noStrike" spc="-1">
              <a:latin typeface="Arial"/>
            </a:endParaRPr>
          </a:p>
          <a:p>
            <a:pPr>
              <a:lnSpc>
                <a:spcPct val="90000"/>
              </a:lnSpc>
            </a:pPr>
            <a:endParaRPr lang="en-IN" sz="2400" b="0" strike="noStrike" spc="-1">
              <a:latin typeface="Arial"/>
            </a:endParaRPr>
          </a:p>
          <a:p>
            <a:pPr marL="343080" indent="-341640">
              <a:lnSpc>
                <a:spcPct val="90000"/>
              </a:lnSpc>
              <a:buClr>
                <a:srgbClr val="000000"/>
              </a:buClr>
              <a:buFont typeface="Wingdings" charset="2"/>
              <a:buChar char=""/>
            </a:pPr>
            <a:r>
              <a:rPr lang="en-GB" sz="2400" b="0" strike="noStrike" spc="-1">
                <a:solidFill>
                  <a:srgbClr val="000000"/>
                </a:solidFill>
                <a:latin typeface="Calibri"/>
                <a:ea typeface="DejaVu Sans"/>
              </a:rPr>
              <a:t>The</a:t>
            </a:r>
            <a:r>
              <a:rPr lang="en-GB" sz="2400" b="0" i="1" strike="noStrike" spc="-1">
                <a:solidFill>
                  <a:srgbClr val="000000"/>
                </a:solidFill>
                <a:latin typeface="Calibri"/>
                <a:ea typeface="DejaVu Sans"/>
              </a:rPr>
              <a:t> message</a:t>
            </a:r>
            <a:r>
              <a:rPr lang="en-GB" sz="2400" b="0" strike="noStrike" spc="-1">
                <a:solidFill>
                  <a:srgbClr val="000000"/>
                </a:solidFill>
                <a:latin typeface="Calibri"/>
                <a:ea typeface="DejaVu Sans"/>
              </a:rPr>
              <a:t> size is either fixed or variable</a:t>
            </a:r>
            <a:endParaRPr lang="en-IN" sz="2400" b="0" strike="noStrike" spc="-1">
              <a:latin typeface="Arial"/>
            </a:endParaRPr>
          </a:p>
          <a:p>
            <a:pPr>
              <a:lnSpc>
                <a:spcPct val="90000"/>
              </a:lnSpc>
            </a:pPr>
            <a:endParaRPr lang="en-IN" sz="2400" b="0" strike="noStrike" spc="-1">
              <a:latin typeface="Arial"/>
            </a:endParaRPr>
          </a:p>
          <a:p>
            <a:pPr marL="343080" indent="-341640">
              <a:lnSpc>
                <a:spcPct val="90000"/>
              </a:lnSpc>
              <a:buClr>
                <a:srgbClr val="000000"/>
              </a:buClr>
              <a:buFont typeface="Wingdings" charset="2"/>
              <a:buChar char=""/>
            </a:pPr>
            <a:r>
              <a:rPr lang="en-GB" sz="2400" b="0" strike="noStrike" spc="-1">
                <a:solidFill>
                  <a:srgbClr val="000000"/>
                </a:solidFill>
                <a:latin typeface="Calibri"/>
                <a:ea typeface="DejaVu Sans"/>
              </a:rPr>
              <a:t>If processes </a:t>
            </a:r>
            <a:r>
              <a:rPr lang="en-GB" sz="2400" b="0" i="1" strike="noStrike" spc="-1">
                <a:solidFill>
                  <a:srgbClr val="000000"/>
                </a:solidFill>
                <a:latin typeface="Calibri"/>
                <a:ea typeface="DejaVu Sans"/>
              </a:rPr>
              <a:t>P</a:t>
            </a:r>
            <a:r>
              <a:rPr lang="en-GB" sz="2400" b="0" strike="noStrike" spc="-1">
                <a:solidFill>
                  <a:srgbClr val="000000"/>
                </a:solidFill>
                <a:latin typeface="Calibri"/>
                <a:ea typeface="DejaVu Sans"/>
              </a:rPr>
              <a:t> and </a:t>
            </a:r>
            <a:r>
              <a:rPr lang="en-GB" sz="2400" b="0" i="1" strike="noStrike" spc="-1">
                <a:solidFill>
                  <a:srgbClr val="000000"/>
                </a:solidFill>
                <a:latin typeface="Calibri"/>
                <a:ea typeface="DejaVu Sans"/>
              </a:rPr>
              <a:t>Q</a:t>
            </a:r>
            <a:r>
              <a:rPr lang="en-GB" sz="2400" b="0" strike="noStrike" spc="-1">
                <a:solidFill>
                  <a:srgbClr val="000000"/>
                </a:solidFill>
                <a:latin typeface="Calibri"/>
                <a:ea typeface="DejaVu Sans"/>
              </a:rPr>
              <a:t> wish to communicate, they need to:</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000000"/>
                </a:solidFill>
                <a:latin typeface="Calibri"/>
                <a:ea typeface="DejaVu Sans"/>
              </a:rPr>
              <a:t>Establish a </a:t>
            </a:r>
            <a:r>
              <a:rPr lang="en-GB" sz="2400" b="1" i="1" strike="noStrike" spc="-1">
                <a:solidFill>
                  <a:srgbClr val="000000"/>
                </a:solidFill>
                <a:latin typeface="Calibri"/>
                <a:ea typeface="DejaVu Sans"/>
              </a:rPr>
              <a:t>communication</a:t>
            </a:r>
            <a:r>
              <a:rPr lang="en-GB" sz="2400" b="1" strike="noStrike" spc="-1">
                <a:solidFill>
                  <a:srgbClr val="000000"/>
                </a:solidFill>
                <a:latin typeface="Calibri"/>
                <a:ea typeface="DejaVu Sans"/>
              </a:rPr>
              <a:t> </a:t>
            </a:r>
            <a:r>
              <a:rPr lang="en-GB" sz="2400" b="1" i="1" strike="noStrike" spc="-1">
                <a:solidFill>
                  <a:srgbClr val="000000"/>
                </a:solidFill>
                <a:latin typeface="Calibri"/>
                <a:ea typeface="DejaVu Sans"/>
              </a:rPr>
              <a:t>link</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between them</a:t>
            </a:r>
            <a:endParaRPr lang="en-IN" sz="2400" b="0" strike="noStrike" spc="-1">
              <a:latin typeface="Arial"/>
            </a:endParaRPr>
          </a:p>
          <a:p>
            <a:pPr marL="800280" lvl="1" indent="-341640">
              <a:lnSpc>
                <a:spcPct val="90000"/>
              </a:lnSpc>
              <a:buClr>
                <a:srgbClr val="000000"/>
              </a:buClr>
              <a:buFont typeface="Wingdings" charset="2"/>
              <a:buChar char=""/>
            </a:pPr>
            <a:r>
              <a:rPr lang="en-GB" sz="2400" b="0" strike="noStrike" spc="-1">
                <a:solidFill>
                  <a:srgbClr val="000000"/>
                </a:solidFill>
                <a:latin typeface="Calibri"/>
                <a:ea typeface="DejaVu Sans"/>
              </a:rPr>
              <a:t>Exchange messages via </a:t>
            </a:r>
            <a:r>
              <a:rPr lang="en-GB" sz="2400" b="0" strike="noStrike" spc="-1">
                <a:solidFill>
                  <a:srgbClr val="000000"/>
                </a:solidFill>
                <a:latin typeface="Courier New"/>
                <a:ea typeface="DejaVu Sans"/>
              </a:rPr>
              <a:t>send() </a:t>
            </a:r>
            <a:r>
              <a:rPr lang="en-GB" sz="2400" b="0" strike="noStrike" spc="-1">
                <a:solidFill>
                  <a:srgbClr val="000000"/>
                </a:solidFill>
                <a:latin typeface="Calibri"/>
                <a:ea typeface="DejaVu Sans"/>
              </a:rPr>
              <a:t>/ </a:t>
            </a:r>
            <a:r>
              <a:rPr lang="en-GB" sz="2400" b="0" strike="noStrike" spc="-1">
                <a:solidFill>
                  <a:srgbClr val="000000"/>
                </a:solidFill>
                <a:latin typeface="Courier New"/>
                <a:ea typeface="DejaVu Sans"/>
              </a:rPr>
              <a:t>receive()</a:t>
            </a:r>
            <a:endParaRPr lang="en-IN" sz="2400" b="0" strike="noStrike" spc="-1">
              <a:latin typeface="Arial"/>
            </a:endParaRPr>
          </a:p>
          <a:p>
            <a:pPr>
              <a:lnSpc>
                <a:spcPct val="90000"/>
              </a:lnSpc>
            </a:pPr>
            <a:endParaRPr lang="en-IN" sz="2400" b="0" strike="noStrike" spc="-1">
              <a:latin typeface="Arial"/>
            </a:endParaRPr>
          </a:p>
          <a:p>
            <a:pPr>
              <a:lnSpc>
                <a:spcPct val="90000"/>
              </a:lnSpc>
            </a:pPr>
            <a:endParaRPr lang="en-IN" sz="2400" b="0" strike="noStrike" spc="-1">
              <a:latin typeface="Arial"/>
            </a:endParaRPr>
          </a:p>
        </p:txBody>
      </p:sp>
      <p:sp>
        <p:nvSpPr>
          <p:cNvPr id="236"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IPC – Message Passing</a:t>
            </a:r>
            <a:endParaRPr lang="en-IN" sz="4000" b="0" strike="noStrike" spc="-1">
              <a:latin typeface="Aria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406440" y="49428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What OS Does? : System View</a:t>
            </a:r>
            <a:endParaRPr lang="en-IN" sz="4000" b="0" strike="noStrike" spc="-1">
              <a:latin typeface="Arial"/>
            </a:endParaRPr>
          </a:p>
        </p:txBody>
      </p:sp>
      <p:sp>
        <p:nvSpPr>
          <p:cNvPr id="205" name="CustomShape 2"/>
          <p:cNvSpPr/>
          <p:nvPr/>
        </p:nvSpPr>
        <p:spPr>
          <a:xfrm>
            <a:off x="1106640" y="1490040"/>
            <a:ext cx="10311480" cy="318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nSpc>
                <a:spcPct val="100000"/>
              </a:lnSpc>
              <a:spcBef>
                <a:spcPts val="839"/>
              </a:spcBef>
            </a:pPr>
            <a:endParaRPr lang="en-IN" sz="1800" b="0" strike="noStrike" spc="-1">
              <a:latin typeface="Arial"/>
            </a:endParaRPr>
          </a:p>
          <a:p>
            <a:pPr marL="343080" indent="-341640">
              <a:lnSpc>
                <a:spcPct val="100000"/>
              </a:lnSpc>
              <a:spcBef>
                <a:spcPts val="839"/>
              </a:spcBef>
              <a:buClr>
                <a:srgbClr val="993300"/>
              </a:buClr>
              <a:buSzPct val="90000"/>
              <a:buFont typeface="Wingdings" charset="2"/>
              <a:buChar char=""/>
            </a:pPr>
            <a:r>
              <a:rPr lang="en-GB" sz="2400" b="0" strike="noStrike" spc="-1">
                <a:solidFill>
                  <a:srgbClr val="000000"/>
                </a:solidFill>
                <a:latin typeface="Cambria"/>
                <a:ea typeface="MS PGothic"/>
              </a:rPr>
              <a:t>OS is a </a:t>
            </a:r>
            <a:r>
              <a:rPr lang="en-GB" sz="2400" b="1" strike="noStrike" spc="-1">
                <a:solidFill>
                  <a:srgbClr val="3366FF"/>
                </a:solidFill>
                <a:latin typeface="Cambria"/>
                <a:ea typeface="MS PGothic"/>
              </a:rPr>
              <a:t>resource allocator</a:t>
            </a:r>
            <a:endParaRPr lang="en-IN" sz="2400" b="0" strike="noStrike" spc="-1">
              <a:latin typeface="Arial"/>
            </a:endParaRPr>
          </a:p>
          <a:p>
            <a:pPr marL="800280" lvl="1" indent="-341640">
              <a:lnSpc>
                <a:spcPct val="100000"/>
              </a:lnSpc>
              <a:spcBef>
                <a:spcPts val="839"/>
              </a:spcBef>
              <a:buClr>
                <a:srgbClr val="CC6600"/>
              </a:buClr>
              <a:buSzPct val="80000"/>
              <a:buFont typeface="Wingdings" charset="2"/>
              <a:buChar char=""/>
            </a:pPr>
            <a:r>
              <a:rPr lang="en-GB" sz="2400" b="0" strike="noStrike" spc="-1">
                <a:solidFill>
                  <a:srgbClr val="000000"/>
                </a:solidFill>
                <a:latin typeface="Cambria"/>
                <a:ea typeface="MS PGothic"/>
              </a:rPr>
              <a:t>Manages all resources</a:t>
            </a:r>
            <a:endParaRPr lang="en-IN" sz="2400" b="0" strike="noStrike" spc="-1">
              <a:latin typeface="Arial"/>
            </a:endParaRPr>
          </a:p>
          <a:p>
            <a:pPr marL="800280" lvl="1" indent="-341640">
              <a:lnSpc>
                <a:spcPct val="100000"/>
              </a:lnSpc>
              <a:spcBef>
                <a:spcPts val="839"/>
              </a:spcBef>
              <a:buClr>
                <a:srgbClr val="CC6600"/>
              </a:buClr>
              <a:buSzPct val="80000"/>
              <a:buFont typeface="Wingdings" charset="2"/>
              <a:buChar char=""/>
            </a:pPr>
            <a:r>
              <a:rPr lang="en-GB" sz="2400" b="0" strike="noStrike" spc="-1">
                <a:solidFill>
                  <a:srgbClr val="000000"/>
                </a:solidFill>
                <a:latin typeface="Cambria"/>
                <a:ea typeface="MS PGothic"/>
              </a:rPr>
              <a:t>Decides between conflicting requests for efficient and fair resource use</a:t>
            </a:r>
            <a:endParaRPr lang="en-IN" sz="2400" b="0" strike="noStrike" spc="-1">
              <a:latin typeface="Arial"/>
            </a:endParaRPr>
          </a:p>
          <a:p>
            <a:pPr marL="343080" indent="-341640">
              <a:lnSpc>
                <a:spcPct val="100000"/>
              </a:lnSpc>
              <a:spcBef>
                <a:spcPts val="839"/>
              </a:spcBef>
              <a:buClr>
                <a:srgbClr val="993300"/>
              </a:buClr>
              <a:buSzPct val="90000"/>
              <a:buFont typeface="Wingdings" charset="2"/>
              <a:buChar char=""/>
            </a:pPr>
            <a:r>
              <a:rPr lang="en-GB" sz="2400" b="0" strike="noStrike" spc="-1">
                <a:solidFill>
                  <a:srgbClr val="000000"/>
                </a:solidFill>
                <a:latin typeface="Cambria"/>
                <a:ea typeface="MS PGothic"/>
              </a:rPr>
              <a:t>OS is a </a:t>
            </a:r>
            <a:r>
              <a:rPr lang="en-GB" sz="2400" b="1" strike="noStrike" spc="-1">
                <a:solidFill>
                  <a:srgbClr val="3366FF"/>
                </a:solidFill>
                <a:latin typeface="Cambria"/>
                <a:ea typeface="MS PGothic"/>
              </a:rPr>
              <a:t>control program</a:t>
            </a:r>
            <a:endParaRPr lang="en-IN" sz="2400" b="0" strike="noStrike" spc="-1">
              <a:latin typeface="Arial"/>
            </a:endParaRPr>
          </a:p>
          <a:p>
            <a:pPr marL="800280" lvl="1" indent="-341640">
              <a:lnSpc>
                <a:spcPct val="100000"/>
              </a:lnSpc>
              <a:spcBef>
                <a:spcPts val="839"/>
              </a:spcBef>
              <a:buClr>
                <a:srgbClr val="CC6600"/>
              </a:buClr>
              <a:buSzPct val="80000"/>
              <a:buFont typeface="Wingdings" charset="2"/>
              <a:buChar char=""/>
            </a:pPr>
            <a:r>
              <a:rPr lang="en-GB" sz="2400" b="0" strike="noStrike" spc="-1">
                <a:solidFill>
                  <a:srgbClr val="000000"/>
                </a:solidFill>
                <a:latin typeface="Cambria"/>
                <a:ea typeface="MS PGothic"/>
              </a:rPr>
              <a:t>Controls execution of user programs to prevent errors and improper use of the computer</a:t>
            </a:r>
            <a:endParaRPr lang="en-IN" sz="2400" b="0" strike="noStrike" spc="-1">
              <a:latin typeface="Arial"/>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38" name="CustomShape 2"/>
          <p:cNvSpPr/>
          <p:nvPr/>
        </p:nvSpPr>
        <p:spPr>
          <a:xfrm>
            <a:off x="1076040" y="1585440"/>
            <a:ext cx="10578960" cy="435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Processes must name each other explicitly:</a:t>
            </a:r>
            <a:endParaRPr lang="en-IN" sz="2800" b="0" strike="noStrike" spc="-1">
              <a:latin typeface="Arial"/>
            </a:endParaRPr>
          </a:p>
          <a:p>
            <a:pPr marL="914400" lvl="1" indent="-455760">
              <a:lnSpc>
                <a:spcPct val="100000"/>
              </a:lnSpc>
              <a:buClr>
                <a:srgbClr val="FF0000"/>
              </a:buClr>
              <a:buFont typeface="Wingdings" charset="2"/>
              <a:buChar char=""/>
            </a:pPr>
            <a:r>
              <a:rPr lang="en-GB" sz="2800" b="1" strike="noStrike" spc="-1">
                <a:solidFill>
                  <a:srgbClr val="FF0000"/>
                </a:solidFill>
                <a:latin typeface="Courier New"/>
                <a:ea typeface="DejaVu Sans"/>
              </a:rPr>
              <a:t>send (</a:t>
            </a:r>
            <a:r>
              <a:rPr lang="en-GB" sz="2800" b="1" i="1" strike="noStrike" spc="-1">
                <a:solidFill>
                  <a:srgbClr val="FF0000"/>
                </a:solidFill>
                <a:latin typeface="Courier New"/>
                <a:ea typeface="DejaVu Sans"/>
              </a:rPr>
              <a:t>P, message</a:t>
            </a:r>
            <a:r>
              <a:rPr lang="en-GB" sz="2800" b="1" strike="noStrike" spc="-1">
                <a:solidFill>
                  <a:srgbClr val="FF0000"/>
                </a:solidFill>
                <a:latin typeface="Courier New"/>
                <a:ea typeface="DejaVu Sans"/>
              </a:rPr>
              <a:t>) </a:t>
            </a:r>
            <a:r>
              <a:rPr lang="en-GB" sz="2800" b="0" strike="noStrike" spc="-1">
                <a:solidFill>
                  <a:srgbClr val="000000"/>
                </a:solidFill>
                <a:latin typeface="Calibri"/>
                <a:ea typeface="DejaVu Sans"/>
              </a:rPr>
              <a:t>– send a message to process P</a:t>
            </a:r>
            <a:endParaRPr lang="en-IN" sz="2800" b="0" strike="noStrike" spc="-1">
              <a:latin typeface="Arial"/>
            </a:endParaRPr>
          </a:p>
          <a:p>
            <a:pPr marL="914400" lvl="1" indent="-455760">
              <a:lnSpc>
                <a:spcPct val="100000"/>
              </a:lnSpc>
              <a:buClr>
                <a:srgbClr val="FF0000"/>
              </a:buClr>
              <a:buFont typeface="Wingdings" charset="2"/>
              <a:buChar char=""/>
            </a:pPr>
            <a:r>
              <a:rPr lang="en-GB" sz="2800" b="1" strike="noStrike" spc="-1">
                <a:solidFill>
                  <a:srgbClr val="FF0000"/>
                </a:solidFill>
                <a:latin typeface="Courier New"/>
                <a:ea typeface="DejaVu Sans"/>
              </a:rPr>
              <a:t>receive(</a:t>
            </a:r>
            <a:r>
              <a:rPr lang="en-GB" sz="2800" b="1" i="1" strike="noStrike" spc="-1">
                <a:solidFill>
                  <a:srgbClr val="FF0000"/>
                </a:solidFill>
                <a:latin typeface="Courier New"/>
                <a:ea typeface="DejaVu Sans"/>
              </a:rPr>
              <a:t>Q, message</a:t>
            </a:r>
            <a:r>
              <a:rPr lang="en-GB" sz="2800" b="1" strike="noStrike" spc="-1">
                <a:solidFill>
                  <a:srgbClr val="FF0000"/>
                </a:solidFill>
                <a:latin typeface="Courier New"/>
                <a:ea typeface="DejaVu Sans"/>
              </a:rPr>
              <a:t>) </a:t>
            </a:r>
            <a:r>
              <a:rPr lang="en-GB" sz="2800" b="0" strike="noStrike" spc="-1">
                <a:solidFill>
                  <a:srgbClr val="000000"/>
                </a:solidFill>
                <a:latin typeface="Calibri"/>
                <a:ea typeface="DejaVu Sans"/>
              </a:rPr>
              <a:t>– receive a message from process Q</a:t>
            </a:r>
            <a:endParaRPr lang="en-IN" sz="2800" b="0" strike="noStrike" spc="-1">
              <a:latin typeface="Arial"/>
            </a:endParaRPr>
          </a:p>
          <a:p>
            <a:pPr>
              <a:lnSpc>
                <a:spcPct val="100000"/>
              </a:lnSpc>
            </a:pP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Properties of communication link</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Links are established automatically</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Processes only need to know each other’s identity</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A link is associated with exactly one pair of communicating processes</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Between each pair there exists exactly one link</a:t>
            </a:r>
            <a:endParaRPr lang="en-IN" sz="2800" b="0" strike="noStrike" spc="-1">
              <a:latin typeface="Arial"/>
            </a:endParaRPr>
          </a:p>
        </p:txBody>
      </p:sp>
      <p:sp>
        <p:nvSpPr>
          <p:cNvPr id="239" name="CustomShape 3"/>
          <p:cNvSpPr/>
          <p:nvPr/>
        </p:nvSpPr>
        <p:spPr>
          <a:xfrm>
            <a:off x="1076040" y="0"/>
            <a:ext cx="730440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Message Passing – Direct Communication</a:t>
            </a:r>
            <a:endParaRPr lang="en-IN" sz="4000" b="0" strike="noStrike" spc="-1">
              <a:latin typeface="Arial"/>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41" name="CustomShape 2"/>
          <p:cNvSpPr/>
          <p:nvPr/>
        </p:nvSpPr>
        <p:spPr>
          <a:xfrm>
            <a:off x="1076040" y="1585440"/>
            <a:ext cx="9810000" cy="392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Messages are directed and received from mailboxes (also referred to as ports)</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Each mailbox has a unique ID</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Processes can communicate only if they share a mailbox</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Properties of communication link</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Link established only if processes share a common mailbox</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A link may be associated with many processes</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Each pair of processes may share several communication links, each link corresponds to one mailbox</a:t>
            </a:r>
            <a:endParaRPr lang="en-IN" sz="2800" b="0" strike="noStrike" spc="-1">
              <a:latin typeface="Arial"/>
            </a:endParaRPr>
          </a:p>
        </p:txBody>
      </p:sp>
      <p:sp>
        <p:nvSpPr>
          <p:cNvPr id="242" name="CustomShape 3"/>
          <p:cNvSpPr/>
          <p:nvPr/>
        </p:nvSpPr>
        <p:spPr>
          <a:xfrm>
            <a:off x="1076040" y="0"/>
            <a:ext cx="730440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Message Passing – Indirect Communication</a:t>
            </a:r>
            <a:endParaRPr lang="en-IN" sz="4000" b="0" strike="noStrike" spc="-1">
              <a:latin typeface="Arial"/>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44" name="CustomShape 2"/>
          <p:cNvSpPr/>
          <p:nvPr/>
        </p:nvSpPr>
        <p:spPr>
          <a:xfrm>
            <a:off x="749520" y="1602000"/>
            <a:ext cx="10864440" cy="307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Operations</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create a new mailbox (port)</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send and receive messages through mailbox</a:t>
            </a:r>
            <a:endParaRPr lang="en-IN" sz="2800" b="0" strike="noStrike" spc="-1">
              <a:latin typeface="Arial"/>
            </a:endParaRPr>
          </a:p>
          <a:p>
            <a:pPr marL="914400" lvl="1" indent="-455760">
              <a:lnSpc>
                <a:spcPct val="100000"/>
              </a:lnSpc>
              <a:buClr>
                <a:srgbClr val="000000"/>
              </a:buClr>
              <a:buFont typeface="Wingdings" charset="2"/>
              <a:buChar char=""/>
            </a:pPr>
            <a:r>
              <a:rPr lang="en-GB" sz="2800" b="0" strike="noStrike" spc="-1">
                <a:solidFill>
                  <a:srgbClr val="000000"/>
                </a:solidFill>
                <a:latin typeface="Calibri"/>
                <a:ea typeface="DejaVu Sans"/>
              </a:rPr>
              <a:t>destroy a mailbox</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Primitives are defined as:</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	</a:t>
            </a:r>
            <a:r>
              <a:rPr lang="en-GB" sz="2800" b="1" strike="noStrike" spc="-1">
                <a:solidFill>
                  <a:srgbClr val="FF0000"/>
                </a:solidFill>
                <a:latin typeface="Courier New"/>
                <a:ea typeface="DejaVu Sans"/>
              </a:rPr>
              <a:t>send(</a:t>
            </a:r>
            <a:r>
              <a:rPr lang="en-GB" sz="2800" b="1" i="1" strike="noStrike" spc="-1">
                <a:solidFill>
                  <a:srgbClr val="FF0000"/>
                </a:solidFill>
                <a:latin typeface="Courier New"/>
                <a:ea typeface="DejaVu Sans"/>
              </a:rPr>
              <a:t>A, message</a:t>
            </a:r>
            <a:r>
              <a:rPr lang="en-GB" sz="2800" b="1" strike="noStrike" spc="-1">
                <a:solidFill>
                  <a:srgbClr val="FF0000"/>
                </a:solidFill>
                <a:latin typeface="Courier New"/>
                <a:ea typeface="DejaVu Sans"/>
              </a:rPr>
              <a:t>) </a:t>
            </a:r>
            <a:r>
              <a:rPr lang="en-GB" sz="2800" b="0" strike="noStrike" spc="-1">
                <a:solidFill>
                  <a:srgbClr val="000000"/>
                </a:solidFill>
                <a:latin typeface="Calibri"/>
                <a:ea typeface="DejaVu Sans"/>
              </a:rPr>
              <a:t>– send a message to mailbox A</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	</a:t>
            </a:r>
            <a:r>
              <a:rPr lang="en-GB" sz="2800" b="1" strike="noStrike" spc="-1">
                <a:solidFill>
                  <a:srgbClr val="FF0000"/>
                </a:solidFill>
                <a:latin typeface="Courier New"/>
                <a:ea typeface="DejaVu Sans"/>
              </a:rPr>
              <a:t>receive(</a:t>
            </a:r>
            <a:r>
              <a:rPr lang="en-GB" sz="2800" b="1" i="1" strike="noStrike" spc="-1">
                <a:solidFill>
                  <a:srgbClr val="FF0000"/>
                </a:solidFill>
                <a:latin typeface="Courier New"/>
                <a:ea typeface="DejaVu Sans"/>
              </a:rPr>
              <a:t>A, message</a:t>
            </a:r>
            <a:r>
              <a:rPr lang="en-GB" sz="2800" b="1" strike="noStrike" spc="-1">
                <a:solidFill>
                  <a:srgbClr val="FF0000"/>
                </a:solidFill>
                <a:latin typeface="Courier New"/>
                <a:ea typeface="DejaVu Sans"/>
              </a:rPr>
              <a:t>) </a:t>
            </a:r>
            <a:r>
              <a:rPr lang="en-GB" sz="2800" b="0" strike="noStrike" spc="-1">
                <a:solidFill>
                  <a:srgbClr val="000000"/>
                </a:solidFill>
                <a:latin typeface="Calibri"/>
                <a:ea typeface="DejaVu Sans"/>
              </a:rPr>
              <a:t>– receive a message from mailbox A</a:t>
            </a:r>
            <a:endParaRPr lang="en-IN" sz="2800" b="0" strike="noStrike" spc="-1">
              <a:latin typeface="Arial"/>
            </a:endParaRPr>
          </a:p>
        </p:txBody>
      </p:sp>
      <p:sp>
        <p:nvSpPr>
          <p:cNvPr id="245" name="CustomShape 3"/>
          <p:cNvSpPr/>
          <p:nvPr/>
        </p:nvSpPr>
        <p:spPr>
          <a:xfrm>
            <a:off x="1076040" y="0"/>
            <a:ext cx="7304400" cy="130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Message Passing – Indirect Communication</a:t>
            </a:r>
            <a:endParaRPr lang="en-IN" sz="4000" b="0" strike="noStrike" spc="-1">
              <a:latin typeface="Arial"/>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47" name="CustomShape 2"/>
          <p:cNvSpPr/>
          <p:nvPr/>
        </p:nvSpPr>
        <p:spPr>
          <a:xfrm>
            <a:off x="1330560" y="1519560"/>
            <a:ext cx="9410040" cy="447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79440" indent="-378000">
              <a:lnSpc>
                <a:spcPct val="100000"/>
              </a:lnSpc>
              <a:buClr>
                <a:srgbClr val="000000"/>
              </a:buClr>
              <a:buFont typeface="Wingdings" charset="2"/>
              <a:buChar char=""/>
            </a:pPr>
            <a:r>
              <a:rPr lang="en-GB" sz="2400" b="0" strike="noStrike" spc="-1">
                <a:solidFill>
                  <a:srgbClr val="000000"/>
                </a:solidFill>
                <a:latin typeface="Calibri"/>
                <a:ea typeface="DejaVu Sans"/>
              </a:rPr>
              <a:t>Message passing may be either blocking or non-blocking</a:t>
            </a:r>
            <a:endParaRPr lang="en-IN" sz="2400" b="0" strike="noStrike" spc="-1">
              <a:latin typeface="Arial"/>
            </a:endParaRPr>
          </a:p>
          <a:p>
            <a:pPr marL="379440" indent="-378000">
              <a:lnSpc>
                <a:spcPct val="100000"/>
              </a:lnSpc>
              <a:buClr>
                <a:srgbClr val="3366FF"/>
              </a:buClr>
              <a:buFont typeface="Wingdings" charset="2"/>
              <a:buChar char=""/>
            </a:pPr>
            <a:r>
              <a:rPr lang="en-GB" sz="2400" b="1" strike="noStrike" spc="-1">
                <a:solidFill>
                  <a:srgbClr val="3366FF"/>
                </a:solidFill>
                <a:latin typeface="Calibri"/>
                <a:ea typeface="DejaVu Sans"/>
              </a:rPr>
              <a:t>Blocking</a:t>
            </a:r>
            <a:r>
              <a:rPr lang="en-GB" sz="2400" b="0" strike="noStrike" spc="-1">
                <a:solidFill>
                  <a:srgbClr val="000000"/>
                </a:solidFill>
                <a:latin typeface="Calibri"/>
                <a:ea typeface="DejaVu Sans"/>
              </a:rPr>
              <a:t> is considered </a:t>
            </a:r>
            <a:r>
              <a:rPr lang="en-GB" sz="2400" b="1" strike="noStrike" spc="-1">
                <a:solidFill>
                  <a:srgbClr val="3366FF"/>
                </a:solidFill>
                <a:latin typeface="Calibri"/>
                <a:ea typeface="DejaVu Sans"/>
              </a:rPr>
              <a:t>synchronous</a:t>
            </a:r>
            <a:endParaRPr lang="en-IN" sz="2400" b="0" strike="noStrike" spc="-1">
              <a:latin typeface="Arial"/>
            </a:endParaRPr>
          </a:p>
          <a:p>
            <a:pPr marL="798480" lvl="1" indent="-339840">
              <a:lnSpc>
                <a:spcPct val="100000"/>
              </a:lnSpc>
              <a:buClr>
                <a:srgbClr val="000000"/>
              </a:buClr>
              <a:buFont typeface="Wingdings" charset="2"/>
              <a:buChar char=""/>
            </a:pPr>
            <a:r>
              <a:rPr lang="en-GB" sz="2400" b="1" strike="noStrike" spc="-1">
                <a:solidFill>
                  <a:srgbClr val="000000"/>
                </a:solidFill>
                <a:latin typeface="Calibri"/>
                <a:ea typeface="DejaVu Sans"/>
              </a:rPr>
              <a:t>Blocking send </a:t>
            </a:r>
            <a:r>
              <a:rPr lang="en-GB" sz="2400" b="0" strike="noStrike" spc="-1">
                <a:solidFill>
                  <a:srgbClr val="000000"/>
                </a:solidFill>
                <a:latin typeface="Calibri"/>
                <a:ea typeface="DejaVu Sans"/>
              </a:rPr>
              <a:t>--</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the sender is blocked until the message is received by the receiving process or mailbox</a:t>
            </a:r>
            <a:endParaRPr lang="en-IN" sz="2400" b="0" strike="noStrike" spc="-1">
              <a:latin typeface="Arial"/>
            </a:endParaRPr>
          </a:p>
          <a:p>
            <a:pPr marL="798480" lvl="1" indent="-339840">
              <a:lnSpc>
                <a:spcPct val="100000"/>
              </a:lnSpc>
              <a:buClr>
                <a:srgbClr val="000000"/>
              </a:buClr>
              <a:buFont typeface="Wingdings" charset="2"/>
              <a:buChar char=""/>
            </a:pPr>
            <a:r>
              <a:rPr lang="en-GB" sz="2400" b="1" strike="noStrike" spc="-1">
                <a:solidFill>
                  <a:srgbClr val="000000"/>
                </a:solidFill>
                <a:latin typeface="Calibri"/>
                <a:ea typeface="DejaVu Sans"/>
              </a:rPr>
              <a:t>Blocking receive </a:t>
            </a:r>
            <a:r>
              <a:rPr lang="en-GB" sz="2400" b="0" strike="noStrike" spc="-1">
                <a:solidFill>
                  <a:srgbClr val="000000"/>
                </a:solidFill>
                <a:latin typeface="Calibri"/>
                <a:ea typeface="DejaVu Sans"/>
              </a:rPr>
              <a:t>--</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the receiver is  blocked until a message is available</a:t>
            </a:r>
            <a:endParaRPr lang="en-IN" sz="2400" b="0" strike="noStrike" spc="-1">
              <a:latin typeface="Arial"/>
            </a:endParaRPr>
          </a:p>
          <a:p>
            <a:pPr marL="379440" indent="-378000">
              <a:lnSpc>
                <a:spcPct val="100000"/>
              </a:lnSpc>
              <a:buClr>
                <a:srgbClr val="3366FF"/>
              </a:buClr>
              <a:buFont typeface="Wingdings" charset="2"/>
              <a:buChar char=""/>
            </a:pPr>
            <a:r>
              <a:rPr lang="en-GB" sz="2400" b="1" strike="noStrike" spc="-1">
                <a:solidFill>
                  <a:srgbClr val="3366FF"/>
                </a:solidFill>
                <a:latin typeface="Calibri"/>
                <a:ea typeface="DejaVu Sans"/>
              </a:rPr>
              <a:t>Non-blocking</a:t>
            </a:r>
            <a:r>
              <a:rPr lang="en-GB" sz="2400" b="0" strike="noStrike" spc="-1">
                <a:solidFill>
                  <a:srgbClr val="000000"/>
                </a:solidFill>
                <a:latin typeface="Calibri"/>
                <a:ea typeface="DejaVu Sans"/>
              </a:rPr>
              <a:t> is considered </a:t>
            </a:r>
            <a:r>
              <a:rPr lang="en-GB" sz="2400" b="1" strike="noStrike" spc="-1">
                <a:solidFill>
                  <a:srgbClr val="3366FF"/>
                </a:solidFill>
                <a:latin typeface="Calibri"/>
                <a:ea typeface="DejaVu Sans"/>
              </a:rPr>
              <a:t>asynchronous</a:t>
            </a:r>
            <a:endParaRPr lang="en-IN" sz="2400" b="0" strike="noStrike" spc="-1">
              <a:latin typeface="Arial"/>
            </a:endParaRPr>
          </a:p>
          <a:p>
            <a:pPr marL="798480" lvl="1" indent="-339840">
              <a:lnSpc>
                <a:spcPct val="100000"/>
              </a:lnSpc>
              <a:buClr>
                <a:srgbClr val="000000"/>
              </a:buClr>
              <a:buFont typeface="Wingdings" charset="2"/>
              <a:buChar char=""/>
            </a:pPr>
            <a:r>
              <a:rPr lang="en-GB" sz="2400" b="1" strike="noStrike" spc="-1">
                <a:solidFill>
                  <a:srgbClr val="000000"/>
                </a:solidFill>
                <a:latin typeface="Calibri"/>
                <a:ea typeface="DejaVu Sans"/>
              </a:rPr>
              <a:t>Non-blocking send</a:t>
            </a:r>
            <a:r>
              <a:rPr lang="en-GB" sz="2400" b="0" strike="noStrike" spc="-1">
                <a:solidFill>
                  <a:srgbClr val="000000"/>
                </a:solidFill>
                <a:latin typeface="Calibri"/>
                <a:ea typeface="DejaVu Sans"/>
              </a:rPr>
              <a:t> -- the sender sends the message and continues</a:t>
            </a:r>
            <a:endParaRPr lang="en-IN" sz="2400" b="0" strike="noStrike" spc="-1">
              <a:latin typeface="Arial"/>
            </a:endParaRPr>
          </a:p>
          <a:p>
            <a:pPr marL="798480" lvl="1" indent="-339840">
              <a:lnSpc>
                <a:spcPct val="100000"/>
              </a:lnSpc>
              <a:buClr>
                <a:srgbClr val="000000"/>
              </a:buClr>
              <a:buFont typeface="Wingdings" charset="2"/>
              <a:buChar char=""/>
            </a:pPr>
            <a:r>
              <a:rPr lang="en-GB" sz="2400" b="1" strike="noStrike" spc="-1">
                <a:solidFill>
                  <a:srgbClr val="000000"/>
                </a:solidFill>
                <a:latin typeface="Calibri"/>
                <a:ea typeface="DejaVu Sans"/>
              </a:rPr>
              <a:t>Non-blocking receive</a:t>
            </a:r>
            <a:r>
              <a:rPr lang="en-GB" sz="2400" b="0" strike="noStrike" spc="-1">
                <a:solidFill>
                  <a:srgbClr val="000000"/>
                </a:solidFill>
                <a:latin typeface="Calibri"/>
                <a:ea typeface="DejaVu Sans"/>
              </a:rPr>
              <a:t> -- the receiver receives:</a:t>
            </a:r>
            <a:endParaRPr lang="en-IN" sz="2400" b="0" strike="noStrike" spc="-1">
              <a:latin typeface="Arial"/>
            </a:endParaRPr>
          </a:p>
          <a:p>
            <a:pPr marL="1141560" lvl="2" indent="-339840">
              <a:lnSpc>
                <a:spcPct val="100000"/>
              </a:lnSpc>
              <a:buClr>
                <a:srgbClr val="000000"/>
              </a:buClr>
              <a:buFont typeface="Wingdings" charset="2"/>
              <a:buChar char=""/>
            </a:pPr>
            <a:r>
              <a:rPr lang="en-GB" sz="2400" b="0" strike="noStrike" spc="-1">
                <a:solidFill>
                  <a:srgbClr val="000000"/>
                </a:solidFill>
                <a:latin typeface="Calibri"/>
                <a:ea typeface="DejaVu Sans"/>
              </a:rPr>
              <a:t> A valid message,  or </a:t>
            </a:r>
            <a:endParaRPr lang="en-IN" sz="2400" b="0" strike="noStrike" spc="-1">
              <a:latin typeface="Arial"/>
            </a:endParaRPr>
          </a:p>
          <a:p>
            <a:pPr marL="1141560" lvl="2" indent="-339840">
              <a:lnSpc>
                <a:spcPct val="100000"/>
              </a:lnSpc>
              <a:buClr>
                <a:srgbClr val="000000"/>
              </a:buClr>
              <a:buFont typeface="Wingdings" charset="2"/>
              <a:buChar char=""/>
            </a:pPr>
            <a:r>
              <a:rPr lang="en-GB" sz="2400" b="0" strike="noStrike" spc="-1">
                <a:solidFill>
                  <a:srgbClr val="000000"/>
                </a:solidFill>
                <a:latin typeface="Calibri"/>
                <a:ea typeface="DejaVu Sans"/>
              </a:rPr>
              <a:t> Null message</a:t>
            </a:r>
            <a:endParaRPr lang="en-IN" sz="2400" b="0" strike="noStrike" spc="-1">
              <a:latin typeface="Arial"/>
            </a:endParaRPr>
          </a:p>
          <a:p>
            <a:pPr>
              <a:lnSpc>
                <a:spcPct val="100000"/>
              </a:lnSpc>
            </a:pPr>
            <a:endParaRPr lang="en-IN" sz="2400" b="0" strike="noStrike" spc="-1">
              <a:latin typeface="Arial"/>
            </a:endParaRPr>
          </a:p>
        </p:txBody>
      </p:sp>
      <p:sp>
        <p:nvSpPr>
          <p:cNvPr id="248"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Synchronization</a:t>
            </a:r>
            <a:endParaRPr lang="en-IN" sz="4000" b="0" strike="noStrike" spc="-1">
              <a:latin typeface="Arial"/>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50" name="CustomShape 2"/>
          <p:cNvSpPr/>
          <p:nvPr/>
        </p:nvSpPr>
        <p:spPr>
          <a:xfrm>
            <a:off x="741240" y="1519560"/>
            <a:ext cx="11136240" cy="3502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buClr>
                <a:srgbClr val="000000"/>
              </a:buClr>
              <a:buFont typeface="Wingdings" charset="2"/>
              <a:buChar char=""/>
            </a:pPr>
            <a:r>
              <a:rPr lang="en-GB" sz="2800" b="0" strike="noStrike" spc="-1">
                <a:solidFill>
                  <a:srgbClr val="000000"/>
                </a:solidFill>
                <a:latin typeface="Calibri"/>
                <a:ea typeface="DejaVu Sans"/>
              </a:rPr>
              <a:t>messages exchanged by communicating processes reside in a temporary queue</a:t>
            </a:r>
            <a:endParaRPr lang="en-IN" sz="2800" b="0" strike="noStrike" spc="-1">
              <a:latin typeface="Arial"/>
            </a:endParaRPr>
          </a:p>
          <a:p>
            <a:pPr marL="285840" indent="-284400">
              <a:lnSpc>
                <a:spcPct val="100000"/>
              </a:lnSpc>
              <a:buClr>
                <a:srgbClr val="000000"/>
              </a:buClr>
              <a:buFont typeface="Wingdings" charset="2"/>
              <a:buChar char=""/>
            </a:pPr>
            <a:r>
              <a:rPr lang="en-GB" sz="2800" b="0" strike="noStrike" spc="-1">
                <a:solidFill>
                  <a:srgbClr val="000000"/>
                </a:solidFill>
                <a:latin typeface="Calibri"/>
                <a:ea typeface="DejaVu Sans"/>
              </a:rPr>
              <a:t>implemented in one of three ways</a:t>
            </a:r>
            <a:endParaRPr lang="en-IN" sz="2800" b="0" strike="noStrike" spc="-1">
              <a:latin typeface="Arial"/>
            </a:endParaRPr>
          </a:p>
          <a:p>
            <a:pPr marL="743040" lvl="1" indent="-284400">
              <a:lnSpc>
                <a:spcPct val="100000"/>
              </a:lnSpc>
              <a:buClr>
                <a:srgbClr val="000000"/>
              </a:buClr>
              <a:buFont typeface="Wingdings" charset="2"/>
              <a:buChar char=""/>
            </a:pPr>
            <a:r>
              <a:rPr lang="en-GB" sz="2800" b="0" strike="noStrike" spc="-1">
                <a:solidFill>
                  <a:srgbClr val="000000"/>
                </a:solidFill>
                <a:latin typeface="Calibri"/>
                <a:ea typeface="DejaVu Sans"/>
              </a:rPr>
              <a:t>	</a:t>
            </a:r>
            <a:r>
              <a:rPr lang="en-GB" sz="2800" b="1" strike="noStrike" spc="-1">
                <a:solidFill>
                  <a:srgbClr val="FF0000"/>
                </a:solidFill>
                <a:latin typeface="Calibri"/>
                <a:ea typeface="DejaVu Sans"/>
              </a:rPr>
              <a:t>Zero capacity </a:t>
            </a:r>
            <a:r>
              <a:rPr lang="en-GB" sz="2800" b="0" strike="noStrike" spc="-1">
                <a:solidFill>
                  <a:srgbClr val="000000"/>
                </a:solidFill>
                <a:latin typeface="Calibri"/>
                <a:ea typeface="DejaVu Sans"/>
              </a:rPr>
              <a:t>– no messages are queued, link can’t have any waiting messages, sender must block until receiver receives message</a:t>
            </a:r>
            <a:endParaRPr lang="en-IN" sz="2800" b="0" strike="noStrike" spc="-1">
              <a:latin typeface="Arial"/>
            </a:endParaRPr>
          </a:p>
          <a:p>
            <a:pPr marL="743040" lvl="1" indent="-284400">
              <a:lnSpc>
                <a:spcPct val="100000"/>
              </a:lnSpc>
              <a:buClr>
                <a:srgbClr val="000000"/>
              </a:buClr>
              <a:buFont typeface="Wingdings" charset="2"/>
              <a:buChar char=""/>
            </a:pPr>
            <a:r>
              <a:rPr lang="en-GB" sz="2800" b="0" strike="noStrike" spc="-1">
                <a:solidFill>
                  <a:srgbClr val="000000"/>
                </a:solidFill>
                <a:latin typeface="Calibri"/>
                <a:ea typeface="DejaVu Sans"/>
              </a:rPr>
              <a:t>	</a:t>
            </a:r>
            <a:r>
              <a:rPr lang="en-GB" sz="2800" b="1" strike="noStrike" spc="-1">
                <a:solidFill>
                  <a:srgbClr val="FF0000"/>
                </a:solidFill>
                <a:latin typeface="Calibri"/>
                <a:ea typeface="DejaVu Sans"/>
              </a:rPr>
              <a:t>Bounded capacity </a:t>
            </a:r>
            <a:r>
              <a:rPr lang="en-GB" sz="2800" b="0" strike="noStrike" spc="-1">
                <a:solidFill>
                  <a:srgbClr val="000000"/>
                </a:solidFill>
                <a:latin typeface="Calibri"/>
                <a:ea typeface="DejaVu Sans"/>
              </a:rPr>
              <a:t>– queue is of finite length of </a:t>
            </a:r>
            <a:r>
              <a:rPr lang="en-GB" sz="2800" b="0" i="1" strike="noStrike" spc="-1">
                <a:solidFill>
                  <a:srgbClr val="000000"/>
                </a:solidFill>
                <a:latin typeface="Calibri"/>
                <a:ea typeface="DejaVu Sans"/>
              </a:rPr>
              <a:t>n</a:t>
            </a:r>
            <a:r>
              <a:rPr lang="en-GB" sz="2800" b="0" strike="noStrike" spc="-1">
                <a:solidFill>
                  <a:srgbClr val="000000"/>
                </a:solidFill>
                <a:latin typeface="Calibri"/>
                <a:ea typeface="DejaVu Sans"/>
              </a:rPr>
              <a:t> messages, sender need not block if queue is not full, sender must wait if queue full</a:t>
            </a:r>
            <a:endParaRPr lang="en-IN" sz="2800" b="0" strike="noStrike" spc="-1">
              <a:latin typeface="Arial"/>
            </a:endParaRPr>
          </a:p>
          <a:p>
            <a:pPr marL="743040" lvl="1" indent="-284400">
              <a:lnSpc>
                <a:spcPct val="100000"/>
              </a:lnSpc>
              <a:buClr>
                <a:srgbClr val="000000"/>
              </a:buClr>
              <a:buFont typeface="Wingdings" charset="2"/>
              <a:buChar char=""/>
            </a:pPr>
            <a:r>
              <a:rPr lang="en-GB" sz="2800" b="0" strike="noStrike" spc="-1">
                <a:solidFill>
                  <a:srgbClr val="000000"/>
                </a:solidFill>
                <a:latin typeface="Calibri"/>
                <a:ea typeface="DejaVu Sans"/>
              </a:rPr>
              <a:t>	</a:t>
            </a:r>
            <a:r>
              <a:rPr lang="en-GB" sz="2800" b="1" strike="noStrike" spc="-1">
                <a:solidFill>
                  <a:srgbClr val="FF0000"/>
                </a:solidFill>
                <a:latin typeface="Calibri"/>
                <a:ea typeface="DejaVu Sans"/>
              </a:rPr>
              <a:t>Unbounded capacity </a:t>
            </a:r>
            <a:r>
              <a:rPr lang="en-GB" sz="2800" b="0" strike="noStrike" spc="-1">
                <a:solidFill>
                  <a:srgbClr val="000000"/>
                </a:solidFill>
                <a:latin typeface="Calibri"/>
                <a:ea typeface="DejaVu Sans"/>
              </a:rPr>
              <a:t>– infinite length queue, sender never blocks</a:t>
            </a:r>
            <a:endParaRPr lang="en-IN" sz="2800" b="0" strike="noStrike" spc="-1">
              <a:latin typeface="Arial"/>
            </a:endParaRPr>
          </a:p>
        </p:txBody>
      </p:sp>
      <p:sp>
        <p:nvSpPr>
          <p:cNvPr id="251"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Buffering</a:t>
            </a:r>
            <a:endParaRPr lang="en-IN" sz="4000" b="0" strike="noStrike" spc="-1">
              <a:latin typeface="Arial"/>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477360" y="1514880"/>
            <a:ext cx="5563080" cy="13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1199"/>
              </a:spcBef>
              <a:buClr>
                <a:srgbClr val="000000"/>
              </a:buClr>
              <a:buFont typeface="Arial"/>
              <a:buChar char="•"/>
            </a:pPr>
            <a:r>
              <a:rPr lang="en-GB" sz="2400" b="0" strike="noStrike" spc="-1">
                <a:solidFill>
                  <a:srgbClr val="000000"/>
                </a:solidFill>
                <a:latin typeface="Calibri"/>
                <a:ea typeface="DejaVu Sans"/>
              </a:rPr>
              <a:t>asynchronous communication</a:t>
            </a:r>
            <a:endParaRPr lang="en-IN" sz="2400" b="0" strike="noStrike" spc="-1">
              <a:latin typeface="Arial"/>
            </a:endParaRPr>
          </a:p>
          <a:p>
            <a:pPr marL="343080" indent="-341640">
              <a:lnSpc>
                <a:spcPct val="100000"/>
              </a:lnSpc>
              <a:spcBef>
                <a:spcPts val="1199"/>
              </a:spcBef>
              <a:buClr>
                <a:srgbClr val="000000"/>
              </a:buClr>
              <a:buFont typeface="Arial"/>
              <a:buChar char="•"/>
            </a:pPr>
            <a:r>
              <a:rPr lang="en-GB" sz="2400" b="0" strike="noStrike" spc="-1">
                <a:solidFill>
                  <a:srgbClr val="000000"/>
                </a:solidFill>
                <a:latin typeface="Calibri"/>
                <a:ea typeface="DejaVu Sans"/>
              </a:rPr>
              <a:t>messages placed onto the queue are stored until the recipient retrieves them</a:t>
            </a:r>
            <a:endParaRPr lang="en-IN" sz="2400" b="0" strike="noStrike" spc="-1">
              <a:latin typeface="Arial"/>
            </a:endParaRPr>
          </a:p>
        </p:txBody>
      </p:sp>
      <p:sp>
        <p:nvSpPr>
          <p:cNvPr id="253" name="CustomShape 2"/>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Message Queue</a:t>
            </a:r>
            <a:endParaRPr lang="en-IN" sz="4000" b="0" strike="noStrike" spc="-1">
              <a:latin typeface="Arial"/>
            </a:endParaRPr>
          </a:p>
        </p:txBody>
      </p:sp>
      <p:pic>
        <p:nvPicPr>
          <p:cNvPr id="254" name="Picture 2"/>
          <p:cNvPicPr/>
          <p:nvPr/>
        </p:nvPicPr>
        <p:blipFill>
          <a:blip r:embed="rId2"/>
          <a:stretch>
            <a:fillRect/>
          </a:stretch>
        </p:blipFill>
        <p:spPr>
          <a:xfrm>
            <a:off x="969840" y="3567960"/>
            <a:ext cx="4666320" cy="1103760"/>
          </a:xfrm>
          <a:prstGeom prst="rect">
            <a:avLst/>
          </a:prstGeom>
          <a:ln>
            <a:noFill/>
          </a:ln>
        </p:spPr>
      </p:pic>
      <p:sp>
        <p:nvSpPr>
          <p:cNvPr id="255" name="CustomShape 3"/>
          <p:cNvSpPr/>
          <p:nvPr/>
        </p:nvSpPr>
        <p:spPr>
          <a:xfrm>
            <a:off x="6446160" y="1514880"/>
            <a:ext cx="5364360" cy="338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buClr>
                <a:srgbClr val="000000"/>
              </a:buClr>
              <a:buFont typeface="Arial"/>
              <a:buChar char="•"/>
            </a:pPr>
            <a:r>
              <a:rPr lang="en-GB" sz="2400" b="1" strike="noStrike" spc="-1">
                <a:solidFill>
                  <a:srgbClr val="000000"/>
                </a:solidFill>
                <a:latin typeface="Calibri"/>
                <a:ea typeface="DejaVu Sans"/>
              </a:rPr>
              <a:t>Step 1</a:t>
            </a:r>
            <a:r>
              <a:rPr lang="en-GB" sz="2400" b="0" strike="noStrike" spc="-1">
                <a:solidFill>
                  <a:srgbClr val="000000"/>
                </a:solidFill>
                <a:latin typeface="Calibri"/>
                <a:ea typeface="DejaVu Sans"/>
              </a:rPr>
              <a:t> − Create a message queue or connect to an already existing message queue (</a:t>
            </a:r>
            <a:r>
              <a:rPr lang="en-GB" sz="2400" b="0" strike="noStrike" spc="-1">
                <a:solidFill>
                  <a:srgbClr val="FF0000"/>
                </a:solidFill>
                <a:latin typeface="Calibri"/>
                <a:ea typeface="DejaVu Sans"/>
              </a:rPr>
              <a:t>msgget()</a:t>
            </a:r>
            <a:r>
              <a:rPr lang="en-GB" sz="2400" b="0" strike="noStrike" spc="-1">
                <a:solidFill>
                  <a:srgbClr val="000000"/>
                </a:solidFill>
                <a:latin typeface="Calibri"/>
                <a:ea typeface="DejaVu Sans"/>
              </a:rPr>
              <a:t>)</a:t>
            </a:r>
            <a:endParaRPr lang="en-IN" sz="2400" b="0" strike="noStrike" spc="-1">
              <a:latin typeface="Arial"/>
            </a:endParaRPr>
          </a:p>
          <a:p>
            <a:pPr marL="343080" indent="-341640">
              <a:lnSpc>
                <a:spcPct val="100000"/>
              </a:lnSpc>
              <a:buClr>
                <a:srgbClr val="000000"/>
              </a:buClr>
              <a:buFont typeface="Arial"/>
              <a:buChar char="•"/>
            </a:pPr>
            <a:r>
              <a:rPr lang="en-GB" sz="2400" b="1" strike="noStrike" spc="-1">
                <a:solidFill>
                  <a:srgbClr val="000000"/>
                </a:solidFill>
                <a:latin typeface="Calibri"/>
                <a:ea typeface="DejaVu Sans"/>
              </a:rPr>
              <a:t>Step 2</a:t>
            </a:r>
            <a:r>
              <a:rPr lang="en-GB" sz="2400" b="0" strike="noStrike" spc="-1">
                <a:solidFill>
                  <a:srgbClr val="000000"/>
                </a:solidFill>
                <a:latin typeface="Calibri"/>
                <a:ea typeface="DejaVu Sans"/>
              </a:rPr>
              <a:t> − Write into message queue (</a:t>
            </a:r>
            <a:r>
              <a:rPr lang="en-GB" sz="2400" b="0" strike="noStrike" spc="-1">
                <a:solidFill>
                  <a:srgbClr val="FF0000"/>
                </a:solidFill>
                <a:latin typeface="Calibri"/>
                <a:ea typeface="DejaVu Sans"/>
              </a:rPr>
              <a:t>msgsnd()</a:t>
            </a:r>
            <a:r>
              <a:rPr lang="en-GB" sz="2400" b="0" strike="noStrike" spc="-1">
                <a:solidFill>
                  <a:srgbClr val="000000"/>
                </a:solidFill>
                <a:latin typeface="Calibri"/>
                <a:ea typeface="DejaVu Sans"/>
              </a:rPr>
              <a:t>)</a:t>
            </a:r>
            <a:endParaRPr lang="en-IN" sz="2400" b="0" strike="noStrike" spc="-1">
              <a:latin typeface="Arial"/>
            </a:endParaRPr>
          </a:p>
          <a:p>
            <a:pPr marL="343080" indent="-341640">
              <a:lnSpc>
                <a:spcPct val="100000"/>
              </a:lnSpc>
              <a:buClr>
                <a:srgbClr val="000000"/>
              </a:buClr>
              <a:buFont typeface="Arial"/>
              <a:buChar char="•"/>
            </a:pPr>
            <a:r>
              <a:rPr lang="en-GB" sz="2400" b="1" strike="noStrike" spc="-1">
                <a:solidFill>
                  <a:srgbClr val="000000"/>
                </a:solidFill>
                <a:latin typeface="Calibri"/>
                <a:ea typeface="DejaVu Sans"/>
              </a:rPr>
              <a:t>Step 3</a:t>
            </a:r>
            <a:r>
              <a:rPr lang="en-GB" sz="2400" b="0" strike="noStrike" spc="-1">
                <a:solidFill>
                  <a:srgbClr val="000000"/>
                </a:solidFill>
                <a:latin typeface="Calibri"/>
                <a:ea typeface="DejaVu Sans"/>
              </a:rPr>
              <a:t> − Read from the message queue (</a:t>
            </a:r>
            <a:r>
              <a:rPr lang="en-GB" sz="2400" b="0" strike="noStrike" spc="-1">
                <a:solidFill>
                  <a:srgbClr val="FF0000"/>
                </a:solidFill>
                <a:latin typeface="Calibri"/>
                <a:ea typeface="DejaVu Sans"/>
              </a:rPr>
              <a:t>msgrcv()</a:t>
            </a:r>
            <a:r>
              <a:rPr lang="en-GB" sz="2400" b="0" strike="noStrike" spc="-1">
                <a:solidFill>
                  <a:srgbClr val="000000"/>
                </a:solidFill>
                <a:latin typeface="Calibri"/>
                <a:ea typeface="DejaVu Sans"/>
              </a:rPr>
              <a:t>)</a:t>
            </a:r>
            <a:endParaRPr lang="en-IN" sz="2400" b="0" strike="noStrike" spc="-1">
              <a:latin typeface="Arial"/>
            </a:endParaRPr>
          </a:p>
          <a:p>
            <a:pPr marL="343080" indent="-341640">
              <a:lnSpc>
                <a:spcPct val="100000"/>
              </a:lnSpc>
              <a:buClr>
                <a:srgbClr val="000000"/>
              </a:buClr>
              <a:buFont typeface="Arial"/>
              <a:buChar char="•"/>
            </a:pPr>
            <a:r>
              <a:rPr lang="en-GB" sz="2400" b="1" strike="noStrike" spc="-1">
                <a:solidFill>
                  <a:srgbClr val="000000"/>
                </a:solidFill>
                <a:latin typeface="Calibri"/>
                <a:ea typeface="DejaVu Sans"/>
              </a:rPr>
              <a:t>Step 4</a:t>
            </a:r>
            <a:r>
              <a:rPr lang="en-GB" sz="2400" b="0" strike="noStrike" spc="-1">
                <a:solidFill>
                  <a:srgbClr val="000000"/>
                </a:solidFill>
                <a:latin typeface="Calibri"/>
                <a:ea typeface="DejaVu Sans"/>
              </a:rPr>
              <a:t> − Perform control operations on the message queue (</a:t>
            </a:r>
            <a:r>
              <a:rPr lang="en-GB" sz="2400" b="0" strike="noStrike" spc="-1">
                <a:solidFill>
                  <a:srgbClr val="FF0000"/>
                </a:solidFill>
                <a:latin typeface="Calibri"/>
                <a:ea typeface="DejaVu Sans"/>
              </a:rPr>
              <a:t>msgctl()</a:t>
            </a:r>
            <a:r>
              <a:rPr lang="en-GB" sz="2400" b="0" strike="noStrike" spc="-1">
                <a:solidFill>
                  <a:srgbClr val="000000"/>
                </a:solidFill>
                <a:latin typeface="Calibri"/>
                <a:ea typeface="DejaVu Sans"/>
              </a:rPr>
              <a:t>)</a:t>
            </a:r>
            <a:endParaRPr lang="en-IN" sz="2400" b="0" strike="noStrike" spc="-1">
              <a:latin typeface="Arial"/>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57" name="CustomShape 2"/>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Context Switch</a:t>
            </a:r>
            <a:endParaRPr lang="en-IN" sz="4000" b="0" strike="noStrike" spc="-1">
              <a:latin typeface="Arial"/>
            </a:endParaRPr>
          </a:p>
        </p:txBody>
      </p:sp>
      <p:pic>
        <p:nvPicPr>
          <p:cNvPr id="258" name="Picture 9"/>
          <p:cNvPicPr/>
          <p:nvPr/>
        </p:nvPicPr>
        <p:blipFill>
          <a:blip r:embed="rId2"/>
          <a:srcRect l="6238" r="13360"/>
          <a:stretch>
            <a:fillRect/>
          </a:stretch>
        </p:blipFill>
        <p:spPr>
          <a:xfrm>
            <a:off x="6087600" y="1566360"/>
            <a:ext cx="5625000" cy="4678560"/>
          </a:xfrm>
          <a:prstGeom prst="rect">
            <a:avLst/>
          </a:prstGeom>
          <a:ln w="88920">
            <a:solidFill>
              <a:srgbClr val="FFFFFF"/>
            </a:solidFill>
            <a:miter/>
          </a:ln>
          <a:effectLst>
            <a:outerShdw>
              <a:srgbClr val="000000">
                <a:alpha val="43000"/>
              </a:srgbClr>
            </a:outerShdw>
          </a:effectLst>
        </p:spPr>
      </p:pic>
      <p:sp>
        <p:nvSpPr>
          <p:cNvPr id="259" name="CustomShape 3"/>
          <p:cNvSpPr/>
          <p:nvPr/>
        </p:nvSpPr>
        <p:spPr>
          <a:xfrm>
            <a:off x="321120" y="1459440"/>
            <a:ext cx="5353200" cy="484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When CPU switches to another process, system must </a:t>
            </a:r>
            <a:r>
              <a:rPr lang="en-GB" sz="2400" b="1" strike="noStrike" spc="-1">
                <a:solidFill>
                  <a:srgbClr val="3366FF"/>
                </a:solidFill>
                <a:latin typeface="Calibri"/>
                <a:ea typeface="DejaVu Sans"/>
              </a:rPr>
              <a:t>save state </a:t>
            </a:r>
            <a:r>
              <a:rPr lang="en-GB" sz="2400" b="0" strike="noStrike" spc="-1">
                <a:solidFill>
                  <a:srgbClr val="000000"/>
                </a:solidFill>
                <a:latin typeface="Calibri"/>
                <a:ea typeface="DejaVu Sans"/>
              </a:rPr>
              <a:t>of the old process and load the </a:t>
            </a:r>
            <a:r>
              <a:rPr lang="en-GB" sz="2400" b="1" strike="noStrike" spc="-1">
                <a:solidFill>
                  <a:srgbClr val="3366FF"/>
                </a:solidFill>
                <a:latin typeface="Calibri"/>
                <a:ea typeface="DejaVu Sans"/>
              </a:rPr>
              <a:t>state </a:t>
            </a:r>
            <a:r>
              <a:rPr lang="en-GB" sz="2400" b="0" strike="noStrike" spc="-1">
                <a:solidFill>
                  <a:srgbClr val="000000"/>
                </a:solidFill>
                <a:latin typeface="Calibri"/>
                <a:ea typeface="DejaVu Sans"/>
              </a:rPr>
              <a:t>for the new process via a </a:t>
            </a:r>
            <a:r>
              <a:rPr lang="en-GB" sz="2400" b="1" strike="noStrike" spc="-1">
                <a:solidFill>
                  <a:srgbClr val="3366FF"/>
                </a:solidFill>
                <a:latin typeface="Calibri"/>
                <a:ea typeface="DejaVu Sans"/>
              </a:rPr>
              <a:t>context switch</a:t>
            </a:r>
            <a:endParaRPr lang="en-IN" sz="2400" b="0" strike="noStrike" spc="-1">
              <a:latin typeface="Arial"/>
            </a:endParaRPr>
          </a:p>
          <a:p>
            <a:pPr marL="343080" indent="-341640">
              <a:lnSpc>
                <a:spcPct val="100000"/>
              </a:lnSpc>
              <a:buClr>
                <a:srgbClr val="3366FF"/>
              </a:buClr>
              <a:buFont typeface="Wingdings" charset="2"/>
              <a:buChar char=""/>
            </a:pPr>
            <a:r>
              <a:rPr lang="en-GB" sz="2400" b="1" strike="noStrike" spc="-1">
                <a:solidFill>
                  <a:srgbClr val="3366FF"/>
                </a:solidFill>
                <a:latin typeface="Calibri"/>
                <a:ea typeface="DejaVu Sans"/>
              </a:rPr>
              <a:t>Context </a:t>
            </a:r>
            <a:r>
              <a:rPr lang="en-GB" sz="2400" b="0" strike="noStrike" spc="-1">
                <a:solidFill>
                  <a:srgbClr val="000000"/>
                </a:solidFill>
                <a:latin typeface="Calibri"/>
                <a:ea typeface="DejaVu Sans"/>
              </a:rPr>
              <a:t>of a process represented in the PCB (CPU registers contents, process state, memory management info.)</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Context-switch time is overhead; system does no useful work while switching</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Time is dependent on hardware support</a:t>
            </a:r>
            <a:endParaRPr lang="en-IN" sz="2400" b="0" strike="noStrike" spc="-1">
              <a:latin typeface="Arial"/>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61" name="CustomShape 2"/>
          <p:cNvSpPr/>
          <p:nvPr/>
        </p:nvSpPr>
        <p:spPr>
          <a:xfrm>
            <a:off x="1076040" y="1495080"/>
            <a:ext cx="10546920" cy="435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Maximize CPU use, quickly switch processes onto CPU for time sharing</a:t>
            </a:r>
            <a:endParaRPr lang="en-IN" sz="2800" b="0" strike="noStrike" spc="-1">
              <a:latin typeface="Arial"/>
            </a:endParaRPr>
          </a:p>
          <a:p>
            <a:pPr marL="457200" indent="-455760">
              <a:lnSpc>
                <a:spcPct val="100000"/>
              </a:lnSpc>
              <a:buClr>
                <a:srgbClr val="FF0000"/>
              </a:buClr>
              <a:buFont typeface="Wingdings" charset="2"/>
              <a:buChar char=""/>
            </a:pPr>
            <a:r>
              <a:rPr lang="en-GB" sz="2800" b="1" strike="noStrike" spc="-1">
                <a:solidFill>
                  <a:srgbClr val="FF0000"/>
                </a:solidFill>
                <a:latin typeface="Calibri"/>
                <a:ea typeface="DejaVu Sans"/>
              </a:rPr>
              <a:t>Process scheduler </a:t>
            </a:r>
            <a:r>
              <a:rPr lang="en-GB" sz="2800" b="0" strike="noStrike" spc="-1">
                <a:solidFill>
                  <a:srgbClr val="000000"/>
                </a:solidFill>
                <a:latin typeface="Calibri"/>
                <a:ea typeface="DejaVu Sans"/>
              </a:rPr>
              <a:t>selects among available processes for next execution on CPU</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Maintains </a:t>
            </a:r>
            <a:r>
              <a:rPr lang="en-GB" sz="2800" b="1" strike="noStrike" spc="-1">
                <a:solidFill>
                  <a:srgbClr val="FF0000"/>
                </a:solidFill>
                <a:latin typeface="Calibri"/>
                <a:ea typeface="DejaVu Sans"/>
              </a:rPr>
              <a:t>scheduling queues </a:t>
            </a:r>
            <a:r>
              <a:rPr lang="en-GB" sz="2800" b="0" strike="noStrike" spc="-1">
                <a:solidFill>
                  <a:srgbClr val="000000"/>
                </a:solidFill>
                <a:latin typeface="Calibri"/>
                <a:ea typeface="DejaVu Sans"/>
              </a:rPr>
              <a:t>of processes</a:t>
            </a:r>
            <a:endParaRPr lang="en-IN" sz="2800" b="0" strike="noStrike" spc="-1">
              <a:latin typeface="Arial"/>
            </a:endParaRPr>
          </a:p>
          <a:p>
            <a:pPr marL="914400" lvl="1" indent="-455760">
              <a:lnSpc>
                <a:spcPct val="100000"/>
              </a:lnSpc>
              <a:buClr>
                <a:srgbClr val="FF0000"/>
              </a:buClr>
              <a:buFont typeface="Wingdings" charset="2"/>
              <a:buChar char=""/>
            </a:pPr>
            <a:r>
              <a:rPr lang="en-GB" sz="2800" b="1" strike="noStrike" spc="-1">
                <a:solidFill>
                  <a:srgbClr val="FF0000"/>
                </a:solidFill>
                <a:latin typeface="Calibri"/>
                <a:ea typeface="DejaVu Sans"/>
              </a:rPr>
              <a:t>Job queue </a:t>
            </a:r>
            <a:r>
              <a:rPr lang="en-GB" sz="2800" b="0" strike="noStrike" spc="-1">
                <a:solidFill>
                  <a:srgbClr val="000000"/>
                </a:solidFill>
                <a:latin typeface="Calibri"/>
                <a:ea typeface="DejaVu Sans"/>
              </a:rPr>
              <a:t>– set of all processes in the system</a:t>
            </a:r>
            <a:endParaRPr lang="en-IN" sz="2800" b="0" strike="noStrike" spc="-1">
              <a:latin typeface="Arial"/>
            </a:endParaRPr>
          </a:p>
          <a:p>
            <a:pPr marL="914400" lvl="1" indent="-455760">
              <a:lnSpc>
                <a:spcPct val="100000"/>
              </a:lnSpc>
              <a:buClr>
                <a:srgbClr val="FF0000"/>
              </a:buClr>
              <a:buFont typeface="Wingdings" charset="2"/>
              <a:buChar char=""/>
            </a:pPr>
            <a:r>
              <a:rPr lang="en-GB" sz="2800" b="1" strike="noStrike" spc="-1">
                <a:solidFill>
                  <a:srgbClr val="FF0000"/>
                </a:solidFill>
                <a:latin typeface="Calibri"/>
                <a:ea typeface="DejaVu Sans"/>
              </a:rPr>
              <a:t>Ready queue </a:t>
            </a:r>
            <a:r>
              <a:rPr lang="en-GB" sz="2800" b="0" strike="noStrike" spc="-1">
                <a:solidFill>
                  <a:srgbClr val="000000"/>
                </a:solidFill>
                <a:latin typeface="Calibri"/>
                <a:ea typeface="DejaVu Sans"/>
              </a:rPr>
              <a:t>– set of all processes residing in main memory, ready and waiting to execute, generally stored as a linked list</a:t>
            </a:r>
            <a:endParaRPr lang="en-IN" sz="2800" b="0" strike="noStrike" spc="-1">
              <a:latin typeface="Arial"/>
            </a:endParaRPr>
          </a:p>
          <a:p>
            <a:pPr marL="914400" lvl="1" indent="-455760">
              <a:lnSpc>
                <a:spcPct val="100000"/>
              </a:lnSpc>
              <a:buClr>
                <a:srgbClr val="FF0000"/>
              </a:buClr>
              <a:buFont typeface="Wingdings" charset="2"/>
              <a:buChar char=""/>
            </a:pPr>
            <a:r>
              <a:rPr lang="en-GB" sz="2800" b="1" strike="noStrike" spc="-1">
                <a:solidFill>
                  <a:srgbClr val="FF0000"/>
                </a:solidFill>
                <a:latin typeface="Calibri"/>
                <a:ea typeface="DejaVu Sans"/>
              </a:rPr>
              <a:t>Device queues </a:t>
            </a:r>
            <a:r>
              <a:rPr lang="en-GB" sz="2800" b="0" strike="noStrike" spc="-1">
                <a:solidFill>
                  <a:srgbClr val="000000"/>
                </a:solidFill>
                <a:latin typeface="Calibri"/>
                <a:ea typeface="DejaVu Sans"/>
              </a:rPr>
              <a:t>– set of processes waiting for an I/O device</a:t>
            </a:r>
            <a:endParaRPr lang="en-IN" sz="2800" b="0" strike="noStrike" spc="-1">
              <a:latin typeface="Arial"/>
            </a:endParaRPr>
          </a:p>
          <a:p>
            <a:pPr marL="457200" indent="-455760">
              <a:lnSpc>
                <a:spcPct val="100000"/>
              </a:lnSpc>
              <a:buClr>
                <a:srgbClr val="000000"/>
              </a:buClr>
              <a:buFont typeface="Wingdings" charset="2"/>
              <a:buChar char=""/>
            </a:pPr>
            <a:r>
              <a:rPr lang="en-GB" sz="2800" b="0" strike="noStrike" spc="-1">
                <a:solidFill>
                  <a:srgbClr val="000000"/>
                </a:solidFill>
                <a:latin typeface="Calibri"/>
                <a:ea typeface="DejaVu Sans"/>
              </a:rPr>
              <a:t>Processes migrate among the various queues</a:t>
            </a:r>
            <a:endParaRPr lang="en-IN" sz="2800" b="0" strike="noStrike" spc="-1">
              <a:latin typeface="Arial"/>
            </a:endParaRPr>
          </a:p>
        </p:txBody>
      </p:sp>
      <p:sp>
        <p:nvSpPr>
          <p:cNvPr id="262"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Scheduling</a:t>
            </a:r>
            <a:endParaRPr lang="en-IN" sz="4000" b="0" strike="noStrike" spc="-1">
              <a:latin typeface="Arial"/>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64" name="CustomShape 2"/>
          <p:cNvSpPr/>
          <p:nvPr/>
        </p:nvSpPr>
        <p:spPr>
          <a:xfrm>
            <a:off x="1681200" y="4824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Various Queues</a:t>
            </a:r>
            <a:endParaRPr lang="en-IN" sz="4000" b="0" strike="noStrike" spc="-1">
              <a:latin typeface="Arial"/>
            </a:endParaRPr>
          </a:p>
        </p:txBody>
      </p:sp>
      <p:pic>
        <p:nvPicPr>
          <p:cNvPr id="265" name="Picture 7"/>
          <p:cNvPicPr/>
          <p:nvPr/>
        </p:nvPicPr>
        <p:blipFill>
          <a:blip r:embed="rId2"/>
          <a:stretch>
            <a:fillRect/>
          </a:stretch>
        </p:blipFill>
        <p:spPr>
          <a:xfrm>
            <a:off x="2558880" y="1412280"/>
            <a:ext cx="5821560" cy="5019840"/>
          </a:xfrm>
          <a:prstGeom prst="rect">
            <a:avLst/>
          </a:prstGeom>
          <a:ln>
            <a:noFill/>
          </a:ln>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67" name="CustomShape 2"/>
          <p:cNvSpPr/>
          <p:nvPr/>
        </p:nvSpPr>
        <p:spPr>
          <a:xfrm>
            <a:off x="1681200" y="4824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Process Scheduling</a:t>
            </a:r>
            <a:endParaRPr lang="en-IN" sz="4000" b="0" strike="noStrike" spc="-1">
              <a:latin typeface="Arial"/>
            </a:endParaRPr>
          </a:p>
        </p:txBody>
      </p:sp>
      <p:pic>
        <p:nvPicPr>
          <p:cNvPr id="268" name="Picture 4"/>
          <p:cNvPicPr/>
          <p:nvPr/>
        </p:nvPicPr>
        <p:blipFill>
          <a:blip r:embed="rId2"/>
          <a:stretch>
            <a:fillRect/>
          </a:stretch>
        </p:blipFill>
        <p:spPr>
          <a:xfrm>
            <a:off x="4354200" y="1703520"/>
            <a:ext cx="6545520" cy="3780000"/>
          </a:xfrm>
          <a:prstGeom prst="rect">
            <a:avLst/>
          </a:prstGeom>
          <a:ln>
            <a:noFill/>
          </a:ln>
        </p:spPr>
      </p:pic>
      <p:sp>
        <p:nvSpPr>
          <p:cNvPr id="269" name="CustomShape 3"/>
          <p:cNvSpPr/>
          <p:nvPr/>
        </p:nvSpPr>
        <p:spPr>
          <a:xfrm>
            <a:off x="980280" y="3067920"/>
            <a:ext cx="2865240" cy="1390680"/>
          </a:xfrm>
          <a:prstGeom prst="notchedRightArrow">
            <a:avLst>
              <a:gd name="adj1" fmla="val 50000"/>
              <a:gd name="adj2" fmla="val 50000"/>
            </a:avLst>
          </a:prstGeom>
          <a:solidFill>
            <a:srgbClr val="5B9BD5"/>
          </a:solidFill>
          <a:ln w="25560">
            <a:solidFill>
              <a:srgbClr val="43729D"/>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GB" sz="1800" b="1" strike="noStrike" spc="-1">
                <a:solidFill>
                  <a:srgbClr val="FFFFFF"/>
                </a:solidFill>
                <a:latin typeface="Calibri"/>
                <a:ea typeface="DejaVu Sans"/>
              </a:rPr>
              <a:t>Queueing Diagram</a:t>
            </a:r>
            <a:endParaRPr lang="en-IN" sz="1800" b="0" strike="noStrike" spc="-1">
              <a:latin typeface="Aria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406440" y="49428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How do we define OS?</a:t>
            </a:r>
            <a:endParaRPr lang="en-IN" sz="4000" b="0" strike="noStrike" spc="-1">
              <a:latin typeface="Arial"/>
            </a:endParaRPr>
          </a:p>
        </p:txBody>
      </p:sp>
      <p:sp>
        <p:nvSpPr>
          <p:cNvPr id="207" name="CustomShape 2"/>
          <p:cNvSpPr/>
          <p:nvPr/>
        </p:nvSpPr>
        <p:spPr>
          <a:xfrm>
            <a:off x="1106640" y="1490040"/>
            <a:ext cx="103114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285840" indent="-284400">
              <a:lnSpc>
                <a:spcPct val="100000"/>
              </a:lnSpc>
              <a:buClr>
                <a:srgbClr val="C00000"/>
              </a:buClr>
              <a:buFont typeface="Wingdings" charset="2"/>
              <a:buChar char=""/>
            </a:pPr>
            <a:r>
              <a:rPr lang="en-GB" sz="2400" b="0" strike="noStrike" spc="-1">
                <a:solidFill>
                  <a:srgbClr val="00008B"/>
                </a:solidFill>
                <a:latin typeface="Cambria"/>
                <a:ea typeface="DejaVu Sans"/>
              </a:rPr>
              <a:t>Everything a vendor ships when you order an operating system is a good approximation</a:t>
            </a:r>
            <a:endParaRPr lang="en-IN" sz="2400" b="0" strike="noStrike" spc="-1">
              <a:latin typeface="Arial"/>
            </a:endParaRPr>
          </a:p>
        </p:txBody>
      </p:sp>
      <p:pic>
        <p:nvPicPr>
          <p:cNvPr id="208" name="Picture 3"/>
          <p:cNvPicPr/>
          <p:nvPr/>
        </p:nvPicPr>
        <p:blipFill>
          <a:blip r:embed="rId2"/>
          <a:stretch>
            <a:fillRect/>
          </a:stretch>
        </p:blipFill>
        <p:spPr>
          <a:xfrm>
            <a:off x="4149720" y="2201400"/>
            <a:ext cx="3254400" cy="3254400"/>
          </a:xfrm>
          <a:prstGeom prst="rect">
            <a:avLst/>
          </a:prstGeom>
          <a:ln>
            <a:noFill/>
          </a:ln>
        </p:spPr>
      </p:pic>
      <p:sp>
        <p:nvSpPr>
          <p:cNvPr id="209" name="CustomShape 3"/>
          <p:cNvSpPr/>
          <p:nvPr/>
        </p:nvSpPr>
        <p:spPr>
          <a:xfrm>
            <a:off x="1106640" y="5938200"/>
            <a:ext cx="857412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285840" indent="-284400">
              <a:lnSpc>
                <a:spcPct val="100000"/>
              </a:lnSpc>
              <a:buClr>
                <a:srgbClr val="C00000"/>
              </a:buClr>
              <a:buFont typeface="Wingdings" charset="2"/>
              <a:buChar char=""/>
            </a:pPr>
            <a:r>
              <a:rPr lang="en-GB" sz="2400" b="0" strike="noStrike" spc="-1">
                <a:solidFill>
                  <a:srgbClr val="00008B"/>
                </a:solidFill>
                <a:latin typeface="Cambria"/>
                <a:ea typeface="DejaVu Sans"/>
              </a:rPr>
              <a:t>“The one program running at all times on the computer”</a:t>
            </a:r>
            <a:r>
              <a:rPr lang="en-GB" sz="2400" b="1" strike="noStrike" spc="-1">
                <a:solidFill>
                  <a:srgbClr val="00008B"/>
                </a:solidFill>
                <a:latin typeface="Cambria"/>
                <a:ea typeface="DejaVu Sans"/>
              </a:rPr>
              <a:t>  </a:t>
            </a:r>
            <a:endParaRPr lang="en-IN" sz="24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additive="repl">
                                        <p:cTn id="7" dur="500"/>
                                        <p:tgtEl>
                                          <p:spTgt spid="207"/>
                                        </p:tgtEl>
                                      </p:cBhvr>
                                    </p:animEffect>
                                  </p:childTnLst>
                                </p:cTn>
                              </p:par>
                              <p:par>
                                <p:cTn id="8" presetID="16" presetClass="entr" presetSubtype="21" dur="500"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barn(inVertical)">
                                      <p:cBhvr additive="repl">
                                        <p:cTn id="10" dur="500"/>
                                        <p:tgtEl>
                                          <p:spTgt spid="208"/>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71" name="CustomShape 2"/>
          <p:cNvSpPr/>
          <p:nvPr/>
        </p:nvSpPr>
        <p:spPr>
          <a:xfrm>
            <a:off x="99000" y="1338480"/>
            <a:ext cx="11959920" cy="594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Short-term scheduler  </a:t>
            </a:r>
            <a:r>
              <a:rPr lang="en-GB" sz="2400" b="0" strike="noStrike" spc="-1">
                <a:solidFill>
                  <a:srgbClr val="FF0000"/>
                </a:solidFill>
                <a:latin typeface="Calibri"/>
                <a:ea typeface="DejaVu Sans"/>
              </a:rPr>
              <a:t>(or </a:t>
            </a:r>
            <a:r>
              <a:rPr lang="en-GB" sz="2400" b="1" strike="noStrike" spc="-1">
                <a:solidFill>
                  <a:srgbClr val="FF0000"/>
                </a:solidFill>
                <a:latin typeface="Calibri"/>
                <a:ea typeface="DejaVu Sans"/>
              </a:rPr>
              <a:t>CPU scheduler</a:t>
            </a:r>
            <a:r>
              <a:rPr lang="en-GB" sz="2400" b="0" strike="noStrike" spc="-1">
                <a:solidFill>
                  <a:srgbClr val="FF0000"/>
                </a:solidFill>
                <a:latin typeface="Calibri"/>
                <a:ea typeface="DejaVu Sans"/>
              </a:rPr>
              <a:t>) </a:t>
            </a:r>
            <a:r>
              <a:rPr lang="en-GB" sz="2400" b="0" strike="noStrike" spc="-1">
                <a:solidFill>
                  <a:srgbClr val="000000"/>
                </a:solidFill>
                <a:latin typeface="Calibri"/>
                <a:ea typeface="DejaVu Sans"/>
              </a:rPr>
              <a:t>– selects which process should be executed next and allocates CPU</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Sometimes the only scheduler in a system</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Short-term scheduler is invoked frequently (milliseconds)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(must be fast)</a:t>
            </a:r>
            <a:endParaRPr lang="en-IN" sz="2400" b="0" strike="noStrike" spc="-1">
              <a:latin typeface="Arial"/>
            </a:endParaRPr>
          </a:p>
          <a:p>
            <a:pPr marL="343080" indent="-341640">
              <a:lnSpc>
                <a:spcPct val="100000"/>
              </a:lnSpc>
              <a:buClr>
                <a:srgbClr val="FF0000"/>
              </a:buClr>
              <a:buFont typeface="Wingdings" charset="2"/>
              <a:buChar char=""/>
            </a:pPr>
            <a:r>
              <a:rPr lang="en-GB" sz="2400" b="1" strike="noStrike" spc="-1">
                <a:solidFill>
                  <a:srgbClr val="FF0000"/>
                </a:solidFill>
                <a:latin typeface="Calibri"/>
                <a:ea typeface="DejaVu Sans"/>
              </a:rPr>
              <a:t>Long-term scheduler  </a:t>
            </a:r>
            <a:r>
              <a:rPr lang="en-GB" sz="2400" b="0" strike="noStrike" spc="-1">
                <a:solidFill>
                  <a:srgbClr val="FF0000"/>
                </a:solidFill>
                <a:latin typeface="Calibri"/>
                <a:ea typeface="DejaVu Sans"/>
              </a:rPr>
              <a:t>(or </a:t>
            </a:r>
            <a:r>
              <a:rPr lang="en-GB" sz="2400" b="1" strike="noStrike" spc="-1">
                <a:solidFill>
                  <a:srgbClr val="FF0000"/>
                </a:solidFill>
                <a:latin typeface="Calibri"/>
                <a:ea typeface="DejaVu Sans"/>
              </a:rPr>
              <a:t>job scheduler</a:t>
            </a:r>
            <a:r>
              <a:rPr lang="en-GB" sz="2400" b="0" strike="noStrike" spc="-1">
                <a:solidFill>
                  <a:srgbClr val="FF0000"/>
                </a:solidFill>
                <a:latin typeface="Calibri"/>
                <a:ea typeface="DejaVu Sans"/>
              </a:rPr>
              <a:t>) </a:t>
            </a:r>
            <a:r>
              <a:rPr lang="en-GB" sz="2400" b="0" strike="noStrike" spc="-1">
                <a:solidFill>
                  <a:srgbClr val="000000"/>
                </a:solidFill>
                <a:latin typeface="Calibri"/>
                <a:ea typeface="DejaVu Sans"/>
              </a:rPr>
              <a:t>– selects which processes should be brought into the ready queue</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Long-term scheduler is invoked  infrequently (seconds, minutes) </a:t>
            </a:r>
            <a:r>
              <a:rPr lang="en-GB" sz="2400" b="0" strike="noStrike" spc="-1">
                <a:solidFill>
                  <a:srgbClr val="000000"/>
                </a:solidFill>
                <a:latin typeface="Symbol" charset="2"/>
                <a:ea typeface="DejaVu Sans"/>
              </a:rPr>
              <a:t></a:t>
            </a:r>
            <a:r>
              <a:rPr lang="en-GB" sz="2400" b="0" strike="noStrike" spc="-1">
                <a:solidFill>
                  <a:srgbClr val="000000"/>
                </a:solidFill>
                <a:latin typeface="Calibri"/>
                <a:ea typeface="DejaVu Sans"/>
              </a:rPr>
              <a:t> (may be slow)</a:t>
            </a:r>
            <a:endParaRPr lang="en-IN" sz="2400" b="0" strike="noStrike" spc="-1">
              <a:latin typeface="Arial"/>
            </a:endParaRPr>
          </a:p>
          <a:p>
            <a:pPr marL="800280" lvl="1" indent="-341640">
              <a:lnSpc>
                <a:spcPct val="100000"/>
              </a:lnSpc>
              <a:buClr>
                <a:srgbClr val="000000"/>
              </a:buClr>
              <a:buFont typeface="Wingdings" charset="2"/>
              <a:buChar char=""/>
            </a:pPr>
            <a:r>
              <a:rPr lang="en-GB" sz="2400" b="0" strike="noStrike" spc="-1">
                <a:solidFill>
                  <a:srgbClr val="000000"/>
                </a:solidFill>
                <a:latin typeface="Calibri"/>
                <a:ea typeface="DejaVu Sans"/>
              </a:rPr>
              <a:t>The long-term scheduler controls the </a:t>
            </a:r>
            <a:r>
              <a:rPr lang="en-GB" sz="2400" b="1" strike="noStrike" spc="-1">
                <a:solidFill>
                  <a:srgbClr val="FF0000"/>
                </a:solidFill>
                <a:latin typeface="Calibri"/>
                <a:ea typeface="DejaVu Sans"/>
              </a:rPr>
              <a:t>degree of multiprogramming (number of processes in main memory)</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Processes can be described as either:</a:t>
            </a:r>
            <a:endParaRPr lang="en-IN" sz="2400" b="0" strike="noStrike" spc="-1">
              <a:latin typeface="Arial"/>
            </a:endParaRPr>
          </a:p>
          <a:p>
            <a:pPr marL="800280" lvl="1" indent="-341640">
              <a:lnSpc>
                <a:spcPct val="100000"/>
              </a:lnSpc>
              <a:buClr>
                <a:srgbClr val="FF0000"/>
              </a:buClr>
              <a:buFont typeface="Wingdings" charset="2"/>
              <a:buChar char=""/>
            </a:pPr>
            <a:r>
              <a:rPr lang="en-GB" sz="2400" b="1" strike="noStrike" spc="-1">
                <a:solidFill>
                  <a:srgbClr val="FF0000"/>
                </a:solidFill>
                <a:latin typeface="Calibri"/>
                <a:ea typeface="DejaVu Sans"/>
              </a:rPr>
              <a:t>I/O-bound process</a:t>
            </a:r>
            <a:r>
              <a:rPr lang="en-GB" sz="2400" b="0" strike="noStrike" spc="-1">
                <a:solidFill>
                  <a:srgbClr val="FF0000"/>
                </a:solidFill>
                <a:latin typeface="Calibri"/>
                <a:ea typeface="DejaVu Sans"/>
              </a:rPr>
              <a:t> </a:t>
            </a:r>
            <a:r>
              <a:rPr lang="en-GB" sz="2400" b="0" strike="noStrike" spc="-1">
                <a:solidFill>
                  <a:srgbClr val="000000"/>
                </a:solidFill>
                <a:latin typeface="Calibri"/>
                <a:ea typeface="DejaVu Sans"/>
              </a:rPr>
              <a:t>– spends more time doing I/O than computations, many short CPU bursts</a:t>
            </a:r>
            <a:endParaRPr lang="en-IN" sz="2400" b="0" strike="noStrike" spc="-1">
              <a:latin typeface="Arial"/>
            </a:endParaRPr>
          </a:p>
          <a:p>
            <a:pPr marL="800280" lvl="1" indent="-341640">
              <a:lnSpc>
                <a:spcPct val="100000"/>
              </a:lnSpc>
              <a:buClr>
                <a:srgbClr val="FF0000"/>
              </a:buClr>
              <a:buFont typeface="Wingdings" charset="2"/>
              <a:buChar char=""/>
            </a:pPr>
            <a:r>
              <a:rPr lang="en-GB" sz="2400" b="1" strike="noStrike" spc="-1">
                <a:solidFill>
                  <a:srgbClr val="FF0000"/>
                </a:solidFill>
                <a:latin typeface="Calibri"/>
                <a:ea typeface="DejaVu Sans"/>
              </a:rPr>
              <a:t>CPU-bound process </a:t>
            </a:r>
            <a:r>
              <a:rPr lang="en-GB" sz="2400" b="0" strike="noStrike" spc="-1">
                <a:solidFill>
                  <a:srgbClr val="000000"/>
                </a:solidFill>
                <a:latin typeface="Calibri"/>
                <a:ea typeface="DejaVu Sans"/>
              </a:rPr>
              <a:t>– spends more time doing computations; few very long CPU bursts</a:t>
            </a:r>
            <a:endParaRPr lang="en-IN" sz="2400" b="0" strike="noStrike" spc="-1">
              <a:latin typeface="Arial"/>
            </a:endParaRPr>
          </a:p>
          <a:p>
            <a:pPr marL="343080" indent="-341640">
              <a:lnSpc>
                <a:spcPct val="100000"/>
              </a:lnSpc>
              <a:buClr>
                <a:srgbClr val="000000"/>
              </a:buClr>
              <a:buFont typeface="Wingdings" charset="2"/>
              <a:buChar char=""/>
            </a:pPr>
            <a:r>
              <a:rPr lang="en-GB" sz="2400" b="0" strike="noStrike" spc="-1">
                <a:solidFill>
                  <a:srgbClr val="000000"/>
                </a:solidFill>
                <a:latin typeface="Calibri"/>
                <a:ea typeface="DejaVu Sans"/>
              </a:rPr>
              <a:t>Long-term scheduler strives for good </a:t>
            </a:r>
            <a:r>
              <a:rPr lang="en-GB" sz="2400" b="1" i="1" strike="noStrike" spc="-1">
                <a:solidFill>
                  <a:srgbClr val="000000"/>
                </a:solidFill>
                <a:latin typeface="Calibri"/>
                <a:ea typeface="DejaVu Sans"/>
              </a:rPr>
              <a:t>process mix</a:t>
            </a: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p:txBody>
      </p:sp>
      <p:sp>
        <p:nvSpPr>
          <p:cNvPr id="272"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Schedulers</a:t>
            </a:r>
            <a:endParaRPr lang="en-IN" sz="4000" b="0" strike="noStrike" spc="-1">
              <a:latin typeface="Arial"/>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2286000" y="1676520"/>
            <a:ext cx="6094440" cy="3654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274" name="CustomShape 2"/>
          <p:cNvSpPr/>
          <p:nvPr/>
        </p:nvSpPr>
        <p:spPr>
          <a:xfrm>
            <a:off x="230760" y="1321920"/>
            <a:ext cx="11589120" cy="318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839"/>
              </a:spcBef>
              <a:buClr>
                <a:srgbClr val="993300"/>
              </a:buClr>
              <a:buSzPct val="90000"/>
              <a:buFont typeface="Wingdings" charset="2"/>
              <a:buChar char=""/>
            </a:pPr>
            <a:r>
              <a:rPr lang="en-GB" sz="2400" b="1" strike="noStrike" spc="-1">
                <a:solidFill>
                  <a:srgbClr val="FF0000"/>
                </a:solidFill>
                <a:latin typeface="Calibri"/>
                <a:ea typeface="DejaVu Sans"/>
              </a:rPr>
              <a:t>Medium-term scheduler  </a:t>
            </a:r>
            <a:r>
              <a:rPr lang="en-GB" sz="2400" b="0" strike="noStrike" spc="-1">
                <a:solidFill>
                  <a:srgbClr val="000000"/>
                </a:solidFill>
                <a:latin typeface="Calibri"/>
                <a:ea typeface="DejaVu Sans"/>
              </a:rPr>
              <a:t>can be added if degree of multiprogramming needs to decrease</a:t>
            </a:r>
            <a:endParaRPr lang="en-IN" sz="2400" b="0" strike="noStrike" spc="-1">
              <a:latin typeface="Arial"/>
            </a:endParaRPr>
          </a:p>
          <a:p>
            <a:pPr marL="800280" lvl="1" indent="-341640">
              <a:lnSpc>
                <a:spcPct val="100000"/>
              </a:lnSpc>
              <a:spcBef>
                <a:spcPts val="839"/>
              </a:spcBef>
              <a:buClr>
                <a:srgbClr val="993300"/>
              </a:buClr>
              <a:buSzPct val="90000"/>
              <a:buFont typeface="Wingdings" charset="2"/>
              <a:buChar char=""/>
            </a:pPr>
            <a:r>
              <a:rPr lang="en-GB" sz="2400" b="0" strike="noStrike" spc="-1">
                <a:solidFill>
                  <a:srgbClr val="000000"/>
                </a:solidFill>
                <a:latin typeface="Calibri"/>
                <a:ea typeface="DejaVu Sans"/>
              </a:rPr>
              <a:t>Intermediate level of scheduling</a:t>
            </a:r>
            <a:endParaRPr lang="en-IN" sz="2400" b="0" strike="noStrike" spc="-1">
              <a:latin typeface="Arial"/>
            </a:endParaRPr>
          </a:p>
          <a:p>
            <a:pPr marL="800280" lvl="1" indent="-341640">
              <a:lnSpc>
                <a:spcPct val="100000"/>
              </a:lnSpc>
              <a:spcBef>
                <a:spcPts val="839"/>
              </a:spcBef>
              <a:buClr>
                <a:srgbClr val="CC6600"/>
              </a:buClr>
              <a:buSzPct val="80000"/>
              <a:buFont typeface="Wingdings" charset="2"/>
              <a:buChar char=""/>
            </a:pPr>
            <a:r>
              <a:rPr lang="en-GB" sz="2400" b="0" strike="noStrike" spc="-1">
                <a:solidFill>
                  <a:srgbClr val="000000"/>
                </a:solidFill>
                <a:latin typeface="Calibri"/>
                <a:ea typeface="DejaVu Sans"/>
              </a:rPr>
              <a:t>Remove process from memory, store on disk, bring back in from disk to continue execution from where it left off: </a:t>
            </a:r>
            <a:r>
              <a:rPr lang="en-GB" sz="2400" b="1" strike="noStrike" spc="-1">
                <a:solidFill>
                  <a:srgbClr val="FF0000"/>
                </a:solidFill>
                <a:latin typeface="Calibri"/>
                <a:ea typeface="DejaVu Sans"/>
              </a:rPr>
              <a:t>swapping</a:t>
            </a:r>
            <a:endParaRPr lang="en-IN" sz="2400" b="0" strike="noStrike" spc="-1">
              <a:latin typeface="Arial"/>
            </a:endParaRPr>
          </a:p>
          <a:p>
            <a:pPr marL="800280" lvl="1" indent="-341640">
              <a:lnSpc>
                <a:spcPct val="100000"/>
              </a:lnSpc>
              <a:spcBef>
                <a:spcPts val="839"/>
              </a:spcBef>
              <a:buClr>
                <a:srgbClr val="CC6600"/>
              </a:buClr>
              <a:buSzPct val="80000"/>
              <a:buFont typeface="Wingdings" charset="2"/>
              <a:buChar char=""/>
            </a:pPr>
            <a:r>
              <a:rPr lang="en-GB" sz="2400" b="1" strike="noStrike" spc="-1">
                <a:solidFill>
                  <a:srgbClr val="FF0000"/>
                </a:solidFill>
                <a:latin typeface="Calibri"/>
                <a:ea typeface="DejaVu Sans"/>
              </a:rPr>
              <a:t>Required for improving process mix or for freeing of memory</a:t>
            </a:r>
            <a:endParaRPr lang="en-IN" sz="2400" b="0" strike="noStrike" spc="-1">
              <a:latin typeface="Arial"/>
            </a:endParaRPr>
          </a:p>
          <a:p>
            <a:pPr>
              <a:lnSpc>
                <a:spcPct val="100000"/>
              </a:lnSpc>
              <a:spcBef>
                <a:spcPts val="839"/>
              </a:spcBef>
            </a:pPr>
            <a:endParaRPr lang="en-IN" sz="2400" b="0" strike="noStrike" spc="-1">
              <a:latin typeface="Arial"/>
            </a:endParaRPr>
          </a:p>
          <a:p>
            <a:pPr>
              <a:lnSpc>
                <a:spcPct val="100000"/>
              </a:lnSpc>
              <a:spcBef>
                <a:spcPts val="839"/>
              </a:spcBef>
            </a:pPr>
            <a:endParaRPr lang="en-IN" sz="2400" b="0" strike="noStrike" spc="-1">
              <a:latin typeface="Arial"/>
            </a:endParaRPr>
          </a:p>
        </p:txBody>
      </p:sp>
      <p:sp>
        <p:nvSpPr>
          <p:cNvPr id="275" name="CustomShape 3"/>
          <p:cNvSpPr/>
          <p:nvPr/>
        </p:nvSpPr>
        <p:spPr>
          <a:xfrm>
            <a:off x="1076040" y="540000"/>
            <a:ext cx="7304400" cy="69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Schedulers</a:t>
            </a:r>
            <a:endParaRPr lang="en-IN" sz="4000" b="0" strike="noStrike" spc="-1">
              <a:latin typeface="Arial"/>
            </a:endParaRPr>
          </a:p>
        </p:txBody>
      </p:sp>
      <p:pic>
        <p:nvPicPr>
          <p:cNvPr id="276" name="Picture 11"/>
          <p:cNvPicPr/>
          <p:nvPr/>
        </p:nvPicPr>
        <p:blipFill>
          <a:blip r:embed="rId2"/>
          <a:stretch>
            <a:fillRect/>
          </a:stretch>
        </p:blipFill>
        <p:spPr>
          <a:xfrm>
            <a:off x="1830960" y="3816000"/>
            <a:ext cx="7326360" cy="2664000"/>
          </a:xfrm>
          <a:prstGeom prst="rect">
            <a:avLst/>
          </a:prstGeom>
          <a:ln>
            <a:noFill/>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3581280" y="4221720"/>
            <a:ext cx="6628680" cy="93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ts val="4000"/>
              </a:lnSpc>
            </a:pPr>
            <a:r>
              <a:rPr lang="en-US" sz="2800" b="1" strike="noStrike" spc="-1">
                <a:solidFill>
                  <a:srgbClr val="FFFFFF"/>
                </a:solidFill>
                <a:latin typeface="Baskerville Old Face"/>
              </a:rPr>
              <a:t>OPERATING SYSTEMS (CS F372)</a:t>
            </a:r>
            <a:br/>
            <a:r>
              <a:rPr lang="en-US" sz="2800" b="0" strike="noStrike" spc="-1">
                <a:solidFill>
                  <a:srgbClr val="FFFFFF"/>
                </a:solidFill>
                <a:latin typeface="Baskerville Old Face"/>
              </a:rPr>
              <a:t>Threads 	</a:t>
            </a:r>
            <a:endParaRPr lang="en-IN" sz="2800" b="0" strike="noStrike" spc="-1">
              <a:latin typeface="Arial"/>
            </a:endParaRPr>
          </a:p>
        </p:txBody>
      </p:sp>
      <p:sp>
        <p:nvSpPr>
          <p:cNvPr id="94" name="CustomShape 2"/>
          <p:cNvSpPr/>
          <p:nvPr/>
        </p:nvSpPr>
        <p:spPr>
          <a:xfrm>
            <a:off x="3802680" y="5189760"/>
            <a:ext cx="6019200" cy="53280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6" name="CustomShape 2"/>
          <p:cNvSpPr/>
          <p:nvPr/>
        </p:nvSpPr>
        <p:spPr>
          <a:xfrm>
            <a:off x="873360" y="1486800"/>
            <a:ext cx="10675440" cy="403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5120">
              <a:lnSpc>
                <a:spcPct val="120000"/>
              </a:lnSpc>
              <a:buClr>
                <a:srgbClr val="000000"/>
              </a:buClr>
              <a:buFont typeface="Wingdings" charset="2"/>
              <a:buChar char=""/>
            </a:pPr>
            <a:r>
              <a:rPr lang="en-GB" sz="2400" b="0" strike="noStrike" spc="-1">
                <a:solidFill>
                  <a:srgbClr val="000000"/>
                </a:solidFill>
                <a:latin typeface="Calibri"/>
                <a:ea typeface="DejaVu Sans"/>
              </a:rPr>
              <a:t>Most modern applications are multithreaded</a:t>
            </a:r>
            <a:endParaRPr lang="en-IN" sz="2400" b="0" strike="noStrike" spc="-1">
              <a:latin typeface="Arial"/>
            </a:endParaRPr>
          </a:p>
          <a:p>
            <a:pPr marL="285840" indent="-285120">
              <a:lnSpc>
                <a:spcPct val="120000"/>
              </a:lnSpc>
              <a:buClr>
                <a:srgbClr val="000000"/>
              </a:buClr>
              <a:buFont typeface="Wingdings" charset="2"/>
              <a:buChar char=""/>
            </a:pPr>
            <a:r>
              <a:rPr lang="en-GB" sz="2400" b="0" strike="noStrike" spc="-1">
                <a:solidFill>
                  <a:srgbClr val="000000"/>
                </a:solidFill>
                <a:latin typeface="Calibri"/>
                <a:ea typeface="DejaVu Sans"/>
              </a:rPr>
              <a:t>Threads run within application</a:t>
            </a:r>
            <a:endParaRPr lang="en-IN" sz="2400" b="0" strike="noStrike" spc="-1">
              <a:latin typeface="Arial"/>
            </a:endParaRPr>
          </a:p>
          <a:p>
            <a:pPr marL="285840" indent="-285120">
              <a:lnSpc>
                <a:spcPct val="120000"/>
              </a:lnSpc>
              <a:buClr>
                <a:srgbClr val="000000"/>
              </a:buClr>
              <a:buFont typeface="Wingdings" charset="2"/>
              <a:buChar char=""/>
            </a:pPr>
            <a:r>
              <a:rPr lang="en-GB" sz="2400" b="0" strike="noStrike" spc="-1">
                <a:solidFill>
                  <a:srgbClr val="000000"/>
                </a:solidFill>
                <a:latin typeface="Calibri"/>
                <a:ea typeface="DejaVu Sans"/>
              </a:rPr>
              <a:t>Multiple tasks with the application can be implemented by separate threads</a:t>
            </a:r>
            <a:endParaRPr lang="en-IN" sz="2400" b="0" strike="noStrike" spc="-1">
              <a:latin typeface="Arial"/>
            </a:endParaRPr>
          </a:p>
          <a:p>
            <a:pPr marL="743040" lvl="1" indent="-285120">
              <a:lnSpc>
                <a:spcPct val="120000"/>
              </a:lnSpc>
              <a:buClr>
                <a:srgbClr val="000000"/>
              </a:buClr>
              <a:buFont typeface="Wingdings" charset="2"/>
              <a:buChar char=""/>
            </a:pPr>
            <a:r>
              <a:rPr lang="en-GB" sz="2400" b="0" strike="noStrike" spc="-1">
                <a:solidFill>
                  <a:srgbClr val="000000"/>
                </a:solidFill>
                <a:latin typeface="Calibri"/>
                <a:ea typeface="DejaVu Sans"/>
              </a:rPr>
              <a:t>Update display</a:t>
            </a:r>
            <a:endParaRPr lang="en-IN" sz="2400" b="0" strike="noStrike" spc="-1">
              <a:latin typeface="Arial"/>
            </a:endParaRPr>
          </a:p>
          <a:p>
            <a:pPr marL="743040" lvl="1" indent="-285120">
              <a:lnSpc>
                <a:spcPct val="120000"/>
              </a:lnSpc>
              <a:buClr>
                <a:srgbClr val="000000"/>
              </a:buClr>
              <a:buFont typeface="Wingdings" charset="2"/>
              <a:buChar char=""/>
            </a:pPr>
            <a:r>
              <a:rPr lang="en-GB" sz="2400" b="0" strike="noStrike" spc="-1">
                <a:solidFill>
                  <a:srgbClr val="000000"/>
                </a:solidFill>
                <a:latin typeface="Calibri"/>
                <a:ea typeface="DejaVu Sans"/>
              </a:rPr>
              <a:t>Fetch data</a:t>
            </a:r>
            <a:endParaRPr lang="en-IN" sz="2400" b="0" strike="noStrike" spc="-1">
              <a:latin typeface="Arial"/>
            </a:endParaRPr>
          </a:p>
          <a:p>
            <a:pPr marL="743040" lvl="1" indent="-285120">
              <a:lnSpc>
                <a:spcPct val="120000"/>
              </a:lnSpc>
              <a:buClr>
                <a:srgbClr val="000000"/>
              </a:buClr>
              <a:buFont typeface="Wingdings" charset="2"/>
              <a:buChar char=""/>
            </a:pPr>
            <a:r>
              <a:rPr lang="en-GB" sz="2400" b="0" strike="noStrike" spc="-1">
                <a:solidFill>
                  <a:srgbClr val="000000"/>
                </a:solidFill>
                <a:latin typeface="Calibri"/>
                <a:ea typeface="DejaVu Sans"/>
              </a:rPr>
              <a:t>Spell checking</a:t>
            </a:r>
            <a:endParaRPr lang="en-IN" sz="2400" b="0" strike="noStrike" spc="-1">
              <a:latin typeface="Arial"/>
            </a:endParaRPr>
          </a:p>
          <a:p>
            <a:pPr marL="743040" lvl="1" indent="-285120">
              <a:lnSpc>
                <a:spcPct val="120000"/>
              </a:lnSpc>
              <a:buClr>
                <a:srgbClr val="000000"/>
              </a:buClr>
              <a:buFont typeface="Wingdings" charset="2"/>
              <a:buChar char=""/>
            </a:pPr>
            <a:r>
              <a:rPr lang="en-GB" sz="2400" b="0" strike="noStrike" spc="-1">
                <a:solidFill>
                  <a:srgbClr val="000000"/>
                </a:solidFill>
                <a:latin typeface="Calibri"/>
                <a:ea typeface="DejaVu Sans"/>
              </a:rPr>
              <a:t>Answer a network request</a:t>
            </a:r>
            <a:endParaRPr lang="en-IN" sz="2400" b="0" strike="noStrike" spc="-1">
              <a:latin typeface="Arial"/>
            </a:endParaRPr>
          </a:p>
          <a:p>
            <a:pPr marL="285840" indent="-285120">
              <a:lnSpc>
                <a:spcPct val="120000"/>
              </a:lnSpc>
              <a:buClr>
                <a:srgbClr val="000000"/>
              </a:buClr>
              <a:buFont typeface="Wingdings" charset="2"/>
              <a:buChar char=""/>
            </a:pPr>
            <a:r>
              <a:rPr lang="en-GB" sz="2400" b="0" strike="noStrike" spc="-1">
                <a:solidFill>
                  <a:srgbClr val="000000"/>
                </a:solidFill>
                <a:latin typeface="Calibri"/>
                <a:ea typeface="DejaVu Sans"/>
              </a:rPr>
              <a:t>Process creation is heavy-weight while thread creation is light-weight</a:t>
            </a:r>
            <a:endParaRPr lang="en-IN" sz="2400" b="0" strike="noStrike" spc="-1">
              <a:latin typeface="Arial"/>
            </a:endParaRPr>
          </a:p>
          <a:p>
            <a:pPr marL="285840" indent="-285120">
              <a:lnSpc>
                <a:spcPct val="120000"/>
              </a:lnSpc>
              <a:buClr>
                <a:srgbClr val="000000"/>
              </a:buClr>
              <a:buFont typeface="Wingdings" charset="2"/>
              <a:buChar char=""/>
            </a:pPr>
            <a:r>
              <a:rPr lang="en-GB" sz="2400" b="0" strike="noStrike" spc="-1">
                <a:solidFill>
                  <a:srgbClr val="000000"/>
                </a:solidFill>
                <a:latin typeface="Calibri"/>
                <a:ea typeface="DejaVu Sans"/>
              </a:rPr>
              <a:t>Can simplify code, increase efficiency</a:t>
            </a:r>
            <a:endParaRPr lang="en-IN" sz="2400" b="0" strike="noStrike" spc="-1">
              <a:latin typeface="Arial"/>
            </a:endParaRPr>
          </a:p>
        </p:txBody>
      </p:sp>
      <p:sp>
        <p:nvSpPr>
          <p:cNvPr id="97" name="CustomShape 3"/>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Motivation</a:t>
            </a:r>
            <a:endParaRPr lang="en-IN" sz="4000" b="0" strike="noStrike" spc="-1">
              <a:latin typeface="Arial"/>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99" name="CustomShape 2"/>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Motivation</a:t>
            </a:r>
            <a:endParaRPr lang="en-IN" sz="4000" b="0" strike="noStrike" spc="-1">
              <a:latin typeface="Arial"/>
            </a:endParaRPr>
          </a:p>
        </p:txBody>
      </p:sp>
      <p:pic>
        <p:nvPicPr>
          <p:cNvPr id="100" name="Picture 2"/>
          <p:cNvPicPr/>
          <p:nvPr/>
        </p:nvPicPr>
        <p:blipFill>
          <a:blip r:embed="rId2"/>
          <a:stretch>
            <a:fillRect/>
          </a:stretch>
        </p:blipFill>
        <p:spPr>
          <a:xfrm>
            <a:off x="1717200" y="1859760"/>
            <a:ext cx="7076520" cy="3237840"/>
          </a:xfrm>
          <a:prstGeom prst="rect">
            <a:avLst/>
          </a:prstGeom>
          <a:ln>
            <a:noFill/>
          </a:ln>
        </p:spPr>
      </p:pic>
      <p:sp>
        <p:nvSpPr>
          <p:cNvPr id="101" name="CustomShape 3"/>
          <p:cNvSpPr/>
          <p:nvPr/>
        </p:nvSpPr>
        <p:spPr>
          <a:xfrm>
            <a:off x="3233520" y="5281560"/>
            <a:ext cx="4813920" cy="5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2400" b="0" strike="noStrike" spc="-1">
                <a:solidFill>
                  <a:srgbClr val="000000"/>
                </a:solidFill>
                <a:latin typeface="Calibri Light"/>
                <a:ea typeface="DejaVu Sans"/>
              </a:rPr>
              <a:t>Multithreaded Server Architecture</a:t>
            </a:r>
            <a:endParaRPr lang="en-IN" sz="2400" b="0" strike="noStrike" spc="-1">
              <a:latin typeface="Arial"/>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3" name="CustomShape 2"/>
          <p:cNvSpPr/>
          <p:nvPr/>
        </p:nvSpPr>
        <p:spPr>
          <a:xfrm>
            <a:off x="873360" y="1486800"/>
            <a:ext cx="10675440" cy="272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5120">
              <a:lnSpc>
                <a:spcPct val="120000"/>
              </a:lnSpc>
              <a:buClr>
                <a:srgbClr val="000000"/>
              </a:buClr>
              <a:buFont typeface="Wingdings" charset="2"/>
              <a:buChar char=""/>
            </a:pPr>
            <a:r>
              <a:rPr lang="en-GB" sz="2400" b="0" strike="noStrike" spc="-1">
                <a:solidFill>
                  <a:srgbClr val="000000"/>
                </a:solidFill>
                <a:latin typeface="Calibri"/>
                <a:ea typeface="DejaVu Sans"/>
              </a:rPr>
              <a:t>Basic unit of CPU utilization</a:t>
            </a:r>
            <a:endParaRPr lang="en-IN" sz="2400" b="0" strike="noStrike" spc="-1">
              <a:latin typeface="Arial"/>
            </a:endParaRPr>
          </a:p>
          <a:p>
            <a:pPr marL="285840" indent="-285120">
              <a:lnSpc>
                <a:spcPct val="120000"/>
              </a:lnSpc>
              <a:buClr>
                <a:srgbClr val="000000"/>
              </a:buClr>
              <a:buFont typeface="Wingdings" charset="2"/>
              <a:buChar char=""/>
            </a:pPr>
            <a:r>
              <a:rPr lang="en-GB" sz="2400" b="0" strike="noStrike" spc="-1">
                <a:solidFill>
                  <a:srgbClr val="000000"/>
                </a:solidFill>
                <a:latin typeface="Calibri"/>
                <a:ea typeface="DejaVu Sans"/>
              </a:rPr>
              <a:t>Comprises a thread ID, program counter, registers and stack</a:t>
            </a:r>
            <a:endParaRPr lang="en-IN" sz="2400" b="0" strike="noStrike" spc="-1">
              <a:latin typeface="Arial"/>
            </a:endParaRPr>
          </a:p>
          <a:p>
            <a:pPr marL="285840" indent="-285120">
              <a:lnSpc>
                <a:spcPct val="120000"/>
              </a:lnSpc>
              <a:buClr>
                <a:srgbClr val="000000"/>
              </a:buClr>
              <a:buFont typeface="Wingdings" charset="2"/>
              <a:buChar char=""/>
            </a:pPr>
            <a:r>
              <a:rPr lang="en-GB" sz="2400" b="0" strike="noStrike" spc="-1">
                <a:solidFill>
                  <a:srgbClr val="000000"/>
                </a:solidFill>
                <a:latin typeface="Calibri"/>
                <a:ea typeface="DejaVu Sans"/>
              </a:rPr>
              <a:t>Shares with other threads belonging to the same program</a:t>
            </a:r>
            <a:endParaRPr lang="en-IN" sz="2400" b="0" strike="noStrike" spc="-1">
              <a:latin typeface="Arial"/>
            </a:endParaRPr>
          </a:p>
          <a:p>
            <a:pPr marL="743040" lvl="1" indent="-285120">
              <a:lnSpc>
                <a:spcPct val="120000"/>
              </a:lnSpc>
              <a:buClr>
                <a:srgbClr val="000000"/>
              </a:buClr>
              <a:buFont typeface="Wingdings" charset="2"/>
              <a:buChar char=""/>
            </a:pPr>
            <a:r>
              <a:rPr lang="en-GB" sz="2400" b="0" strike="noStrike" spc="-1">
                <a:solidFill>
                  <a:srgbClr val="000000"/>
                </a:solidFill>
                <a:latin typeface="Calibri"/>
                <a:ea typeface="DejaVu Sans"/>
              </a:rPr>
              <a:t>code section</a:t>
            </a:r>
            <a:endParaRPr lang="en-IN" sz="2400" b="0" strike="noStrike" spc="-1">
              <a:latin typeface="Arial"/>
            </a:endParaRPr>
          </a:p>
          <a:p>
            <a:pPr marL="743040" lvl="1" indent="-285120">
              <a:lnSpc>
                <a:spcPct val="120000"/>
              </a:lnSpc>
              <a:buClr>
                <a:srgbClr val="000000"/>
              </a:buClr>
              <a:buFont typeface="Wingdings" charset="2"/>
              <a:buChar char=""/>
            </a:pPr>
            <a:r>
              <a:rPr lang="en-GB" sz="2400" b="0" strike="noStrike" spc="-1">
                <a:solidFill>
                  <a:srgbClr val="000000"/>
                </a:solidFill>
                <a:latin typeface="Calibri"/>
                <a:ea typeface="DejaVu Sans"/>
              </a:rPr>
              <a:t>data section</a:t>
            </a:r>
            <a:endParaRPr lang="en-IN" sz="2400" b="0" strike="noStrike" spc="-1">
              <a:latin typeface="Arial"/>
            </a:endParaRPr>
          </a:p>
          <a:p>
            <a:pPr marL="743040" lvl="1" indent="-285120">
              <a:lnSpc>
                <a:spcPct val="120000"/>
              </a:lnSpc>
              <a:buClr>
                <a:srgbClr val="000000"/>
              </a:buClr>
              <a:buFont typeface="Wingdings" charset="2"/>
              <a:buChar char=""/>
            </a:pPr>
            <a:r>
              <a:rPr lang="en-GB" sz="2400" b="0" strike="noStrike" spc="-1">
                <a:solidFill>
                  <a:srgbClr val="000000"/>
                </a:solidFill>
                <a:latin typeface="Calibri"/>
                <a:ea typeface="DejaVu Sans"/>
              </a:rPr>
              <a:t>OS resources like open files</a:t>
            </a:r>
            <a:endParaRPr lang="en-IN" sz="2400" b="0" strike="noStrike" spc="-1">
              <a:latin typeface="Arial"/>
            </a:endParaRPr>
          </a:p>
        </p:txBody>
      </p:sp>
      <p:sp>
        <p:nvSpPr>
          <p:cNvPr id="104" name="CustomShape 3"/>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What is Thread?</a:t>
            </a:r>
            <a:endParaRPr lang="en-IN" sz="4000" b="0" strike="noStrike" spc="-1">
              <a:latin typeface="Arial"/>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Motivation</a:t>
            </a:r>
            <a:endParaRPr lang="en-IN" sz="4000" b="0" strike="noStrike" spc="-1">
              <a:latin typeface="Arial"/>
            </a:endParaRPr>
          </a:p>
        </p:txBody>
      </p:sp>
      <p:pic>
        <p:nvPicPr>
          <p:cNvPr id="106" name="Picture 1"/>
          <p:cNvPicPr/>
          <p:nvPr/>
        </p:nvPicPr>
        <p:blipFill>
          <a:blip r:embed="rId2"/>
          <a:stretch>
            <a:fillRect/>
          </a:stretch>
        </p:blipFill>
        <p:spPr>
          <a:xfrm>
            <a:off x="1957320" y="1363680"/>
            <a:ext cx="7485840" cy="5085720"/>
          </a:xfrm>
          <a:prstGeom prst="rect">
            <a:avLst/>
          </a:prstGeom>
          <a:ln>
            <a:noFill/>
          </a:ln>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08" name="CustomShape 2"/>
          <p:cNvSpPr/>
          <p:nvPr/>
        </p:nvSpPr>
        <p:spPr>
          <a:xfrm>
            <a:off x="873360" y="1486800"/>
            <a:ext cx="10675440" cy="338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FF0000"/>
              </a:buClr>
              <a:buFont typeface="Wingdings" charset="2"/>
              <a:buChar char=""/>
            </a:pPr>
            <a:r>
              <a:rPr lang="en-GB" sz="2400" b="1" strike="noStrike" spc="-1">
                <a:solidFill>
                  <a:srgbClr val="FF0000"/>
                </a:solidFill>
                <a:latin typeface="Calibri"/>
                <a:ea typeface="DejaVu Sans"/>
              </a:rPr>
              <a:t>Responsiveness</a:t>
            </a:r>
            <a:r>
              <a:rPr lang="en-GB" sz="2400" b="1" strike="noStrike" spc="-1">
                <a:solidFill>
                  <a:srgbClr val="000000"/>
                </a:solidFill>
                <a:latin typeface="Calibri"/>
                <a:ea typeface="DejaVu Sans"/>
              </a:rPr>
              <a:t> – </a:t>
            </a:r>
            <a:r>
              <a:rPr lang="en-GB" sz="2400" b="0" strike="noStrike" spc="-1">
                <a:solidFill>
                  <a:srgbClr val="000000"/>
                </a:solidFill>
                <a:latin typeface="Calibri"/>
                <a:ea typeface="DejaVu Sans"/>
              </a:rPr>
              <a:t>may allow continued execution if part of process is blocked, especially important for user interfaces in interactive environments</a:t>
            </a:r>
            <a:endParaRPr lang="en-IN" sz="2400" b="0" strike="noStrike" spc="-1">
              <a:latin typeface="Arial"/>
            </a:endParaRPr>
          </a:p>
          <a:p>
            <a:pPr marL="343080" indent="-342360">
              <a:lnSpc>
                <a:spcPct val="100000"/>
              </a:lnSpc>
              <a:buClr>
                <a:srgbClr val="FF0000"/>
              </a:buClr>
              <a:buFont typeface="Wingdings" charset="2"/>
              <a:buChar char=""/>
            </a:pPr>
            <a:r>
              <a:rPr lang="en-GB" sz="2400" b="1" strike="noStrike" spc="-1">
                <a:solidFill>
                  <a:srgbClr val="FF0000"/>
                </a:solidFill>
                <a:latin typeface="Calibri"/>
                <a:ea typeface="DejaVu Sans"/>
              </a:rPr>
              <a:t>Resource Sharing </a:t>
            </a:r>
            <a:r>
              <a:rPr lang="en-GB" sz="2400" b="1" strike="noStrike" spc="-1">
                <a:solidFill>
                  <a:srgbClr val="000000"/>
                </a:solidFill>
                <a:latin typeface="Calibri"/>
                <a:ea typeface="DejaVu Sans"/>
              </a:rPr>
              <a:t>– </a:t>
            </a:r>
            <a:r>
              <a:rPr lang="en-GB" sz="2400" b="0" strike="noStrike" spc="-1">
                <a:solidFill>
                  <a:srgbClr val="000000"/>
                </a:solidFill>
                <a:latin typeface="Calibri"/>
                <a:ea typeface="DejaVu Sans"/>
              </a:rPr>
              <a:t>threads share resources of process, easier than shared memory or message passing</a:t>
            </a:r>
            <a:endParaRPr lang="en-IN" sz="2400" b="0" strike="noStrike" spc="-1">
              <a:latin typeface="Arial"/>
            </a:endParaRPr>
          </a:p>
          <a:p>
            <a:pPr marL="343080" indent="-342360">
              <a:lnSpc>
                <a:spcPct val="100000"/>
              </a:lnSpc>
              <a:buClr>
                <a:srgbClr val="FF0000"/>
              </a:buClr>
              <a:buFont typeface="Wingdings" charset="2"/>
              <a:buChar char=""/>
            </a:pPr>
            <a:r>
              <a:rPr lang="en-GB" sz="2400" b="1" strike="noStrike" spc="-1">
                <a:solidFill>
                  <a:srgbClr val="FF0000"/>
                </a:solidFill>
                <a:latin typeface="Calibri"/>
                <a:ea typeface="DejaVu Sans"/>
              </a:rPr>
              <a:t>Economy</a:t>
            </a:r>
            <a:r>
              <a:rPr lang="en-GB" sz="2400" b="1" strike="noStrike" spc="-1">
                <a:solidFill>
                  <a:srgbClr val="000000"/>
                </a:solidFill>
                <a:latin typeface="Calibri"/>
                <a:ea typeface="DejaVu Sans"/>
              </a:rPr>
              <a:t> – </a:t>
            </a:r>
            <a:r>
              <a:rPr lang="en-GB" sz="2400" b="0" strike="noStrike" spc="-1">
                <a:solidFill>
                  <a:srgbClr val="000000"/>
                </a:solidFill>
                <a:latin typeface="Calibri"/>
                <a:ea typeface="DejaVu Sans"/>
              </a:rPr>
              <a:t>cheaper than process creation, thread switching has lower overhead than context switching</a:t>
            </a:r>
            <a:endParaRPr lang="en-IN" sz="2400" b="0" strike="noStrike" spc="-1">
              <a:latin typeface="Arial"/>
            </a:endParaRPr>
          </a:p>
          <a:p>
            <a:pPr marL="343080" indent="-342360">
              <a:lnSpc>
                <a:spcPct val="100000"/>
              </a:lnSpc>
              <a:buClr>
                <a:srgbClr val="FF0000"/>
              </a:buClr>
              <a:buFont typeface="Wingdings" charset="2"/>
              <a:buChar char=""/>
            </a:pPr>
            <a:r>
              <a:rPr lang="en-GB" sz="2400" b="1" strike="noStrike" spc="-1">
                <a:solidFill>
                  <a:srgbClr val="FF0000"/>
                </a:solidFill>
                <a:latin typeface="Calibri"/>
                <a:ea typeface="DejaVu Sans"/>
              </a:rPr>
              <a:t>Scalability</a:t>
            </a:r>
            <a:r>
              <a:rPr lang="en-GB" sz="2400" b="1" strike="noStrike" spc="-1">
                <a:solidFill>
                  <a:srgbClr val="000000"/>
                </a:solidFill>
                <a:latin typeface="Calibri"/>
                <a:ea typeface="DejaVu Sans"/>
              </a:rPr>
              <a:t> – </a:t>
            </a:r>
            <a:r>
              <a:rPr lang="en-GB" sz="2400" b="0" strike="noStrike" spc="-1">
                <a:solidFill>
                  <a:srgbClr val="000000"/>
                </a:solidFill>
                <a:latin typeface="Calibri"/>
                <a:ea typeface="DejaVu Sans"/>
              </a:rPr>
              <a:t>process can take advantage of multiprocessor architectures</a:t>
            </a:r>
            <a:br/>
            <a:r>
              <a:rPr lang="en-GB" sz="2400" b="0" strike="noStrike" spc="-1">
                <a:solidFill>
                  <a:srgbClr val="000000"/>
                </a:solidFill>
                <a:latin typeface="Calibri"/>
                <a:ea typeface="DejaVu Sans"/>
              </a:rPr>
              <a:t> </a:t>
            </a:r>
            <a:endParaRPr lang="en-IN" sz="2400" b="0" strike="noStrike" spc="-1">
              <a:latin typeface="Arial"/>
            </a:endParaRPr>
          </a:p>
          <a:p>
            <a:pPr>
              <a:lnSpc>
                <a:spcPct val="100000"/>
              </a:lnSpc>
            </a:pPr>
            <a:endParaRPr lang="en-IN" sz="2400" b="0" strike="noStrike" spc="-1">
              <a:latin typeface="Arial"/>
            </a:endParaRPr>
          </a:p>
        </p:txBody>
      </p:sp>
      <p:sp>
        <p:nvSpPr>
          <p:cNvPr id="109" name="CustomShape 3"/>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Benefits</a:t>
            </a:r>
            <a:endParaRPr lang="en-IN" sz="4000" b="0" strike="noStrike" spc="-1">
              <a:latin typeface="Arial"/>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1" name="CustomShape 2"/>
          <p:cNvSpPr/>
          <p:nvPr/>
        </p:nvSpPr>
        <p:spPr>
          <a:xfrm>
            <a:off x="873360" y="1486800"/>
            <a:ext cx="10675440" cy="447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FF3300"/>
              </a:buClr>
              <a:buFont typeface="Wingdings" charset="2"/>
              <a:buChar char=""/>
            </a:pPr>
            <a:r>
              <a:rPr lang="en-GB" sz="2400" b="1" strike="noStrike" spc="-1">
                <a:solidFill>
                  <a:srgbClr val="FF3300"/>
                </a:solidFill>
                <a:latin typeface="Calibri"/>
                <a:ea typeface="DejaVu Sans"/>
              </a:rPr>
              <a:t>Multicore or multiprocessor systems </a:t>
            </a:r>
            <a:r>
              <a:rPr lang="en-GB" sz="2400" b="0" strike="noStrike" spc="-1">
                <a:solidFill>
                  <a:srgbClr val="000000"/>
                </a:solidFill>
                <a:latin typeface="Calibri"/>
                <a:ea typeface="DejaVu Sans"/>
              </a:rPr>
              <a:t>putting pressure on programmers, programming challenges include:</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Identifying tasks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Balance</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Data splitting</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Data dependency</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Testing and debugging</a:t>
            </a:r>
            <a:endParaRPr lang="en-IN" sz="2400" b="0" strike="noStrike" spc="-1">
              <a:latin typeface="Arial"/>
            </a:endParaRPr>
          </a:p>
          <a:p>
            <a:pPr marL="343080" indent="-342360">
              <a:lnSpc>
                <a:spcPct val="100000"/>
              </a:lnSpc>
              <a:buClr>
                <a:srgbClr val="FF3300"/>
              </a:buClr>
              <a:buFont typeface="Wingdings" charset="2"/>
              <a:buChar char=""/>
            </a:pPr>
            <a:r>
              <a:rPr lang="en-GB" sz="2400" b="1" strike="noStrike" spc="-1">
                <a:solidFill>
                  <a:srgbClr val="FF3300"/>
                </a:solidFill>
                <a:latin typeface="Calibri"/>
                <a:ea typeface="DejaVu Sans"/>
              </a:rPr>
              <a:t>Parallelism</a:t>
            </a:r>
            <a:r>
              <a:rPr lang="en-GB" sz="2400" b="0" strike="noStrike" spc="-1">
                <a:solidFill>
                  <a:srgbClr val="000000"/>
                </a:solidFill>
                <a:latin typeface="Calibri"/>
                <a:ea typeface="DejaVu Sans"/>
              </a:rPr>
              <a:t> implies a system can perform more than one task simultaneously</a:t>
            </a:r>
            <a:endParaRPr lang="en-IN" sz="2400" b="0" strike="noStrike" spc="-1">
              <a:latin typeface="Arial"/>
            </a:endParaRPr>
          </a:p>
          <a:p>
            <a:pPr marL="343080" indent="-342360">
              <a:lnSpc>
                <a:spcPct val="100000"/>
              </a:lnSpc>
              <a:buClr>
                <a:srgbClr val="FF3300"/>
              </a:buClr>
              <a:buFont typeface="Wingdings" charset="2"/>
              <a:buChar char=""/>
            </a:pPr>
            <a:r>
              <a:rPr lang="en-GB" sz="2400" b="1" strike="noStrike" spc="-1">
                <a:solidFill>
                  <a:srgbClr val="FF3300"/>
                </a:solidFill>
                <a:latin typeface="Calibri"/>
                <a:ea typeface="DejaVu Sans"/>
              </a:rPr>
              <a:t>Concurrency</a:t>
            </a:r>
            <a:r>
              <a:rPr lang="en-GB" sz="2400" b="0" strike="noStrike" spc="-1">
                <a:solidFill>
                  <a:srgbClr val="000000"/>
                </a:solidFill>
                <a:latin typeface="Calibri"/>
                <a:ea typeface="DejaVu Sans"/>
              </a:rPr>
              <a:t> supports more than one task making progress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Single processor / core, scheduler providing concurrency</a:t>
            </a:r>
            <a:endParaRPr lang="en-IN" sz="2400" b="0" strike="noStrike" spc="-1">
              <a:latin typeface="Arial"/>
            </a:endParaRPr>
          </a:p>
          <a:p>
            <a:pPr>
              <a:lnSpc>
                <a:spcPct val="100000"/>
              </a:lnSpc>
            </a:pPr>
            <a:endParaRPr lang="en-IN" sz="2400" b="0" strike="noStrike" spc="-1">
              <a:latin typeface="Arial"/>
            </a:endParaRPr>
          </a:p>
          <a:p>
            <a:pPr>
              <a:lnSpc>
                <a:spcPct val="100000"/>
              </a:lnSpc>
            </a:pPr>
            <a:endParaRPr lang="en-IN" sz="2400" b="0" strike="noStrike" spc="-1">
              <a:latin typeface="Arial"/>
            </a:endParaRPr>
          </a:p>
        </p:txBody>
      </p:sp>
      <p:sp>
        <p:nvSpPr>
          <p:cNvPr id="112" name="CustomShape 3"/>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Multicore Programming</a:t>
            </a:r>
            <a:endParaRPr lang="en-IN" sz="4000" b="0" strike="noStrike" spc="-1">
              <a:latin typeface="Arial"/>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4" name="CustomShape 2"/>
          <p:cNvSpPr/>
          <p:nvPr/>
        </p:nvSpPr>
        <p:spPr>
          <a:xfrm>
            <a:off x="873360" y="1486800"/>
            <a:ext cx="10675440" cy="338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Types of parallelism </a:t>
            </a:r>
            <a:endParaRPr lang="en-IN" sz="2400" b="0" strike="noStrike" spc="-1">
              <a:latin typeface="Arial"/>
            </a:endParaRPr>
          </a:p>
          <a:p>
            <a:pPr>
              <a:lnSpc>
                <a:spcPct val="100000"/>
              </a:lnSpc>
            </a:pPr>
            <a:endParaRPr lang="en-IN" sz="2400" b="0" strike="noStrike" spc="-1">
              <a:latin typeface="Arial"/>
            </a:endParaRPr>
          </a:p>
          <a:p>
            <a:pPr marL="800280" lvl="1" indent="-342360">
              <a:lnSpc>
                <a:spcPct val="100000"/>
              </a:lnSpc>
              <a:buClr>
                <a:srgbClr val="FF3300"/>
              </a:buClr>
              <a:buFont typeface="Wingdings" charset="2"/>
              <a:buChar char=""/>
            </a:pPr>
            <a:r>
              <a:rPr lang="en-GB" sz="2400" b="1" strike="noStrike" spc="-1">
                <a:solidFill>
                  <a:srgbClr val="FF3300"/>
                </a:solidFill>
                <a:latin typeface="Calibri"/>
                <a:ea typeface="DejaVu Sans"/>
              </a:rPr>
              <a:t>Data parallelism</a:t>
            </a:r>
            <a:r>
              <a:rPr lang="en-GB" sz="2400" b="0" strike="noStrike" spc="-1">
                <a:solidFill>
                  <a:srgbClr val="FF3300"/>
                </a:solidFill>
                <a:latin typeface="Calibri"/>
                <a:ea typeface="DejaVu Sans"/>
              </a:rPr>
              <a:t> </a:t>
            </a:r>
            <a:r>
              <a:rPr lang="en-GB" sz="2400" b="0" strike="noStrike" spc="-1">
                <a:solidFill>
                  <a:srgbClr val="000000"/>
                </a:solidFill>
                <a:latin typeface="Calibri"/>
                <a:ea typeface="DejaVu Sans"/>
              </a:rPr>
              <a:t>– distributes subsets of the same data across multiple cores, same operation on each subset</a:t>
            </a:r>
            <a:endParaRPr lang="en-IN" sz="2400" b="0" strike="noStrike" spc="-1">
              <a:latin typeface="Arial"/>
            </a:endParaRPr>
          </a:p>
          <a:p>
            <a:pPr>
              <a:lnSpc>
                <a:spcPct val="100000"/>
              </a:lnSpc>
            </a:pPr>
            <a:endParaRPr lang="en-IN" sz="2400" b="0" strike="noStrike" spc="-1">
              <a:latin typeface="Arial"/>
            </a:endParaRPr>
          </a:p>
          <a:p>
            <a:pPr marL="800280" lvl="1" indent="-342360">
              <a:lnSpc>
                <a:spcPct val="100000"/>
              </a:lnSpc>
              <a:buClr>
                <a:srgbClr val="FF3300"/>
              </a:buClr>
              <a:buFont typeface="Wingdings" charset="2"/>
              <a:buChar char=""/>
            </a:pPr>
            <a:r>
              <a:rPr lang="en-GB" sz="2400" b="1" strike="noStrike" spc="-1">
                <a:solidFill>
                  <a:srgbClr val="FF3300"/>
                </a:solidFill>
                <a:latin typeface="Calibri"/>
                <a:ea typeface="DejaVu Sans"/>
              </a:rPr>
              <a:t>Task parallelism </a:t>
            </a:r>
            <a:r>
              <a:rPr lang="en-GB" sz="2400" b="0" strike="noStrike" spc="-1">
                <a:solidFill>
                  <a:srgbClr val="000000"/>
                </a:solidFill>
                <a:latin typeface="Calibri"/>
                <a:ea typeface="DejaVu Sans"/>
              </a:rPr>
              <a:t>– distributing tasks/threads across cores, each thread performing unique operation, threads may be operating on same or different data</a:t>
            </a:r>
            <a:endParaRPr lang="en-IN" sz="2400" b="0" strike="noStrike" spc="-1">
              <a:latin typeface="Arial"/>
            </a:endParaRPr>
          </a:p>
          <a:p>
            <a:pPr>
              <a:lnSpc>
                <a:spcPct val="100000"/>
              </a:lnSpc>
            </a:pPr>
            <a:endParaRPr lang="en-IN" sz="2400" b="0" strike="noStrike" spc="-1">
              <a:latin typeface="Arial"/>
            </a:endParaRPr>
          </a:p>
        </p:txBody>
      </p:sp>
      <p:sp>
        <p:nvSpPr>
          <p:cNvPr id="115" name="CustomShape 3"/>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Multicore Programming</a:t>
            </a:r>
            <a:endParaRPr lang="en-IN" sz="4000" b="0" strike="noStrike" spc="-1">
              <a:latin typeface="Arial"/>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406440" y="494280"/>
            <a:ext cx="8431200" cy="79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ctr">
              <a:lnSpc>
                <a:spcPct val="100000"/>
              </a:lnSpc>
            </a:pPr>
            <a:r>
              <a:rPr lang="en-GB" sz="4000" b="0" strike="noStrike" spc="-1">
                <a:solidFill>
                  <a:srgbClr val="0000FF"/>
                </a:solidFill>
                <a:latin typeface="Calibri"/>
                <a:ea typeface="DejaVu Sans"/>
              </a:rPr>
              <a:t>Computer System Organization</a:t>
            </a:r>
            <a:endParaRPr lang="en-IN" sz="4000" b="0" strike="noStrike" spc="-1">
              <a:latin typeface="Arial"/>
            </a:endParaRPr>
          </a:p>
        </p:txBody>
      </p:sp>
      <p:sp>
        <p:nvSpPr>
          <p:cNvPr id="211" name="CustomShape 2"/>
          <p:cNvSpPr/>
          <p:nvPr/>
        </p:nvSpPr>
        <p:spPr>
          <a:xfrm>
            <a:off x="350640" y="1490040"/>
            <a:ext cx="11084760" cy="191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marL="343080" indent="-341640">
              <a:lnSpc>
                <a:spcPct val="100000"/>
              </a:lnSpc>
              <a:buClr>
                <a:srgbClr val="C00000"/>
              </a:buClr>
              <a:buFont typeface="Wingdings" charset="2"/>
              <a:buChar char=""/>
            </a:pPr>
            <a:r>
              <a:rPr lang="en-GB" sz="2400" b="0" strike="noStrike" spc="-1">
                <a:solidFill>
                  <a:srgbClr val="00008B"/>
                </a:solidFill>
                <a:latin typeface="Cambria"/>
                <a:ea typeface="DejaVu Sans"/>
              </a:rPr>
              <a:t>Computer-system operation</a:t>
            </a:r>
            <a:endParaRPr lang="en-IN" sz="2400" b="0" strike="noStrike" spc="-1">
              <a:latin typeface="Arial"/>
            </a:endParaRPr>
          </a:p>
          <a:p>
            <a:pPr marL="800280" lvl="1" indent="-341640">
              <a:lnSpc>
                <a:spcPct val="100000"/>
              </a:lnSpc>
              <a:buClr>
                <a:srgbClr val="C00000"/>
              </a:buClr>
              <a:buFont typeface="Wingdings" charset="2"/>
              <a:buChar char=""/>
            </a:pPr>
            <a:r>
              <a:rPr lang="en-GB" sz="2400" b="0" strike="noStrike" spc="-1">
                <a:solidFill>
                  <a:srgbClr val="00008B"/>
                </a:solidFill>
                <a:latin typeface="Cambria"/>
                <a:ea typeface="DejaVu Sans"/>
              </a:rPr>
              <a:t>One or more CPUs, device controllers connect through common bus providing access to shared memory</a:t>
            </a:r>
            <a:endParaRPr lang="en-IN" sz="2400" b="0" strike="noStrike" spc="-1">
              <a:latin typeface="Arial"/>
            </a:endParaRPr>
          </a:p>
          <a:p>
            <a:pPr marL="800280" lvl="1" indent="-341640">
              <a:lnSpc>
                <a:spcPct val="100000"/>
              </a:lnSpc>
              <a:buClr>
                <a:srgbClr val="C00000"/>
              </a:buClr>
              <a:buFont typeface="Wingdings" charset="2"/>
              <a:buChar char=""/>
            </a:pPr>
            <a:r>
              <a:rPr lang="en-GB" sz="2400" b="0" strike="noStrike" spc="-1">
                <a:solidFill>
                  <a:srgbClr val="00008B"/>
                </a:solidFill>
                <a:latin typeface="Cambria"/>
                <a:ea typeface="DejaVu Sans"/>
              </a:rPr>
              <a:t>Concurrent execution of CPUs and devices competing for memory cycles</a:t>
            </a:r>
            <a:endParaRPr lang="en-IN" sz="2400" b="0" strike="noStrike" spc="-1">
              <a:latin typeface="Arial"/>
            </a:endParaRPr>
          </a:p>
          <a:p>
            <a:pPr>
              <a:lnSpc>
                <a:spcPct val="100000"/>
              </a:lnSpc>
            </a:pPr>
            <a:endParaRPr lang="en-IN" sz="2400" b="0" strike="noStrike" spc="-1">
              <a:latin typeface="Arial"/>
            </a:endParaRPr>
          </a:p>
        </p:txBody>
      </p:sp>
      <p:pic>
        <p:nvPicPr>
          <p:cNvPr id="212" name="Picture 3"/>
          <p:cNvPicPr/>
          <p:nvPr/>
        </p:nvPicPr>
        <p:blipFill>
          <a:blip r:embed="rId2"/>
          <a:stretch>
            <a:fillRect/>
          </a:stretch>
        </p:blipFill>
        <p:spPr>
          <a:xfrm>
            <a:off x="4449960" y="3199320"/>
            <a:ext cx="6151680" cy="3094200"/>
          </a:xfrm>
          <a:prstGeom prst="rect">
            <a:avLst/>
          </a:prstGeom>
          <a:ln w="88920">
            <a:solidFill>
              <a:srgbClr val="000000"/>
            </a:solidFill>
            <a:miter/>
          </a:ln>
          <a:effectLst>
            <a:innerShdw blurRad="76200">
              <a:srgbClr val="000000"/>
            </a:innerShdw>
          </a:effectLst>
        </p:spPr>
      </p:pic>
      <p:sp>
        <p:nvSpPr>
          <p:cNvPr id="213" name="CustomShape 3"/>
          <p:cNvSpPr/>
          <p:nvPr/>
        </p:nvSpPr>
        <p:spPr>
          <a:xfrm>
            <a:off x="1018440" y="3254040"/>
            <a:ext cx="2149560" cy="2984760"/>
          </a:xfrm>
          <a:prstGeom prst="snip1Rect">
            <a:avLst>
              <a:gd name="adj" fmla="val 16667"/>
            </a:avLst>
          </a:prstGeom>
          <a:solidFill>
            <a:schemeClr val="bg2"/>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defPPr>
              <a:defRPr lang="en-US"/>
            </a:defPPr>
            <a:lvl1pPr marL="0" algn="l" defTabSz="914400" rtl="0" eaLnBrk="1" latinLnBrk="0" hangingPunct="1">
              <a:defRPr sz="1800" kern="1200">
                <a:solidFill>
                  <a:schemeClr val="tx1"/>
                </a:solidFill>
                <a:latin typeface="Arial"/>
                <a:ea typeface="DejaVu Sans"/>
                <a:cs typeface="DejaVu Sans"/>
              </a:defRPr>
            </a:lvl1pPr>
            <a:lvl2pPr marL="457200" algn="l" defTabSz="914400" rtl="0" eaLnBrk="1" latinLnBrk="0" hangingPunct="1">
              <a:defRPr sz="1800" kern="1200">
                <a:solidFill>
                  <a:schemeClr val="tx1"/>
                </a:solidFill>
                <a:latin typeface="Arial"/>
                <a:ea typeface="DejaVu Sans"/>
                <a:cs typeface="DejaVu Sans"/>
              </a:defRPr>
            </a:lvl2pPr>
            <a:lvl3pPr marL="914400" algn="l" defTabSz="914400" rtl="0" eaLnBrk="1" latinLnBrk="0" hangingPunct="1">
              <a:defRPr sz="1800" kern="1200">
                <a:solidFill>
                  <a:schemeClr val="tx1"/>
                </a:solidFill>
                <a:latin typeface="Arial"/>
                <a:ea typeface="DejaVu Sans"/>
                <a:cs typeface="DejaVu Sans"/>
              </a:defRPr>
            </a:lvl3pPr>
            <a:lvl4pPr marL="1371600" algn="l" defTabSz="914400" rtl="0" eaLnBrk="1" latinLnBrk="0" hangingPunct="1">
              <a:defRPr sz="1800" kern="1200">
                <a:solidFill>
                  <a:schemeClr val="tx1"/>
                </a:solidFill>
                <a:latin typeface="Arial"/>
                <a:ea typeface="DejaVu Sans"/>
                <a:cs typeface="DejaVu Sans"/>
              </a:defRPr>
            </a:lvl4pPr>
            <a:lvl5pPr marL="1828800" algn="l" defTabSz="914400" rtl="0" eaLnBrk="1" latinLnBrk="0" hangingPunct="1">
              <a:defRPr sz="1800" kern="1200">
                <a:solidFill>
                  <a:schemeClr val="tx1"/>
                </a:solidFill>
                <a:latin typeface="Arial"/>
                <a:ea typeface="DejaVu Sans"/>
                <a:cs typeface="DejaVu Sans"/>
              </a:defRPr>
            </a:lvl5pPr>
            <a:lvl6pPr marL="2286000" algn="l" defTabSz="914400" rtl="0" eaLnBrk="1" latinLnBrk="0" hangingPunct="1">
              <a:defRPr sz="1800" kern="1200">
                <a:solidFill>
                  <a:schemeClr val="tx1"/>
                </a:solidFill>
                <a:latin typeface="Arial"/>
                <a:ea typeface="DejaVu Sans"/>
                <a:cs typeface="DejaVu Sans"/>
              </a:defRPr>
            </a:lvl6pPr>
            <a:lvl7pPr marL="2743200" algn="l" defTabSz="914400" rtl="0" eaLnBrk="1" latinLnBrk="0" hangingPunct="1">
              <a:defRPr sz="1800" kern="1200">
                <a:solidFill>
                  <a:schemeClr val="tx1"/>
                </a:solidFill>
                <a:latin typeface="Arial"/>
                <a:ea typeface="DejaVu Sans"/>
                <a:cs typeface="DejaVu Sans"/>
              </a:defRPr>
            </a:lvl7pPr>
            <a:lvl8pPr marL="3200400" algn="l" defTabSz="914400" rtl="0" eaLnBrk="1" latinLnBrk="0" hangingPunct="1">
              <a:defRPr sz="1800" kern="1200">
                <a:solidFill>
                  <a:schemeClr val="tx1"/>
                </a:solidFill>
                <a:latin typeface="Arial"/>
                <a:ea typeface="DejaVu Sans"/>
                <a:cs typeface="DejaVu Sans"/>
              </a:defRPr>
            </a:lvl8pPr>
            <a:lvl9pPr marL="3657600" algn="l" defTabSz="914400" rtl="0" eaLnBrk="1" latinLnBrk="0" hangingPunct="1">
              <a:defRPr sz="1800" kern="1200">
                <a:solidFill>
                  <a:schemeClr val="tx1"/>
                </a:solidFill>
                <a:latin typeface="Arial"/>
                <a:ea typeface="DejaVu Sans"/>
                <a:cs typeface="DejaVu Sans"/>
              </a:defRPr>
            </a:lvl9pPr>
          </a:lstStyle>
          <a:p>
            <a:pPr algn="just">
              <a:lnSpc>
                <a:spcPct val="100000"/>
              </a:lnSpc>
            </a:pPr>
            <a:r>
              <a:rPr lang="en-GB" sz="1800" b="0" strike="noStrike" spc="-1">
                <a:solidFill>
                  <a:srgbClr val="00008B"/>
                </a:solidFill>
                <a:latin typeface="Cambria"/>
                <a:ea typeface="DejaVu Sans"/>
              </a:rPr>
              <a:t>device controller is a hardware component that works as a bridge between the hardware device and the operating system or an application program</a:t>
            </a:r>
            <a:endParaRPr lang="en-IN" sz="1800" b="0" strike="noStrike" spc="-1">
              <a:latin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17" name="CustomShape 2"/>
          <p:cNvSpPr/>
          <p:nvPr/>
        </p:nvSpPr>
        <p:spPr>
          <a:xfrm>
            <a:off x="1076040" y="540000"/>
            <a:ext cx="73051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Concurrency vs Parallelism</a:t>
            </a:r>
            <a:endParaRPr lang="en-IN" sz="4000" b="0" strike="noStrike" spc="-1">
              <a:latin typeface="Arial"/>
            </a:endParaRPr>
          </a:p>
        </p:txBody>
      </p:sp>
      <p:sp>
        <p:nvSpPr>
          <p:cNvPr id="118" name="CustomShape 3"/>
          <p:cNvSpPr/>
          <p:nvPr/>
        </p:nvSpPr>
        <p:spPr>
          <a:xfrm>
            <a:off x="1076040" y="1616760"/>
            <a:ext cx="8228880" cy="45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88880" indent="-488160">
              <a:lnSpc>
                <a:spcPct val="100000"/>
              </a:lnSpc>
              <a:spcBef>
                <a:spcPts val="629"/>
              </a:spcBef>
              <a:buClr>
                <a:srgbClr val="993300"/>
              </a:buClr>
              <a:buSzPct val="90000"/>
              <a:buFont typeface="Wingdings" charset="2"/>
              <a:buChar char=""/>
            </a:pPr>
            <a:r>
              <a:rPr lang="en-GB" sz="1800" b="1" strike="noStrike" spc="-1">
                <a:solidFill>
                  <a:srgbClr val="000000"/>
                </a:solidFill>
                <a:latin typeface="Arial"/>
                <a:ea typeface="MS PGothic"/>
              </a:rPr>
              <a:t>Concurrent execution on single-core system:</a:t>
            </a:r>
            <a:endParaRPr lang="en-IN" sz="1800" b="0" strike="noStrike" spc="-1">
              <a:latin typeface="Arial"/>
            </a:endParaRPr>
          </a:p>
          <a:p>
            <a:pPr>
              <a:lnSpc>
                <a:spcPct val="100000"/>
              </a:lnSpc>
              <a:spcBef>
                <a:spcPts val="629"/>
              </a:spcBef>
            </a:pPr>
            <a:endParaRPr lang="en-IN" sz="1800" b="0" strike="noStrike" spc="-1">
              <a:latin typeface="Arial"/>
            </a:endParaRPr>
          </a:p>
          <a:p>
            <a:pPr>
              <a:lnSpc>
                <a:spcPct val="100000"/>
              </a:lnSpc>
              <a:spcBef>
                <a:spcPts val="629"/>
              </a:spcBef>
            </a:pPr>
            <a:endParaRPr lang="en-IN" sz="1800" b="0" strike="noStrike" spc="-1">
              <a:latin typeface="Arial"/>
            </a:endParaRPr>
          </a:p>
          <a:p>
            <a:pPr>
              <a:lnSpc>
                <a:spcPct val="100000"/>
              </a:lnSpc>
              <a:spcBef>
                <a:spcPts val="629"/>
              </a:spcBef>
            </a:pPr>
            <a:endParaRPr lang="en-IN" sz="1800" b="0" strike="noStrike" spc="-1">
              <a:latin typeface="Arial"/>
            </a:endParaRPr>
          </a:p>
          <a:p>
            <a:pPr marL="488880" indent="-488160">
              <a:lnSpc>
                <a:spcPct val="100000"/>
              </a:lnSpc>
              <a:spcBef>
                <a:spcPts val="629"/>
              </a:spcBef>
              <a:tabLst>
                <a:tab pos="0" algn="l"/>
              </a:tabLst>
            </a:pPr>
            <a:endParaRPr lang="en-IN" sz="1800" b="0" strike="noStrike" spc="-1">
              <a:latin typeface="Arial"/>
            </a:endParaRPr>
          </a:p>
          <a:p>
            <a:pPr marL="488880" indent="-488160">
              <a:lnSpc>
                <a:spcPct val="100000"/>
              </a:lnSpc>
              <a:spcBef>
                <a:spcPts val="629"/>
              </a:spcBef>
              <a:buClr>
                <a:srgbClr val="993300"/>
              </a:buClr>
              <a:buSzPct val="90000"/>
              <a:buFont typeface="Wingdings" charset="2"/>
              <a:buChar char=""/>
              <a:tabLst>
                <a:tab pos="0" algn="l"/>
              </a:tabLst>
            </a:pPr>
            <a:r>
              <a:rPr lang="en-GB" sz="1800" b="1" strike="noStrike" spc="-1">
                <a:solidFill>
                  <a:srgbClr val="000000"/>
                </a:solidFill>
                <a:latin typeface="Arial"/>
                <a:ea typeface="MS PGothic"/>
              </a:rPr>
              <a:t>Parallelism on a multi-core system:</a:t>
            </a:r>
            <a:endParaRPr lang="en-IN" sz="1800" b="0" strike="noStrike" spc="-1">
              <a:latin typeface="Arial"/>
            </a:endParaRPr>
          </a:p>
          <a:p>
            <a:pPr>
              <a:lnSpc>
                <a:spcPct val="100000"/>
              </a:lnSpc>
              <a:spcBef>
                <a:spcPts val="629"/>
              </a:spcBef>
              <a:tabLst>
                <a:tab pos="0" algn="l"/>
              </a:tabLst>
            </a:pPr>
            <a:endParaRPr lang="en-IN" sz="1800" b="0" strike="noStrike" spc="-1">
              <a:latin typeface="Arial"/>
            </a:endParaRPr>
          </a:p>
        </p:txBody>
      </p:sp>
      <p:pic>
        <p:nvPicPr>
          <p:cNvPr id="119" name="Picture 2"/>
          <p:cNvPicPr/>
          <p:nvPr/>
        </p:nvPicPr>
        <p:blipFill>
          <a:blip r:embed="rId2"/>
          <a:stretch>
            <a:fillRect/>
          </a:stretch>
        </p:blipFill>
        <p:spPr>
          <a:xfrm>
            <a:off x="1711800" y="2102760"/>
            <a:ext cx="6790680" cy="1218600"/>
          </a:xfrm>
          <a:prstGeom prst="rect">
            <a:avLst/>
          </a:prstGeom>
          <a:ln>
            <a:noFill/>
          </a:ln>
        </p:spPr>
      </p:pic>
      <p:pic>
        <p:nvPicPr>
          <p:cNvPr id="120" name="Picture 3"/>
          <p:cNvPicPr/>
          <p:nvPr/>
        </p:nvPicPr>
        <p:blipFill>
          <a:blip r:embed="rId3"/>
          <a:stretch>
            <a:fillRect/>
          </a:stretch>
        </p:blipFill>
        <p:spPr>
          <a:xfrm>
            <a:off x="2933640" y="4031280"/>
            <a:ext cx="4799880" cy="1875600"/>
          </a:xfrm>
          <a:prstGeom prst="rect">
            <a:avLst/>
          </a:prstGeom>
          <a:ln>
            <a:noFill/>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2" name="CustomShape 2"/>
          <p:cNvSpPr/>
          <p:nvPr/>
        </p:nvSpPr>
        <p:spPr>
          <a:xfrm>
            <a:off x="838800" y="1292760"/>
            <a:ext cx="10675440" cy="521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FF3300"/>
              </a:buClr>
              <a:buFont typeface="Wingdings" charset="2"/>
              <a:buChar char=""/>
            </a:pPr>
            <a:r>
              <a:rPr lang="en-GB" sz="2400" b="1" strike="noStrike" spc="-1">
                <a:solidFill>
                  <a:srgbClr val="FF3300"/>
                </a:solidFill>
                <a:latin typeface="Calibri"/>
                <a:ea typeface="DejaVu Sans"/>
              </a:rPr>
              <a:t>User threads</a:t>
            </a:r>
            <a:r>
              <a:rPr lang="en-GB" sz="2400" b="0" strike="noStrike" spc="-1">
                <a:solidFill>
                  <a:srgbClr val="FF3300"/>
                </a:solidFill>
                <a:latin typeface="Calibri"/>
                <a:ea typeface="DejaVu Sans"/>
              </a:rPr>
              <a:t> </a:t>
            </a:r>
            <a:r>
              <a:rPr lang="en-GB" sz="2400" b="0" strike="noStrike" spc="-1">
                <a:solidFill>
                  <a:srgbClr val="000000"/>
                </a:solidFill>
                <a:latin typeface="Calibri"/>
                <a:ea typeface="DejaVu Sans"/>
              </a:rPr>
              <a:t>- management done by user-level threads library without kernel support</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Three primary thread libraries: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 POSIX Pthreads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 Windows threads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 Java threads</a:t>
            </a:r>
            <a:endParaRPr lang="en-IN" sz="2400" b="0" strike="noStrike" spc="-1">
              <a:latin typeface="Arial"/>
            </a:endParaRPr>
          </a:p>
          <a:p>
            <a:pPr marL="343080" indent="-342360">
              <a:lnSpc>
                <a:spcPct val="100000"/>
              </a:lnSpc>
              <a:buClr>
                <a:srgbClr val="FF3300"/>
              </a:buClr>
              <a:buFont typeface="Wingdings" charset="2"/>
              <a:buChar char=""/>
            </a:pPr>
            <a:r>
              <a:rPr lang="en-GB" sz="2400" b="1" strike="noStrike" spc="-1">
                <a:solidFill>
                  <a:srgbClr val="FF3300"/>
                </a:solidFill>
                <a:latin typeface="Calibri"/>
                <a:ea typeface="DejaVu Sans"/>
              </a:rPr>
              <a:t>Kernel threads </a:t>
            </a:r>
            <a:r>
              <a:rPr lang="en-GB" sz="2400" b="0" strike="noStrike" spc="-1">
                <a:solidFill>
                  <a:srgbClr val="000000"/>
                </a:solidFill>
                <a:latin typeface="Calibri"/>
                <a:ea typeface="DejaVu Sans"/>
              </a:rPr>
              <a:t>- Supported and managed by the Kernel</a:t>
            </a:r>
            <a:endParaRPr lang="en-IN" sz="2400" b="0" strike="noStrike" spc="-1">
              <a:latin typeface="Arial"/>
            </a:endParaRPr>
          </a:p>
          <a:p>
            <a:pPr marL="343080" indent="-342360">
              <a:lnSpc>
                <a:spcPct val="100000"/>
              </a:lnSpc>
              <a:buClr>
                <a:srgbClr val="FF0000"/>
              </a:buClr>
              <a:buFont typeface="Wingdings" charset="2"/>
              <a:buChar char=""/>
            </a:pPr>
            <a:r>
              <a:rPr lang="en-GB" sz="2400" b="1" strike="noStrike" spc="-1">
                <a:solidFill>
                  <a:srgbClr val="FF0000"/>
                </a:solidFill>
                <a:latin typeface="Calibri"/>
                <a:ea typeface="DejaVu Sans"/>
              </a:rPr>
              <a:t>Examples</a:t>
            </a:r>
            <a:r>
              <a:rPr lang="en-GB" sz="2400" b="0" strike="noStrike" spc="-1">
                <a:solidFill>
                  <a:srgbClr val="000000"/>
                </a:solidFill>
                <a:latin typeface="Calibri"/>
                <a:ea typeface="DejaVu Sans"/>
              </a:rPr>
              <a:t> – virtually all general purpose operating systems support kernel threads, including:</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Windows </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Solaris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Linux</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Tru64 UNIX</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Mac OS X</a:t>
            </a:r>
            <a:endParaRPr lang="en-IN" sz="2400" b="0" strike="noStrike" spc="-1">
              <a:latin typeface="Arial"/>
            </a:endParaRPr>
          </a:p>
        </p:txBody>
      </p:sp>
      <p:sp>
        <p:nvSpPr>
          <p:cNvPr id="123"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User Threads and Kernel Threads</a:t>
            </a:r>
            <a:endParaRPr lang="en-IN" sz="4000" b="0" strike="noStrike" spc="-1">
              <a:latin typeface="Arial"/>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5" name="CustomShape 2"/>
          <p:cNvSpPr/>
          <p:nvPr/>
        </p:nvSpPr>
        <p:spPr>
          <a:xfrm>
            <a:off x="873360" y="1486800"/>
            <a:ext cx="10675440" cy="2649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800" b="0" strike="noStrike" spc="-1">
                <a:solidFill>
                  <a:srgbClr val="000000"/>
                </a:solidFill>
                <a:latin typeface="Calibri"/>
                <a:ea typeface="DejaVu Sans"/>
              </a:rPr>
              <a:t>Many-to-One</a:t>
            </a:r>
            <a:br/>
            <a:r>
              <a:rPr lang="en-GB" sz="2800" b="0" strike="noStrike" spc="-1">
                <a:solidFill>
                  <a:srgbClr val="000000"/>
                </a:solidFill>
                <a:latin typeface="Calibri"/>
                <a:ea typeface="DejaVu Sans"/>
              </a:rPr>
              <a:t> </a:t>
            </a:r>
            <a:endParaRPr lang="en-IN" sz="2800" b="0" strike="noStrike" spc="-1">
              <a:latin typeface="Arial"/>
            </a:endParaRPr>
          </a:p>
          <a:p>
            <a:pPr marL="343080" indent="-342360">
              <a:lnSpc>
                <a:spcPct val="100000"/>
              </a:lnSpc>
              <a:buClr>
                <a:srgbClr val="000000"/>
              </a:buClr>
              <a:buFont typeface="Wingdings" charset="2"/>
              <a:buChar char=""/>
            </a:pPr>
            <a:r>
              <a:rPr lang="en-GB" sz="2800" b="0" strike="noStrike" spc="-1">
                <a:solidFill>
                  <a:srgbClr val="000000"/>
                </a:solidFill>
                <a:latin typeface="Calibri"/>
                <a:ea typeface="DejaVu Sans"/>
              </a:rPr>
              <a:t>One-to-One</a:t>
            </a:r>
            <a:br/>
            <a:r>
              <a:rPr lang="en-GB" sz="2800" b="0" strike="noStrike" spc="-1">
                <a:solidFill>
                  <a:srgbClr val="000000"/>
                </a:solidFill>
                <a:latin typeface="Calibri"/>
                <a:ea typeface="DejaVu Sans"/>
              </a:rPr>
              <a:t> </a:t>
            </a:r>
            <a:endParaRPr lang="en-IN" sz="2800" b="0" strike="noStrike" spc="-1">
              <a:latin typeface="Arial"/>
            </a:endParaRPr>
          </a:p>
          <a:p>
            <a:pPr marL="343080" indent="-342360">
              <a:lnSpc>
                <a:spcPct val="100000"/>
              </a:lnSpc>
              <a:buClr>
                <a:srgbClr val="000000"/>
              </a:buClr>
              <a:buFont typeface="Wingdings" charset="2"/>
              <a:buChar char=""/>
            </a:pPr>
            <a:r>
              <a:rPr lang="en-GB" sz="2800" b="0" strike="noStrike" spc="-1">
                <a:solidFill>
                  <a:srgbClr val="000000"/>
                </a:solidFill>
                <a:latin typeface="Calibri"/>
                <a:ea typeface="DejaVu Sans"/>
              </a:rPr>
              <a:t>Many-to-Many</a:t>
            </a:r>
            <a:endParaRPr lang="en-IN" sz="2800" b="0" strike="noStrike" spc="-1">
              <a:latin typeface="Arial"/>
            </a:endParaRPr>
          </a:p>
          <a:p>
            <a:pPr>
              <a:lnSpc>
                <a:spcPct val="100000"/>
              </a:lnSpc>
            </a:pPr>
            <a:endParaRPr lang="en-IN" sz="2800" b="0" strike="noStrike" spc="-1">
              <a:latin typeface="Arial"/>
            </a:endParaRPr>
          </a:p>
        </p:txBody>
      </p:sp>
      <p:sp>
        <p:nvSpPr>
          <p:cNvPr id="126"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Multithreading Models</a:t>
            </a:r>
            <a:endParaRPr lang="en-IN" sz="4000" b="0" strike="noStrike" spc="-1">
              <a:latin typeface="Arial"/>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28" name="CustomShape 2"/>
          <p:cNvSpPr/>
          <p:nvPr/>
        </p:nvSpPr>
        <p:spPr>
          <a:xfrm>
            <a:off x="691920" y="1594080"/>
            <a:ext cx="5485680" cy="41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Many user-level threads mapped to single kernel thread</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Thread management done by thread library in user space</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One thread blocking causes all to block</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Multiple threads may not run in parallel on muticore system because only one can access kernel at a time</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Few systems currently use this model</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Examples:</a:t>
            </a:r>
            <a:endParaRPr lang="en-IN" sz="2400" b="0" strike="noStrike" spc="-1">
              <a:latin typeface="Arial"/>
            </a:endParaRPr>
          </a:p>
          <a:p>
            <a:pPr marL="800280" lvl="1" indent="-342360">
              <a:lnSpc>
                <a:spcPct val="100000"/>
              </a:lnSpc>
              <a:buClr>
                <a:srgbClr val="FF0000"/>
              </a:buClr>
              <a:buFont typeface="Wingdings" charset="2"/>
              <a:buChar char=""/>
            </a:pPr>
            <a:r>
              <a:rPr lang="en-GB" sz="2400" b="1" strike="noStrike" spc="-1">
                <a:solidFill>
                  <a:srgbClr val="FF0000"/>
                </a:solidFill>
                <a:latin typeface="Calibri"/>
                <a:ea typeface="DejaVu Sans"/>
              </a:rPr>
              <a:t>Solaris Green Threads</a:t>
            </a:r>
            <a:endParaRPr lang="en-IN" sz="2400" b="0" strike="noStrike" spc="-1">
              <a:latin typeface="Arial"/>
            </a:endParaRPr>
          </a:p>
        </p:txBody>
      </p:sp>
      <p:sp>
        <p:nvSpPr>
          <p:cNvPr id="129"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Many-to-One Model</a:t>
            </a:r>
            <a:endParaRPr lang="en-IN" sz="4000" b="0" strike="noStrike" spc="-1">
              <a:latin typeface="Arial"/>
            </a:endParaRPr>
          </a:p>
        </p:txBody>
      </p:sp>
      <p:pic>
        <p:nvPicPr>
          <p:cNvPr id="130" name="Picture 1"/>
          <p:cNvPicPr/>
          <p:nvPr/>
        </p:nvPicPr>
        <p:blipFill>
          <a:blip r:embed="rId2"/>
          <a:stretch>
            <a:fillRect/>
          </a:stretch>
        </p:blipFill>
        <p:spPr>
          <a:xfrm>
            <a:off x="7450920" y="1859760"/>
            <a:ext cx="2742480" cy="3055320"/>
          </a:xfrm>
          <a:prstGeom prst="rect">
            <a:avLst/>
          </a:prstGeom>
          <a:ln>
            <a:noFill/>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2" name="CustomShape 2"/>
          <p:cNvSpPr/>
          <p:nvPr/>
        </p:nvSpPr>
        <p:spPr>
          <a:xfrm>
            <a:off x="691920" y="1594080"/>
            <a:ext cx="5485680" cy="41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Each user-level thread maps to kernel thread</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Creating a user-level thread creates a kernel thread</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More concurrency than many-to-one</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Number of threads per process sometimes restricted due to overhead</a:t>
            </a:r>
            <a:endParaRPr lang="en-IN" sz="2400" b="0" strike="noStrike" spc="-1">
              <a:latin typeface="Arial"/>
            </a:endParaRPr>
          </a:p>
          <a:p>
            <a:pPr marL="343080" indent="-342360">
              <a:lnSpc>
                <a:spcPct val="100000"/>
              </a:lnSpc>
              <a:buClr>
                <a:srgbClr val="FF0000"/>
              </a:buClr>
              <a:buFont typeface="Wingdings" charset="2"/>
              <a:buChar char=""/>
            </a:pPr>
            <a:r>
              <a:rPr lang="en-GB" sz="2400" b="1" strike="noStrike" spc="-1">
                <a:solidFill>
                  <a:srgbClr val="FF0000"/>
                </a:solidFill>
                <a:latin typeface="Calibri"/>
                <a:ea typeface="DejaVu Sans"/>
              </a:rPr>
              <a:t>Examples: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Windows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Linux</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Solaris 9 and later</a:t>
            </a:r>
            <a:endParaRPr lang="en-IN" sz="2400" b="0" strike="noStrike" spc="-1">
              <a:latin typeface="Arial"/>
            </a:endParaRPr>
          </a:p>
        </p:txBody>
      </p:sp>
      <p:sp>
        <p:nvSpPr>
          <p:cNvPr id="133"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One-to-One Model</a:t>
            </a:r>
            <a:endParaRPr lang="en-IN" sz="4000" b="0" strike="noStrike" spc="-1">
              <a:latin typeface="Arial"/>
            </a:endParaRPr>
          </a:p>
        </p:txBody>
      </p:sp>
      <p:pic>
        <p:nvPicPr>
          <p:cNvPr id="134" name="Picture 1"/>
          <p:cNvPicPr/>
          <p:nvPr/>
        </p:nvPicPr>
        <p:blipFill>
          <a:blip r:embed="rId2"/>
          <a:stretch>
            <a:fillRect/>
          </a:stretch>
        </p:blipFill>
        <p:spPr>
          <a:xfrm>
            <a:off x="6667560" y="2743560"/>
            <a:ext cx="4474440" cy="1910520"/>
          </a:xfrm>
          <a:prstGeom prst="rect">
            <a:avLst/>
          </a:prstGeom>
          <a:ln>
            <a:noFill/>
          </a:ln>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36" name="CustomShape 2"/>
          <p:cNvSpPr/>
          <p:nvPr/>
        </p:nvSpPr>
        <p:spPr>
          <a:xfrm>
            <a:off x="675360" y="2222280"/>
            <a:ext cx="5485680" cy="228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Allows many user level threads to be mapped to many kernel threads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Allows the  operating system to create a sufficient number of kernel threads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Solaris prior to version 9</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Windows  with the </a:t>
            </a:r>
            <a:r>
              <a:rPr lang="en-GB" sz="2400" b="0" i="1" strike="noStrike" spc="-1">
                <a:solidFill>
                  <a:srgbClr val="000000"/>
                </a:solidFill>
                <a:latin typeface="Calibri"/>
                <a:ea typeface="DejaVu Sans"/>
              </a:rPr>
              <a:t>ThreadFiber</a:t>
            </a:r>
            <a:r>
              <a:rPr lang="en-GB" sz="2400" b="0" strike="noStrike" spc="-1">
                <a:solidFill>
                  <a:srgbClr val="000000"/>
                </a:solidFill>
                <a:latin typeface="Calibri"/>
                <a:ea typeface="DejaVu Sans"/>
              </a:rPr>
              <a:t> package</a:t>
            </a:r>
            <a:endParaRPr lang="en-IN" sz="2400" b="0" strike="noStrike" spc="-1">
              <a:latin typeface="Arial"/>
            </a:endParaRPr>
          </a:p>
        </p:txBody>
      </p:sp>
      <p:sp>
        <p:nvSpPr>
          <p:cNvPr id="137"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Many-to-Many Model</a:t>
            </a:r>
            <a:endParaRPr lang="en-IN" sz="4000" b="0" strike="noStrike" spc="-1">
              <a:latin typeface="Arial"/>
            </a:endParaRPr>
          </a:p>
        </p:txBody>
      </p:sp>
      <p:pic>
        <p:nvPicPr>
          <p:cNvPr id="138" name="Picture 1"/>
          <p:cNvPicPr/>
          <p:nvPr/>
        </p:nvPicPr>
        <p:blipFill>
          <a:blip r:embed="rId2"/>
          <a:stretch>
            <a:fillRect/>
          </a:stretch>
        </p:blipFill>
        <p:spPr>
          <a:xfrm>
            <a:off x="7266960" y="1859760"/>
            <a:ext cx="3158280" cy="3033000"/>
          </a:xfrm>
          <a:prstGeom prst="rect">
            <a:avLst/>
          </a:prstGeom>
          <a:ln>
            <a:noFill/>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0" name="CustomShape 2"/>
          <p:cNvSpPr/>
          <p:nvPr/>
        </p:nvSpPr>
        <p:spPr>
          <a:xfrm>
            <a:off x="691920" y="2107080"/>
            <a:ext cx="5485680" cy="301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Similar to M:M, except that it allows a user thread to be </a:t>
            </a:r>
            <a:r>
              <a:rPr lang="en-GB" sz="2400" b="1" strike="noStrike" spc="-1">
                <a:solidFill>
                  <a:srgbClr val="000000"/>
                </a:solidFill>
                <a:latin typeface="Calibri"/>
                <a:ea typeface="DejaVu Sans"/>
              </a:rPr>
              <a:t>bound</a:t>
            </a:r>
            <a:r>
              <a:rPr lang="en-GB" sz="2400" b="0" strike="noStrike" spc="-1">
                <a:solidFill>
                  <a:srgbClr val="000000"/>
                </a:solidFill>
                <a:latin typeface="Calibri"/>
                <a:ea typeface="DejaVu Sans"/>
              </a:rPr>
              <a:t> to kernel thread</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Examples</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IRIX</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HP-UX</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Tru64 UNIX</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Solaris 8 and earlier</a:t>
            </a:r>
            <a:endParaRPr lang="en-IN" sz="2400" b="0" strike="noStrike" spc="-1">
              <a:latin typeface="Arial"/>
            </a:endParaRPr>
          </a:p>
        </p:txBody>
      </p:sp>
      <p:sp>
        <p:nvSpPr>
          <p:cNvPr id="141"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Two-Level Model</a:t>
            </a:r>
            <a:endParaRPr lang="en-IN" sz="4000" b="0" strike="noStrike" spc="-1">
              <a:latin typeface="Arial"/>
            </a:endParaRPr>
          </a:p>
        </p:txBody>
      </p:sp>
      <p:pic>
        <p:nvPicPr>
          <p:cNvPr id="142" name="Picture 1"/>
          <p:cNvPicPr/>
          <p:nvPr/>
        </p:nvPicPr>
        <p:blipFill>
          <a:blip r:embed="rId2"/>
          <a:stretch>
            <a:fillRect/>
          </a:stretch>
        </p:blipFill>
        <p:spPr>
          <a:xfrm>
            <a:off x="6492960" y="2296440"/>
            <a:ext cx="3777480" cy="2856960"/>
          </a:xfrm>
          <a:prstGeom prst="rect">
            <a:avLst/>
          </a:prstGeom>
          <a:ln>
            <a:noFill/>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4" name="CustomShape 2"/>
          <p:cNvSpPr/>
          <p:nvPr/>
        </p:nvSpPr>
        <p:spPr>
          <a:xfrm>
            <a:off x="873360" y="1486800"/>
            <a:ext cx="10675440" cy="155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3366FF"/>
              </a:buClr>
              <a:buFont typeface="Wingdings" charset="2"/>
              <a:buChar char=""/>
            </a:pPr>
            <a:r>
              <a:rPr lang="en-GB" sz="2400" b="1" strike="noStrike" spc="-1">
                <a:solidFill>
                  <a:srgbClr val="3366FF"/>
                </a:solidFill>
                <a:latin typeface="Calibri"/>
                <a:ea typeface="DejaVu Sans"/>
              </a:rPr>
              <a:t>Thread library</a:t>
            </a:r>
            <a:r>
              <a:rPr lang="en-GB" sz="2400" b="0" strike="noStrike" spc="-1">
                <a:solidFill>
                  <a:srgbClr val="3366FF"/>
                </a:solidFill>
                <a:latin typeface="Calibri"/>
                <a:ea typeface="DejaVu Sans"/>
              </a:rPr>
              <a:t> </a:t>
            </a:r>
            <a:r>
              <a:rPr lang="en-GB" sz="2400" b="0" strike="noStrike" spc="-1">
                <a:solidFill>
                  <a:srgbClr val="000000"/>
                </a:solidFill>
                <a:latin typeface="Calibri"/>
                <a:ea typeface="DejaVu Sans"/>
              </a:rPr>
              <a:t>provides programmer with API for creating and managing threads</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Two primary ways of implementing</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Library entirely in user space</a:t>
            </a:r>
            <a:endParaRPr lang="en-IN" sz="2400" b="0" strike="noStrike" spc="-1">
              <a:latin typeface="Arial"/>
            </a:endParaRPr>
          </a:p>
          <a:p>
            <a:pPr marL="800280" lvl="1" indent="-342360">
              <a:lnSpc>
                <a:spcPct val="100000"/>
              </a:lnSpc>
              <a:buClr>
                <a:srgbClr val="000000"/>
              </a:buClr>
              <a:buFont typeface="Wingdings" charset="2"/>
              <a:buChar char=""/>
            </a:pPr>
            <a:r>
              <a:rPr lang="en-GB" sz="2400" b="0" strike="noStrike" spc="-1">
                <a:solidFill>
                  <a:srgbClr val="000000"/>
                </a:solidFill>
                <a:latin typeface="Calibri"/>
                <a:ea typeface="DejaVu Sans"/>
              </a:rPr>
              <a:t>Kernel-level library supported by the OS</a:t>
            </a:r>
            <a:endParaRPr lang="en-IN" sz="2400" b="0" strike="noStrike" spc="-1">
              <a:latin typeface="Arial"/>
            </a:endParaRPr>
          </a:p>
        </p:txBody>
      </p:sp>
      <p:sp>
        <p:nvSpPr>
          <p:cNvPr id="145"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Thread Libraries</a:t>
            </a:r>
            <a:endParaRPr lang="en-IN" sz="4000" b="0" strike="noStrike" spc="-1">
              <a:latin typeface="Arial"/>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47" name="CustomShape 2"/>
          <p:cNvSpPr/>
          <p:nvPr/>
        </p:nvSpPr>
        <p:spPr>
          <a:xfrm>
            <a:off x="873360" y="1486800"/>
            <a:ext cx="1067544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May be provided either as user-level or kernel-level</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A POSIX standard (IEEE 1003.1c) API for thread creation and synchronization</a:t>
            </a:r>
            <a:endParaRPr lang="en-IN" sz="2400" b="0" strike="noStrike" spc="-1">
              <a:latin typeface="Arial"/>
            </a:endParaRPr>
          </a:p>
          <a:p>
            <a:pPr marL="343080" indent="-342360">
              <a:lnSpc>
                <a:spcPct val="100000"/>
              </a:lnSpc>
              <a:buClr>
                <a:srgbClr val="000000"/>
              </a:buClr>
              <a:buFont typeface="Wingdings" charset="2"/>
              <a:buChar char=""/>
            </a:pPr>
            <a:r>
              <a:rPr lang="en-GB" sz="2400" b="1" i="1" strike="noStrike" spc="-1">
                <a:solidFill>
                  <a:srgbClr val="000000"/>
                </a:solidFill>
                <a:latin typeface="Calibri"/>
                <a:ea typeface="DejaVu Sans"/>
              </a:rPr>
              <a:t>Specification</a:t>
            </a:r>
            <a:r>
              <a:rPr lang="en-GB" sz="2400" b="0" strike="noStrike" spc="-1">
                <a:solidFill>
                  <a:srgbClr val="000000"/>
                </a:solidFill>
                <a:latin typeface="Calibri"/>
                <a:ea typeface="DejaVu Sans"/>
              </a:rPr>
              <a:t>, not </a:t>
            </a:r>
            <a:r>
              <a:rPr lang="en-GB" sz="2400" b="1" i="1" strike="noStrike" spc="-1">
                <a:solidFill>
                  <a:srgbClr val="000000"/>
                </a:solidFill>
                <a:latin typeface="Calibri"/>
                <a:ea typeface="DejaVu Sans"/>
              </a:rPr>
              <a:t>implementation</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API specifies behavior of the thread library, implementation is up to development of the library</a:t>
            </a:r>
            <a:endParaRPr lang="en-IN" sz="2400" b="0" strike="noStrike" spc="-1">
              <a:latin typeface="Arial"/>
            </a:endParaRPr>
          </a:p>
          <a:p>
            <a:pPr marL="343080" indent="-342360">
              <a:lnSpc>
                <a:spcPct val="100000"/>
              </a:lnSpc>
              <a:buClr>
                <a:srgbClr val="000000"/>
              </a:buClr>
              <a:buFont typeface="Wingdings" charset="2"/>
              <a:buChar char=""/>
            </a:pPr>
            <a:r>
              <a:rPr lang="en-GB" sz="2400" b="0" strike="noStrike" spc="-1">
                <a:solidFill>
                  <a:srgbClr val="000000"/>
                </a:solidFill>
                <a:latin typeface="Calibri"/>
                <a:ea typeface="DejaVu Sans"/>
              </a:rPr>
              <a:t>Common in UNIX operating systems (Solaris, Linux, Mac OS X)</a:t>
            </a:r>
            <a:endParaRPr lang="en-IN" sz="2400" b="0" strike="noStrike" spc="-1">
              <a:latin typeface="Arial"/>
            </a:endParaRPr>
          </a:p>
          <a:p>
            <a:pPr>
              <a:lnSpc>
                <a:spcPct val="100000"/>
              </a:lnSpc>
            </a:pPr>
            <a:endParaRPr lang="en-IN" sz="2400" b="0" strike="noStrike" spc="-1">
              <a:latin typeface="Arial"/>
            </a:endParaRPr>
          </a:p>
        </p:txBody>
      </p:sp>
      <p:sp>
        <p:nvSpPr>
          <p:cNvPr id="148"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Pthreads</a:t>
            </a:r>
            <a:endParaRPr lang="en-IN" sz="4000" b="0" strike="noStrike" spc="-1">
              <a:latin typeface="Arial"/>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2286000" y="1676520"/>
            <a:ext cx="6095160" cy="366120"/>
          </a:xfrm>
          <a:prstGeom prst="rect">
            <a:avLst/>
          </a:prstGeom>
          <a:noFill/>
          <a:ln>
            <a:noFill/>
          </a:ln>
        </p:spPr>
        <p:style>
          <a:lnRef idx="0">
            <a:scrgbClr r="0" g="0" b="0"/>
          </a:lnRef>
          <a:fillRef idx="0">
            <a:scrgbClr r="0" g="0" b="0"/>
          </a:fillRef>
          <a:effectRef idx="0">
            <a:scrgbClr r="0" g="0" b="0"/>
          </a:effectRef>
          <a:fontRef idx="minor"/>
        </p:style>
        <p:txBody>
          <a:bodyPr/>
          <a:lstStyle/>
          <a:p>
            <a:endParaRPr/>
          </a:p>
        </p:txBody>
      </p:sp>
      <p:sp>
        <p:nvSpPr>
          <p:cNvPr id="150" name="CustomShape 2"/>
          <p:cNvSpPr/>
          <p:nvPr/>
        </p:nvSpPr>
        <p:spPr>
          <a:xfrm>
            <a:off x="246600" y="1280520"/>
            <a:ext cx="7306200" cy="559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600" b="0" strike="noStrike" spc="-1">
                <a:solidFill>
                  <a:srgbClr val="000000"/>
                </a:solidFill>
                <a:latin typeface="Calibri Light"/>
                <a:ea typeface="BatangChe"/>
              </a:rPr>
              <a:t>#include </a:t>
            </a:r>
            <a:r>
              <a:rPr lang="en-GB" sz="1600" b="0" i="1" strike="noStrike" spc="-1">
                <a:solidFill>
                  <a:srgbClr val="000000"/>
                </a:solidFill>
                <a:latin typeface="Calibri Light"/>
                <a:ea typeface="BatangChe"/>
              </a:rPr>
              <a:t>&lt;</a:t>
            </a:r>
            <a:r>
              <a:rPr lang="en-GB" sz="1600" b="0" strike="noStrike" spc="-1">
                <a:solidFill>
                  <a:srgbClr val="000000"/>
                </a:solidFill>
                <a:latin typeface="Calibri Light"/>
                <a:ea typeface="BatangChe"/>
              </a:rPr>
              <a:t>pthread.h</a:t>
            </a:r>
            <a:r>
              <a:rPr lang="en-GB" sz="1600" b="0" i="1" strike="noStrike" spc="-1">
                <a:solidFill>
                  <a:srgbClr val="000000"/>
                </a:solidFill>
                <a:latin typeface="Calibri Light"/>
                <a:ea typeface="BatangChe"/>
              </a:rPr>
              <a:t>&gt;</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#include </a:t>
            </a:r>
            <a:r>
              <a:rPr lang="en-GB" sz="1600" b="0" i="1" strike="noStrike" spc="-1">
                <a:solidFill>
                  <a:srgbClr val="000000"/>
                </a:solidFill>
                <a:latin typeface="Calibri Light"/>
                <a:ea typeface="BatangChe"/>
              </a:rPr>
              <a:t>&lt;</a:t>
            </a:r>
            <a:r>
              <a:rPr lang="en-GB" sz="1600" b="0" strike="noStrike" spc="-1">
                <a:solidFill>
                  <a:srgbClr val="000000"/>
                </a:solidFill>
                <a:latin typeface="Calibri Light"/>
                <a:ea typeface="BatangChe"/>
              </a:rPr>
              <a:t>stdio.h</a:t>
            </a:r>
            <a:r>
              <a:rPr lang="en-GB" sz="1600" b="0" i="1" strike="noStrike" spc="-1">
                <a:solidFill>
                  <a:srgbClr val="000000"/>
                </a:solidFill>
                <a:latin typeface="Calibri Light"/>
                <a:ea typeface="BatangChe"/>
              </a:rPr>
              <a:t>&gt;</a:t>
            </a:r>
            <a:endParaRPr lang="en-IN" sz="1600" b="0" strike="noStrike" spc="-1">
              <a:latin typeface="Arial"/>
            </a:endParaRPr>
          </a:p>
          <a:p>
            <a:pPr>
              <a:lnSpc>
                <a:spcPct val="100000"/>
              </a:lnSpc>
            </a:pP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int sum; /* this data is shared by the thread(s) */</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void *runner(void *param); /* threads call this function */</a:t>
            </a:r>
            <a:endParaRPr lang="en-IN" sz="1600" b="0" strike="noStrike" spc="-1">
              <a:latin typeface="Arial"/>
            </a:endParaRPr>
          </a:p>
          <a:p>
            <a:pPr>
              <a:lnSpc>
                <a:spcPct val="100000"/>
              </a:lnSpc>
            </a:pP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int main(int argc, char *argv[])</a:t>
            </a:r>
            <a:endParaRPr lang="en-IN" sz="1600" b="0" strike="noStrike" spc="-1">
              <a:latin typeface="Arial"/>
            </a:endParaRPr>
          </a:p>
          <a:p>
            <a:pPr>
              <a:lnSpc>
                <a:spcPct val="100000"/>
              </a:lnSpc>
            </a:pPr>
            <a:r>
              <a:rPr lang="en-GB" sz="1600" b="0" i="1" strike="noStrike" spc="-1">
                <a:solidFill>
                  <a:srgbClr val="000000"/>
                </a:solidFill>
                <a:latin typeface="Calibri Light"/>
                <a:ea typeface="BatangChe"/>
              </a:rPr>
              <a:t>{</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pthread_t tid; /* the thread identifier */</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pthread_attr_t attr; /* set of thread attributes */</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if (argc != 2) </a:t>
            </a:r>
            <a:r>
              <a:rPr lang="en-GB" sz="1600" b="0" i="1" strike="noStrike" spc="-1">
                <a:solidFill>
                  <a:srgbClr val="000000"/>
                </a:solidFill>
                <a:latin typeface="Calibri Light"/>
                <a:ea typeface="BatangChe"/>
              </a:rPr>
              <a:t>{</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fprintf(stderr,"usage: a.out &lt;integer value&gt;\n");</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return -1;  </a:t>
            </a:r>
            <a:r>
              <a:rPr lang="en-GB" sz="1600" b="0" i="1" strike="noStrike" spc="-1">
                <a:solidFill>
                  <a:srgbClr val="000000"/>
                </a:solidFill>
                <a:latin typeface="Calibri Light"/>
                <a:ea typeface="BatangChe"/>
              </a:rPr>
              <a:t>}</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if (atoi(argv[1]) &lt; 0) </a:t>
            </a:r>
            <a:r>
              <a:rPr lang="en-GB" sz="1600" b="0" i="1" strike="noStrike" spc="-1">
                <a:solidFill>
                  <a:srgbClr val="000000"/>
                </a:solidFill>
                <a:latin typeface="Calibri Light"/>
                <a:ea typeface="BatangChe"/>
              </a:rPr>
              <a:t>{</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fprintf(stderr,"%d must be &gt;= 0\n",atoi(argv[1]));</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return -1;  </a:t>
            </a:r>
            <a:r>
              <a:rPr lang="en-GB" sz="1600" b="0" i="1" strike="noStrike" spc="-1">
                <a:solidFill>
                  <a:srgbClr val="000000"/>
                </a:solidFill>
                <a:latin typeface="Calibri Light"/>
                <a:ea typeface="BatangChe"/>
              </a:rPr>
              <a:t>}</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pthread_attr_init(&amp;attr); /* get the default attributes */</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pthread_create(&amp;tid, &amp;attr, runner, argv[1]); /* create the thread */</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pthread_join(tid, NULL);  /* wait for the thread to exit */</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printf("sum = %d\n", sum);</a:t>
            </a:r>
            <a:endParaRPr lang="en-IN" sz="1600" b="0" strike="noStrike" spc="-1">
              <a:latin typeface="Arial"/>
            </a:endParaRPr>
          </a:p>
          <a:p>
            <a:pPr>
              <a:lnSpc>
                <a:spcPct val="100000"/>
              </a:lnSpc>
            </a:pPr>
            <a:r>
              <a:rPr lang="en-GB" sz="1600" b="0" i="1" strike="noStrike" spc="-1">
                <a:solidFill>
                  <a:srgbClr val="000000"/>
                </a:solidFill>
                <a:latin typeface="Calibri Light"/>
                <a:ea typeface="BatangChe"/>
              </a:rPr>
              <a:t>}</a:t>
            </a:r>
            <a:endParaRPr lang="en-IN" sz="1600" b="0" strike="noStrike" spc="-1">
              <a:latin typeface="Arial"/>
            </a:endParaRPr>
          </a:p>
        </p:txBody>
      </p:sp>
      <p:sp>
        <p:nvSpPr>
          <p:cNvPr id="151" name="CustomShape 3"/>
          <p:cNvSpPr/>
          <p:nvPr/>
        </p:nvSpPr>
        <p:spPr>
          <a:xfrm>
            <a:off x="400680" y="268200"/>
            <a:ext cx="850392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GB" sz="4000" b="0" strike="noStrike" spc="-1">
                <a:solidFill>
                  <a:srgbClr val="0000FF"/>
                </a:solidFill>
                <a:latin typeface="Arial"/>
                <a:ea typeface="DejaVu Sans"/>
              </a:rPr>
              <a:t>Pthreads Example</a:t>
            </a:r>
            <a:endParaRPr lang="en-IN" sz="4000" b="0" strike="noStrike" spc="-1">
              <a:latin typeface="Arial"/>
            </a:endParaRPr>
          </a:p>
        </p:txBody>
      </p:sp>
      <p:sp>
        <p:nvSpPr>
          <p:cNvPr id="152" name="CustomShape 4"/>
          <p:cNvSpPr/>
          <p:nvPr/>
        </p:nvSpPr>
        <p:spPr>
          <a:xfrm>
            <a:off x="6995160" y="1609200"/>
            <a:ext cx="6095160" cy="310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GB" sz="1600" b="0" strike="noStrike" spc="-1">
                <a:solidFill>
                  <a:srgbClr val="000000"/>
                </a:solidFill>
                <a:latin typeface="Calibri Light"/>
                <a:ea typeface="BatangChe"/>
              </a:rPr>
              <a:t>/* The thread will begin control in this function */</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void *runner(void *param)</a:t>
            </a:r>
            <a:endParaRPr lang="en-IN" sz="1600" b="0" strike="noStrike" spc="-1">
              <a:latin typeface="Arial"/>
            </a:endParaRPr>
          </a:p>
          <a:p>
            <a:pPr>
              <a:lnSpc>
                <a:spcPct val="100000"/>
              </a:lnSpc>
            </a:pPr>
            <a:r>
              <a:rPr lang="en-GB" sz="1600" b="0" i="1" strike="noStrike" spc="-1">
                <a:solidFill>
                  <a:srgbClr val="000000"/>
                </a:solidFill>
                <a:latin typeface="Calibri Light"/>
                <a:ea typeface="BatangChe"/>
              </a:rPr>
              <a:t>{</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int i, upper = atoi(param);</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sum = 0;</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for (i = 1; i &lt;= upper; i++)</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sum += i;</a:t>
            </a:r>
            <a:endParaRPr lang="en-IN" sz="1600" b="0" strike="noStrike" spc="-1">
              <a:latin typeface="Arial"/>
            </a:endParaRPr>
          </a:p>
          <a:p>
            <a:pPr>
              <a:lnSpc>
                <a:spcPct val="100000"/>
              </a:lnSpc>
            </a:pPr>
            <a:r>
              <a:rPr lang="en-GB" sz="1600" b="0" strike="noStrike" spc="-1">
                <a:solidFill>
                  <a:srgbClr val="000000"/>
                </a:solidFill>
                <a:latin typeface="Calibri Light"/>
                <a:ea typeface="BatangChe"/>
              </a:rPr>
              <a:t>	pthread_exit(0);</a:t>
            </a:r>
            <a:endParaRPr lang="en-IN" sz="1600" b="0" strike="noStrike" spc="-1">
              <a:latin typeface="Arial"/>
            </a:endParaRPr>
          </a:p>
          <a:p>
            <a:pPr>
              <a:lnSpc>
                <a:spcPct val="100000"/>
              </a:lnSpc>
            </a:pPr>
            <a:r>
              <a:rPr lang="en-GB" sz="1600" b="0" i="1" strike="noStrike" spc="-1">
                <a:solidFill>
                  <a:srgbClr val="000000"/>
                </a:solidFill>
                <a:latin typeface="Calibri Light"/>
                <a:ea typeface="BatangChe"/>
              </a:rPr>
              <a:t>}</a:t>
            </a:r>
            <a:endParaRPr lang="en-IN" sz="1600" b="0" strike="noStrike" spc="-1">
              <a:latin typeface="Arial"/>
            </a:endParaRPr>
          </a:p>
          <a:p>
            <a:pPr>
              <a:lnSpc>
                <a:spcPct val="100000"/>
              </a:lnSpc>
            </a:pPr>
            <a:endParaRPr lang="en-IN" sz="1600" b="0" strike="noStrike" spc="-1">
              <a:latin typeface="Arial"/>
            </a:endParaRPr>
          </a:p>
          <a:p>
            <a:pPr>
              <a:lnSpc>
                <a:spcPct val="100000"/>
              </a:lnSpc>
            </a:pPr>
            <a:r>
              <a:rPr lang="en-GB" sz="1600" b="1" i="1" strike="noStrike" spc="-1">
                <a:solidFill>
                  <a:srgbClr val="FF0000"/>
                </a:solidFill>
                <a:latin typeface="Calibri Light"/>
                <a:ea typeface="BatangChe"/>
              </a:rPr>
              <a:t>synchronous threading</a:t>
            </a:r>
            <a:endParaRPr lang="en-IN" sz="1600" b="0" strike="noStrike" spc="-1">
              <a:latin typeface="Arial"/>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5.0.1023"/>
  <p:tag name="AS_RELEASE_DATE" val="2022.10.14"/>
  <p:tag name="AS_TITLE" val="Aspose.Slides for .NET5"/>
  <p:tag name="AS_VERSION" val="22.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3653</TotalTime>
  <Words>22437</Words>
  <Application>Microsoft Office PowerPoint</Application>
  <PresentationFormat>Widescreen</PresentationFormat>
  <Paragraphs>2958</Paragraphs>
  <Slides>355</Slides>
  <Notes>3</Notes>
  <HiddenSlides>2</HiddenSlides>
  <MMClips>0</MMClips>
  <ScaleCrop>false</ScaleCrop>
  <HeadingPairs>
    <vt:vector size="6" baseType="variant">
      <vt:variant>
        <vt:lpstr>Fonts Used</vt:lpstr>
      </vt:variant>
      <vt:variant>
        <vt:i4>20</vt:i4>
      </vt:variant>
      <vt:variant>
        <vt:lpstr>Theme</vt:lpstr>
      </vt:variant>
      <vt:variant>
        <vt:i4>39</vt:i4>
      </vt:variant>
      <vt:variant>
        <vt:lpstr>Slide Titles</vt:lpstr>
      </vt:variant>
      <vt:variant>
        <vt:i4>355</vt:i4>
      </vt:variant>
    </vt:vector>
  </HeadingPairs>
  <TitlesOfParts>
    <vt:vector size="414" baseType="lpstr">
      <vt:lpstr>Arial</vt:lpstr>
      <vt:lpstr>Baskerville Old Face</vt:lpstr>
      <vt:lpstr>Book Antiqua</vt:lpstr>
      <vt:lpstr>Calibri</vt:lpstr>
      <vt:lpstr>Calibri Light</vt:lpstr>
      <vt:lpstr>Cambria</vt:lpstr>
      <vt:lpstr>Courier New</vt:lpstr>
      <vt:lpstr>FrankRuehl</vt:lpstr>
      <vt:lpstr>FreeMono</vt:lpstr>
      <vt:lpstr>Helvetica</vt:lpstr>
      <vt:lpstr>Liberation Mono</vt:lpstr>
      <vt:lpstr>Liberation Sans</vt:lpstr>
      <vt:lpstr>Liberation Serif</vt:lpstr>
      <vt:lpstr>Lucida Grande</vt:lpstr>
      <vt:lpstr>Monotype Sorts</vt:lpstr>
      <vt:lpstr>padmaa</vt:lpstr>
      <vt:lpstr>StarSymbol</vt:lpstr>
      <vt:lpstr>Symbol</vt:lpstr>
      <vt:lpstr>Verdana</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SYSTEMS (CS F372)  File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SYSTEMS (CS F372)  File System 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Rhythm Sethi</cp:lastModifiedBy>
  <cp:revision>5</cp:revision>
  <cp:lastPrinted>2022-12-12T14:35:18Z</cp:lastPrinted>
  <dcterms:created xsi:type="dcterms:W3CDTF">2022-12-12T14:35:18Z</dcterms:created>
  <dcterms:modified xsi:type="dcterms:W3CDTF">2022-12-16T07:44:02Z</dcterms:modified>
</cp:coreProperties>
</file>